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comment1.xml" ContentType="application/vnd.openxmlformats-officedocument.presentationml.comments+xml"/>
  <Override PartName="/ppt/notesSlides/notesSlide69.xml" ContentType="application/vnd.openxmlformats-officedocument.presentationml.notesSlide+xml"/>
  <Override PartName="/ppt/comments/comment2.xml" ContentType="application/vnd.openxmlformats-officedocument.presentationml.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92" r:id="rId1"/>
  </p:sldMasterIdLst>
  <p:notesMasterIdLst>
    <p:notesMasterId r:id="rId197"/>
  </p:notesMasterIdLst>
  <p:handoutMasterIdLst>
    <p:handoutMasterId r:id="rId198"/>
  </p:handoutMasterIdLst>
  <p:sldIdLst>
    <p:sldId id="257" r:id="rId2"/>
    <p:sldId id="851" r:id="rId3"/>
    <p:sldId id="620" r:id="rId4"/>
    <p:sldId id="578" r:id="rId5"/>
    <p:sldId id="577" r:id="rId6"/>
    <p:sldId id="904" r:id="rId7"/>
    <p:sldId id="901" r:id="rId8"/>
    <p:sldId id="800" r:id="rId9"/>
    <p:sldId id="277" r:id="rId10"/>
    <p:sldId id="440" r:id="rId11"/>
    <p:sldId id="441" r:id="rId12"/>
    <p:sldId id="442" r:id="rId13"/>
    <p:sldId id="443" r:id="rId14"/>
    <p:sldId id="283" r:id="rId15"/>
    <p:sldId id="444" r:id="rId16"/>
    <p:sldId id="898" r:id="rId17"/>
    <p:sldId id="899" r:id="rId18"/>
    <p:sldId id="900" r:id="rId19"/>
    <p:sldId id="445" r:id="rId20"/>
    <p:sldId id="446" r:id="rId21"/>
    <p:sldId id="447" r:id="rId22"/>
    <p:sldId id="860" r:id="rId23"/>
    <p:sldId id="861" r:id="rId24"/>
    <p:sldId id="852" r:id="rId25"/>
    <p:sldId id="853" r:id="rId26"/>
    <p:sldId id="583" r:id="rId27"/>
    <p:sldId id="584" r:id="rId28"/>
    <p:sldId id="585" r:id="rId29"/>
    <p:sldId id="586" r:id="rId30"/>
    <p:sldId id="595" r:id="rId31"/>
    <p:sldId id="453" r:id="rId32"/>
    <p:sldId id="856" r:id="rId33"/>
    <p:sldId id="855" r:id="rId34"/>
    <p:sldId id="857" r:id="rId35"/>
    <p:sldId id="858" r:id="rId36"/>
    <p:sldId id="596" r:id="rId37"/>
    <p:sldId id="864" r:id="rId38"/>
    <p:sldId id="863" r:id="rId39"/>
    <p:sldId id="597" r:id="rId40"/>
    <p:sldId id="865" r:id="rId41"/>
    <p:sldId id="599" r:id="rId42"/>
    <p:sldId id="866" r:id="rId43"/>
    <p:sldId id="598" r:id="rId44"/>
    <p:sldId id="600" r:id="rId45"/>
    <p:sldId id="867" r:id="rId46"/>
    <p:sldId id="868" r:id="rId47"/>
    <p:sldId id="869" r:id="rId48"/>
    <p:sldId id="603" r:id="rId49"/>
    <p:sldId id="604" r:id="rId50"/>
    <p:sldId id="468" r:id="rId51"/>
    <p:sldId id="472" r:id="rId52"/>
    <p:sldId id="783" r:id="rId53"/>
    <p:sldId id="803" r:id="rId54"/>
    <p:sldId id="482" r:id="rId55"/>
    <p:sldId id="471" r:id="rId56"/>
    <p:sldId id="870" r:id="rId57"/>
    <p:sldId id="872" r:id="rId58"/>
    <p:sldId id="873" r:id="rId59"/>
    <p:sldId id="612" r:id="rId60"/>
    <p:sldId id="871" r:id="rId61"/>
    <p:sldId id="613" r:id="rId62"/>
    <p:sldId id="484" r:id="rId63"/>
    <p:sldId id="874" r:id="rId64"/>
    <p:sldId id="652" r:id="rId65"/>
    <p:sldId id="653" r:id="rId66"/>
    <p:sldId id="875" r:id="rId67"/>
    <p:sldId id="876" r:id="rId68"/>
    <p:sldId id="655" r:id="rId69"/>
    <p:sldId id="656" r:id="rId70"/>
    <p:sldId id="879" r:id="rId71"/>
    <p:sldId id="657" r:id="rId72"/>
    <p:sldId id="880" r:id="rId73"/>
    <p:sldId id="658" r:id="rId74"/>
    <p:sldId id="881" r:id="rId75"/>
    <p:sldId id="882" r:id="rId76"/>
    <p:sldId id="883" r:id="rId77"/>
    <p:sldId id="884" r:id="rId78"/>
    <p:sldId id="885" r:id="rId79"/>
    <p:sldId id="886" r:id="rId80"/>
    <p:sldId id="887" r:id="rId81"/>
    <p:sldId id="663" r:id="rId82"/>
    <p:sldId id="664" r:id="rId83"/>
    <p:sldId id="888" r:id="rId84"/>
    <p:sldId id="665" r:id="rId85"/>
    <p:sldId id="889" r:id="rId86"/>
    <p:sldId id="670" r:id="rId87"/>
    <p:sldId id="671" r:id="rId88"/>
    <p:sldId id="673" r:id="rId89"/>
    <p:sldId id="890" r:id="rId90"/>
    <p:sldId id="849" r:id="rId91"/>
    <p:sldId id="676" r:id="rId92"/>
    <p:sldId id="677" r:id="rId93"/>
    <p:sldId id="891" r:id="rId94"/>
    <p:sldId id="905" r:id="rId95"/>
    <p:sldId id="894" r:id="rId96"/>
    <p:sldId id="895" r:id="rId97"/>
    <p:sldId id="896" r:id="rId98"/>
    <p:sldId id="678" r:id="rId99"/>
    <p:sldId id="788" r:id="rId100"/>
    <p:sldId id="818" r:id="rId101"/>
    <p:sldId id="790" r:id="rId102"/>
    <p:sldId id="679" r:id="rId103"/>
    <p:sldId id="680" r:id="rId104"/>
    <p:sldId id="681" r:id="rId105"/>
    <p:sldId id="682" r:id="rId106"/>
    <p:sldId id="684" r:id="rId107"/>
    <p:sldId id="916" r:id="rId108"/>
    <p:sldId id="917" r:id="rId109"/>
    <p:sldId id="910" r:id="rId110"/>
    <p:sldId id="912" r:id="rId111"/>
    <p:sldId id="911" r:id="rId112"/>
    <p:sldId id="913" r:id="rId113"/>
    <p:sldId id="914" r:id="rId114"/>
    <p:sldId id="907" r:id="rId115"/>
    <p:sldId id="688" r:id="rId116"/>
    <p:sldId id="908" r:id="rId117"/>
    <p:sldId id="689" r:id="rId118"/>
    <p:sldId id="690" r:id="rId119"/>
    <p:sldId id="692" r:id="rId120"/>
    <p:sldId id="693" r:id="rId121"/>
    <p:sldId id="791" r:id="rId122"/>
    <p:sldId id="695" r:id="rId123"/>
    <p:sldId id="696" r:id="rId124"/>
    <p:sldId id="809" r:id="rId125"/>
    <p:sldId id="703" r:id="rId126"/>
    <p:sldId id="704" r:id="rId127"/>
    <p:sldId id="705" r:id="rId128"/>
    <p:sldId id="706" r:id="rId129"/>
    <p:sldId id="707" r:id="rId130"/>
    <p:sldId id="918" r:id="rId131"/>
    <p:sldId id="919" r:id="rId132"/>
    <p:sldId id="920" r:id="rId133"/>
    <p:sldId id="921" r:id="rId134"/>
    <p:sldId id="793" r:id="rId135"/>
    <p:sldId id="811" r:id="rId136"/>
    <p:sldId id="812" r:id="rId137"/>
    <p:sldId id="810" r:id="rId138"/>
    <p:sldId id="714" r:id="rId139"/>
    <p:sldId id="715" r:id="rId140"/>
    <p:sldId id="815" r:id="rId141"/>
    <p:sldId id="843" r:id="rId142"/>
    <p:sldId id="717" r:id="rId143"/>
    <p:sldId id="816" r:id="rId144"/>
    <p:sldId id="720" r:id="rId145"/>
    <p:sldId id="721" r:id="rId146"/>
    <p:sldId id="722" r:id="rId147"/>
    <p:sldId id="723" r:id="rId148"/>
    <p:sldId id="724" r:id="rId149"/>
    <p:sldId id="725" r:id="rId150"/>
    <p:sldId id="726" r:id="rId151"/>
    <p:sldId id="727" r:id="rId152"/>
    <p:sldId id="850" r:id="rId153"/>
    <p:sldId id="730" r:id="rId154"/>
    <p:sldId id="731" r:id="rId155"/>
    <p:sldId id="732" r:id="rId156"/>
    <p:sldId id="734" r:id="rId157"/>
    <p:sldId id="733" r:id="rId158"/>
    <p:sldId id="735" r:id="rId159"/>
    <p:sldId id="736" r:id="rId160"/>
    <p:sldId id="737" r:id="rId161"/>
    <p:sldId id="738" r:id="rId162"/>
    <p:sldId id="740" r:id="rId163"/>
    <p:sldId id="741" r:id="rId164"/>
    <p:sldId id="742" r:id="rId165"/>
    <p:sldId id="743" r:id="rId166"/>
    <p:sldId id="744" r:id="rId167"/>
    <p:sldId id="745" r:id="rId168"/>
    <p:sldId id="746" r:id="rId169"/>
    <p:sldId id="747" r:id="rId170"/>
    <p:sldId id="748" r:id="rId171"/>
    <p:sldId id="817" r:id="rId172"/>
    <p:sldId id="749" r:id="rId173"/>
    <p:sldId id="750" r:id="rId174"/>
    <p:sldId id="751" r:id="rId175"/>
    <p:sldId id="752" r:id="rId176"/>
    <p:sldId id="753" r:id="rId177"/>
    <p:sldId id="754" r:id="rId178"/>
    <p:sldId id="755" r:id="rId179"/>
    <p:sldId id="756" r:id="rId180"/>
    <p:sldId id="757" r:id="rId181"/>
    <p:sldId id="844" r:id="rId182"/>
    <p:sldId id="845" r:id="rId183"/>
    <p:sldId id="819" r:id="rId184"/>
    <p:sldId id="773" r:id="rId185"/>
    <p:sldId id="838" r:id="rId186"/>
    <p:sldId id="846" r:id="rId187"/>
    <p:sldId id="847" r:id="rId188"/>
    <p:sldId id="848" r:id="rId189"/>
    <p:sldId id="794" r:id="rId190"/>
    <p:sldId id="795" r:id="rId191"/>
    <p:sldId id="796" r:id="rId192"/>
    <p:sldId id="834" r:id="rId193"/>
    <p:sldId id="835" r:id="rId194"/>
    <p:sldId id="836" r:id="rId195"/>
    <p:sldId id="780" r:id="rId19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1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8" clrIdx="0"/>
  <p:cmAuthor id="1" name="Atul Sunny Luthra" initials="ASL" lastIdx="2" clrIdx="1">
    <p:extLst>
      <p:ext uri="{19B8F6BF-5375-455C-9EA6-DF929625EA0E}">
        <p15:presenceInfo xmlns:p15="http://schemas.microsoft.com/office/powerpoint/2012/main" userId="S-1-5-21-2163343857-3596793895-3609213135-21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81D"/>
    <a:srgbClr val="FFFF6D"/>
    <a:srgbClr val="81FF81"/>
    <a:srgbClr val="F1FAB8"/>
    <a:srgbClr val="FFB685"/>
    <a:srgbClr val="FF8989"/>
    <a:srgbClr val="8F8FFF"/>
    <a:srgbClr val="6161FF"/>
    <a:srgbClr val="FF3333"/>
    <a:srgbClr val="2A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9" autoAdjust="0"/>
    <p:restoredTop sz="73171" autoAdjust="0"/>
  </p:normalViewPr>
  <p:slideViewPr>
    <p:cSldViewPr>
      <p:cViewPr varScale="1">
        <p:scale>
          <a:sx n="84" d="100"/>
          <a:sy n="84" d="100"/>
        </p:scale>
        <p:origin x="2682" y="114"/>
      </p:cViewPr>
      <p:guideLst>
        <p:guide orient="horz" pos="2208"/>
        <p:guide pos="2880"/>
      </p:guideLst>
    </p:cSldViewPr>
  </p:slideViewPr>
  <p:outlineViewPr>
    <p:cViewPr>
      <p:scale>
        <a:sx n="33" d="100"/>
        <a:sy n="33" d="100"/>
      </p:scale>
      <p:origin x="0" y="19884"/>
    </p:cViewPr>
  </p:outlineViewPr>
  <p:notesTextViewPr>
    <p:cViewPr>
      <p:scale>
        <a:sx n="1" d="1"/>
        <a:sy n="1" d="1"/>
      </p:scale>
      <p:origin x="0" y="0"/>
    </p:cViewPr>
  </p:notesTextViewPr>
  <p:sorterViewPr>
    <p:cViewPr>
      <p:scale>
        <a:sx n="70" d="100"/>
        <a:sy n="70" d="100"/>
      </p:scale>
      <p:origin x="0" y="5868"/>
    </p:cViewPr>
  </p:sorterViewPr>
  <p:notesViewPr>
    <p:cSldViewPr>
      <p:cViewPr varScale="1">
        <p:scale>
          <a:sx n="114" d="100"/>
          <a:sy n="114" d="100"/>
        </p:scale>
        <p:origin x="-2292" y="-96"/>
      </p:cViewPr>
      <p:guideLst>
        <p:guide orient="horz" pos="2929"/>
        <p:guide pos="216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notesMaster" Target="notesMasters/notesMaster1.xml"/><Relationship Id="rId20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handoutMaster" Target="handoutMasters/handoutMaster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commentAuthors" Target="commentAuthors.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26T09:57:09.033" idx="2">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3-26T09:57:09.033" idx="2">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solidFill>
          <a:srgbClr val="8F8FFF"/>
        </a:solidFill>
        <a:ln w="12700" cap="flat" cmpd="sng" algn="ctr">
          <a:solidFill>
            <a:sysClr val="window" lastClr="FFFFFF">
              <a:hueOff val="0"/>
              <a:satOff val="0"/>
              <a:lumOff val="0"/>
              <a:alphaOff val="0"/>
            </a:sysClr>
          </a:solidFill>
          <a:prstDash val="solid"/>
          <a:miter lim="800000"/>
        </a:ln>
        <a:effectLst/>
      </dgm:spPr>
      <dgm:t>
        <a:bodyPr/>
        <a:lstStyle/>
        <a:p>
          <a:pPr algn="ctr"/>
          <a:r>
            <a:rPr lang="en-CA" sz="2100" b="1" dirty="0">
              <a:solidFill>
                <a:sysClr val="windowText" lastClr="000000"/>
              </a:solidFill>
              <a:latin typeface="Bookman Old Style" panose="02050604050505020204" pitchFamily="18" charset="0"/>
              <a:ea typeface="+mn-ea"/>
              <a:cs typeface="+mn-cs"/>
            </a:rPr>
            <a:t>Information Processing Circuits</a:t>
          </a: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solidFill>
          <a:srgbClr val="FFB685"/>
        </a:solidFill>
        <a:ln w="12700" cap="flat" cmpd="sng" algn="ctr">
          <a:solidFill>
            <a:sysClr val="window" lastClr="FFFFFF">
              <a:hueOff val="0"/>
              <a:satOff val="0"/>
              <a:lumOff val="0"/>
              <a:alphaOff val="0"/>
            </a:sysClr>
          </a:solidFill>
          <a:prstDash val="solid"/>
          <a:miter lim="800000"/>
        </a:ln>
        <a:effectLst/>
      </dgm:spPr>
      <dgm:t>
        <a:bodyPr rIns="64008"/>
        <a:lstStyle/>
        <a:p>
          <a:pPr algn="ctr"/>
          <a:r>
            <a:rPr lang="en-CA" sz="2100" b="1" dirty="0">
              <a:solidFill>
                <a:sysClr val="windowText" lastClr="000000"/>
              </a:solidFill>
              <a:latin typeface="Bookman Old Style" panose="02050604050505020204" pitchFamily="18" charset="0"/>
              <a:ea typeface="+mn-ea"/>
              <a:cs typeface="+mn-cs"/>
            </a:rPr>
            <a:t>Motivational Circuits</a:t>
          </a: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solidFill>
          <a:srgbClr val="F1FAB8"/>
        </a:solidFill>
        <a:ln w="12700" cap="flat" cmpd="sng" algn="ctr">
          <a:solidFill>
            <a:sysClr val="window" lastClr="FFFFFF">
              <a:hueOff val="0"/>
              <a:satOff val="0"/>
              <a:lumOff val="0"/>
              <a:alphaOff val="0"/>
            </a:sysClr>
          </a:solidFill>
          <a:prstDash val="solid"/>
          <a:miter lim="800000"/>
        </a:ln>
        <a:effectLst/>
      </dgm:spPr>
      <dgm:t>
        <a:bodyPr/>
        <a:lstStyle/>
        <a:p>
          <a:pPr algn="ctr"/>
          <a:r>
            <a:rPr lang="en-CA" sz="2100" b="1" dirty="0">
              <a:solidFill>
                <a:sysClr val="windowText" lastClr="000000"/>
              </a:solidFill>
              <a:latin typeface="Bookman Old Style" panose="02050604050505020204" pitchFamily="18" charset="0"/>
              <a:ea typeface="+mn-ea"/>
              <a:cs typeface="+mn-cs"/>
            </a:rPr>
            <a:t>Emotional Regulatory Circuits</a:t>
          </a: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solidFill>
          <a:srgbClr val="81FF81"/>
        </a:solidFill>
        <a:ln w="12700" cap="flat" cmpd="sng" algn="ctr">
          <a:solidFill>
            <a:sysClr val="window" lastClr="FFFFFF">
              <a:hueOff val="0"/>
              <a:satOff val="0"/>
              <a:lumOff val="0"/>
              <a:alphaOff val="0"/>
            </a:sysClr>
          </a:solidFill>
          <a:prstDash val="solid"/>
          <a:miter lim="800000"/>
        </a:ln>
        <a:effectLst/>
      </dgm:spPr>
      <dgm:t>
        <a:bodyPr/>
        <a:lstStyle/>
        <a:p>
          <a:pPr algn="ctr"/>
          <a:r>
            <a:rPr lang="en-CA" sz="2100" b="1" dirty="0">
              <a:solidFill>
                <a:sysClr val="windowText" lastClr="000000"/>
              </a:solidFill>
              <a:latin typeface="Bookman Old Style" panose="02050604050505020204" pitchFamily="18" charset="0"/>
              <a:ea typeface="+mn-ea"/>
              <a:cs typeface="+mn-cs"/>
            </a:rPr>
            <a:t>Self Monitoring and Regulatory Circuits</a:t>
          </a: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541">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solidFill>
          <a:schemeClr val="tx1"/>
        </a:solidFill>
        <a:ln w="12700" cap="flat" cmpd="sng" algn="ctr">
          <a:solidFill>
            <a:schemeClr val="tx1"/>
          </a:solid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solidFill>
          <a:schemeClr val="tx1"/>
        </a:solidFill>
        <a:ln w="12700" cap="flat" cmpd="sng" algn="ctr">
          <a:solidFill>
            <a:schemeClr val="tx1"/>
          </a:solidFill>
          <a:prstDash val="solid"/>
          <a:miter lim="800000"/>
        </a:ln>
        <a:effectLst/>
      </dgm:spPr>
      <dgm:t>
        <a:bodyPr/>
        <a:lstStyle/>
        <a:p>
          <a:endParaRPr lang="en-CA"/>
        </a:p>
      </dgm:t>
    </dgm:pt>
  </dgm:ptLst>
  <dgm:cxnLst>
    <dgm:cxn modelId="{5F361E5E-B58D-442E-916C-B6637ECFD543}" type="presOf" srcId="{C4317CD5-8BA5-4833-993A-EF0F65610CC7}" destId="{44944ADF-60D0-4C61-BDF9-72B0901E7FAD}" srcOrd="0" destOrd="0" presId="urn:microsoft.com/office/officeart/2005/8/layout/cycle4"/>
    <dgm:cxn modelId="{AB221E37-8BEA-4DC9-9A47-103A89146E3B}" srcId="{14ED4206-1841-48F1-A0BB-661AD6A84442}" destId="{C4317CD5-8BA5-4833-993A-EF0F65610CC7}" srcOrd="2" destOrd="0" parTransId="{F6C15282-CB05-4E76-84D4-EA37ED227253}" sibTransId="{A034068D-6037-43AB-A5EF-0BBC1DA47591}"/>
    <dgm:cxn modelId="{222A69C8-F5BD-4406-929A-262D73A3D104}" type="presOf" srcId="{4B12BB1A-6F4D-4D01-BA2D-C5DC8C924F20}" destId="{FEABE245-4E48-4017-BFE7-45E0FD7F126B}" srcOrd="0" destOrd="0" presId="urn:microsoft.com/office/officeart/2005/8/layout/cycle4"/>
    <dgm:cxn modelId="{31AF9EEF-9F55-41FB-8EF8-31070978ADD9}" srcId="{14ED4206-1841-48F1-A0BB-661AD6A84442}" destId="{4B12BB1A-6F4D-4D01-BA2D-C5DC8C924F20}" srcOrd="3" destOrd="0" parTransId="{8E86FA51-DC96-425E-A2D0-31D930B2DF61}" sibTransId="{FE54B19C-8825-4D67-A142-23196C5895AD}"/>
    <dgm:cxn modelId="{60A55D69-0525-40DD-889C-A6601389AF82}" type="presOf" srcId="{3E7476AC-12A1-4CCD-9E81-D68ACBA96083}" destId="{60A9F77C-9928-4712-94E8-776330C81AD7}" srcOrd="0" destOrd="0" presId="urn:microsoft.com/office/officeart/2005/8/layout/cycle4"/>
    <dgm:cxn modelId="{2E168C22-FD5B-4C9E-B89C-EFB8474B6CCF}" type="presOf" srcId="{6BDBDDFD-03FF-4FEA-B042-D5294A2B246F}" destId="{3B1705FC-D93C-4CCA-BF1F-077100556E12}" srcOrd="0" destOrd="0" presId="urn:microsoft.com/office/officeart/2005/8/layout/cycle4"/>
    <dgm:cxn modelId="{1F09722C-3244-4B35-8866-9C0384B5A10E}" type="presOf" srcId="{14ED4206-1841-48F1-A0BB-661AD6A84442}" destId="{3C3F9F88-D18D-4B53-8A09-4517EA20FB79}"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7443AD65-EA80-4B5D-B2BE-F003A6484804}" srcId="{14ED4206-1841-48F1-A0BB-661AD6A84442}" destId="{6BDBDDFD-03FF-4FEA-B042-D5294A2B246F}" srcOrd="1" destOrd="0" parTransId="{4813428D-3C96-4354-9EF2-A08368DEDF8C}" sibTransId="{5DE32896-1420-4C09-84A4-6AB762118BDC}"/>
    <dgm:cxn modelId="{BD6B6391-2455-4008-8E0D-CD3D6329C37B}" type="presParOf" srcId="{3C3F9F88-D18D-4B53-8A09-4517EA20FB79}" destId="{8C172904-0E0F-48C0-834C-C131143236FD}" srcOrd="0" destOrd="0" presId="urn:microsoft.com/office/officeart/2005/8/layout/cycle4"/>
    <dgm:cxn modelId="{0BE481AC-5074-4BE0-884A-A288FC5C8A40}" type="presParOf" srcId="{8C172904-0E0F-48C0-834C-C131143236FD}" destId="{B7C991F5-105E-4ADE-9CBA-8CF9A7E681AD}" srcOrd="0" destOrd="0" presId="urn:microsoft.com/office/officeart/2005/8/layout/cycle4"/>
    <dgm:cxn modelId="{1B18518A-9990-49C2-89BE-AAE800BAA1D1}" type="presParOf" srcId="{3C3F9F88-D18D-4B53-8A09-4517EA20FB79}" destId="{3177EBE1-11FF-4C75-AF75-4F1B4B2BE0C9}" srcOrd="1" destOrd="0" presId="urn:microsoft.com/office/officeart/2005/8/layout/cycle4"/>
    <dgm:cxn modelId="{68F44108-4C3D-4CE7-A401-F3990DAF1B3E}" type="presParOf" srcId="{3177EBE1-11FF-4C75-AF75-4F1B4B2BE0C9}" destId="{60A9F77C-9928-4712-94E8-776330C81AD7}" srcOrd="0" destOrd="0" presId="urn:microsoft.com/office/officeart/2005/8/layout/cycle4"/>
    <dgm:cxn modelId="{B6B0948E-A9A7-404E-BED2-BB2EB6D9DD9F}" type="presParOf" srcId="{3177EBE1-11FF-4C75-AF75-4F1B4B2BE0C9}" destId="{3B1705FC-D93C-4CCA-BF1F-077100556E12}" srcOrd="1" destOrd="0" presId="urn:microsoft.com/office/officeart/2005/8/layout/cycle4"/>
    <dgm:cxn modelId="{F14E4F51-6C8B-48E8-AF1B-B1C82C1957DC}" type="presParOf" srcId="{3177EBE1-11FF-4C75-AF75-4F1B4B2BE0C9}" destId="{44944ADF-60D0-4C61-BDF9-72B0901E7FAD}" srcOrd="2" destOrd="0" presId="urn:microsoft.com/office/officeart/2005/8/layout/cycle4"/>
    <dgm:cxn modelId="{17CBF051-8AF4-4D32-A9BB-9F2BC04B72F9}" type="presParOf" srcId="{3177EBE1-11FF-4C75-AF75-4F1B4B2BE0C9}" destId="{FEABE245-4E48-4017-BFE7-45E0FD7F126B}" srcOrd="3" destOrd="0" presId="urn:microsoft.com/office/officeart/2005/8/layout/cycle4"/>
    <dgm:cxn modelId="{71782FDA-0742-48EA-A9C3-F0E05EEA6CB2}" type="presParOf" srcId="{3177EBE1-11FF-4C75-AF75-4F1B4B2BE0C9}" destId="{197E6CDB-C097-4870-9BED-83FEEEDB74D9}" srcOrd="4" destOrd="0" presId="urn:microsoft.com/office/officeart/2005/8/layout/cycle4"/>
    <dgm:cxn modelId="{1DEFBB36-0BB2-40F9-820B-F99F60BC6C0C}" type="presParOf" srcId="{3C3F9F88-D18D-4B53-8A09-4517EA20FB79}" destId="{5459FCAA-D102-4722-A5C3-6C6E6A7B2D65}" srcOrd="2" destOrd="0" presId="urn:microsoft.com/office/officeart/2005/8/layout/cycle4"/>
    <dgm:cxn modelId="{B37BFB0C-C052-4851-8D5B-53350E4D078F}"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solidFill>
          <a:srgbClr val="FFB685"/>
        </a:solidFill>
        <a:ln w="12700" cap="flat" cmpd="sng" algn="ctr">
          <a:solidFill>
            <a:srgbClr val="FF0000"/>
          </a:solidFill>
          <a:prstDash val="solid"/>
          <a:miter lim="800000"/>
        </a:ln>
        <a:effectLst/>
      </dgm:spPr>
      <dgm:t>
        <a:bodyPr rIns="64008"/>
        <a:lstStyle/>
        <a:p>
          <a:pPr algn="ctr"/>
          <a:r>
            <a:rPr lang="en-CA" sz="1800" b="1" dirty="0">
              <a:solidFill>
                <a:sysClr val="windowText" lastClr="000000"/>
              </a:solidFill>
              <a:latin typeface="Bookman Old Style" panose="02050604050505020204" pitchFamily="18" charset="0"/>
              <a:ea typeface="+mn-ea"/>
              <a:cs typeface="+mn-cs"/>
            </a:rPr>
            <a:t>Motivational Circuits</a:t>
          </a: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ScaleY="67673"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7443AD65-EA80-4B5D-B2BE-F003A6484804}" srcId="{14ED4206-1841-48F1-A0BB-661AD6A84442}" destId="{6BDBDDFD-03FF-4FEA-B042-D5294A2B246F}" srcOrd="1" destOrd="0" parTransId="{4813428D-3C96-4354-9EF2-A08368DEDF8C}" sibTransId="{5DE32896-1420-4C09-84A4-6AB762118BDC}"/>
    <dgm:cxn modelId="{9D4FEE02-4A11-472B-926E-3E14C2DD5082}" type="presOf" srcId="{C4317CD5-8BA5-4833-993A-EF0F65610CC7}" destId="{44944ADF-60D0-4C61-BDF9-72B0901E7FAD}" srcOrd="0" destOrd="0" presId="urn:microsoft.com/office/officeart/2005/8/layout/cycle4"/>
    <dgm:cxn modelId="{26DF0CEE-42D0-4EC0-963F-82E0CF97FD0A}" type="presOf" srcId="{6BDBDDFD-03FF-4FEA-B042-D5294A2B246F}" destId="{3B1705FC-D93C-4CCA-BF1F-077100556E12}" srcOrd="0" destOrd="0" presId="urn:microsoft.com/office/officeart/2005/8/layout/cycle4"/>
    <dgm:cxn modelId="{894DFF6C-CC2B-4DBA-A4E1-67F15EBD0A35}" type="presOf" srcId="{3E7476AC-12A1-4CCD-9E81-D68ACBA96083}" destId="{60A9F77C-9928-4712-94E8-776330C81AD7}" srcOrd="0" destOrd="0" presId="urn:microsoft.com/office/officeart/2005/8/layout/cycle4"/>
    <dgm:cxn modelId="{31AF9EEF-9F55-41FB-8EF8-31070978ADD9}" srcId="{14ED4206-1841-48F1-A0BB-661AD6A84442}" destId="{4B12BB1A-6F4D-4D01-BA2D-C5DC8C924F20}" srcOrd="3" destOrd="0" parTransId="{8E86FA51-DC96-425E-A2D0-31D930B2DF61}" sibTransId="{FE54B19C-8825-4D67-A142-23196C5895AD}"/>
    <dgm:cxn modelId="{7555C44E-F9CC-42D9-8A78-F4162C9E2E39}" type="presOf" srcId="{4B12BB1A-6F4D-4D01-BA2D-C5DC8C924F20}" destId="{FEABE245-4E48-4017-BFE7-45E0FD7F126B}"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23591B33-F5F0-4AB7-8F15-82DD207DE0B2}" type="presOf" srcId="{14ED4206-1841-48F1-A0BB-661AD6A84442}" destId="{3C3F9F88-D18D-4B53-8A09-4517EA20FB79}" srcOrd="0" destOrd="0" presId="urn:microsoft.com/office/officeart/2005/8/layout/cycle4"/>
    <dgm:cxn modelId="{AB221E37-8BEA-4DC9-9A47-103A89146E3B}" srcId="{14ED4206-1841-48F1-A0BB-661AD6A84442}" destId="{C4317CD5-8BA5-4833-993A-EF0F65610CC7}" srcOrd="2" destOrd="0" parTransId="{F6C15282-CB05-4E76-84D4-EA37ED227253}" sibTransId="{A034068D-6037-43AB-A5EF-0BBC1DA47591}"/>
    <dgm:cxn modelId="{240312DB-837F-4E8A-A0BE-E6F3FC779EAE}" type="presParOf" srcId="{3C3F9F88-D18D-4B53-8A09-4517EA20FB79}" destId="{8C172904-0E0F-48C0-834C-C131143236FD}" srcOrd="0" destOrd="0" presId="urn:microsoft.com/office/officeart/2005/8/layout/cycle4"/>
    <dgm:cxn modelId="{1171EE62-D431-4512-ACF0-11F14CEE7984}" type="presParOf" srcId="{8C172904-0E0F-48C0-834C-C131143236FD}" destId="{B7C991F5-105E-4ADE-9CBA-8CF9A7E681AD}" srcOrd="0" destOrd="0" presId="urn:microsoft.com/office/officeart/2005/8/layout/cycle4"/>
    <dgm:cxn modelId="{59146A9E-B028-4CC1-8F9E-6A52BECAFDD1}" type="presParOf" srcId="{3C3F9F88-D18D-4B53-8A09-4517EA20FB79}" destId="{3177EBE1-11FF-4C75-AF75-4F1B4B2BE0C9}" srcOrd="1" destOrd="0" presId="urn:microsoft.com/office/officeart/2005/8/layout/cycle4"/>
    <dgm:cxn modelId="{4FED66EF-504F-4516-86E8-27414EFCD9C8}" type="presParOf" srcId="{3177EBE1-11FF-4C75-AF75-4F1B4B2BE0C9}" destId="{60A9F77C-9928-4712-94E8-776330C81AD7}" srcOrd="0" destOrd="0" presId="urn:microsoft.com/office/officeart/2005/8/layout/cycle4"/>
    <dgm:cxn modelId="{D0E0F4D3-F0D2-4D58-B935-904BF528DD83}" type="presParOf" srcId="{3177EBE1-11FF-4C75-AF75-4F1B4B2BE0C9}" destId="{3B1705FC-D93C-4CCA-BF1F-077100556E12}" srcOrd="1" destOrd="0" presId="urn:microsoft.com/office/officeart/2005/8/layout/cycle4"/>
    <dgm:cxn modelId="{611AE00A-2259-49F4-B1F5-A9DD793B38CA}" type="presParOf" srcId="{3177EBE1-11FF-4C75-AF75-4F1B4B2BE0C9}" destId="{44944ADF-60D0-4C61-BDF9-72B0901E7FAD}" srcOrd="2" destOrd="0" presId="urn:microsoft.com/office/officeart/2005/8/layout/cycle4"/>
    <dgm:cxn modelId="{AED4AD7E-0952-4A96-A6DA-00AD18AB7B79}" type="presParOf" srcId="{3177EBE1-11FF-4C75-AF75-4F1B4B2BE0C9}" destId="{FEABE245-4E48-4017-BFE7-45E0FD7F126B}" srcOrd="3" destOrd="0" presId="urn:microsoft.com/office/officeart/2005/8/layout/cycle4"/>
    <dgm:cxn modelId="{3C38FA00-DA25-4B1F-A878-EE08ED8EAF7E}" type="presParOf" srcId="{3177EBE1-11FF-4C75-AF75-4F1B4B2BE0C9}" destId="{197E6CDB-C097-4870-9BED-83FEEEDB74D9}" srcOrd="4" destOrd="0" presId="urn:microsoft.com/office/officeart/2005/8/layout/cycle4"/>
    <dgm:cxn modelId="{6F46D578-53A6-46F1-B666-BB42E3D9B605}" type="presParOf" srcId="{3C3F9F88-D18D-4B53-8A09-4517EA20FB79}" destId="{5459FCAA-D102-4722-A5C3-6C6E6A7B2D65}" srcOrd="2" destOrd="0" presId="urn:microsoft.com/office/officeart/2005/8/layout/cycle4"/>
    <dgm:cxn modelId="{37ECBEE9-9ED1-4F91-ACFB-7422D8E832B4}"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solidFill>
          <a:srgbClr val="FFB685"/>
        </a:solidFill>
        <a:ln w="12700" cap="flat" cmpd="sng" algn="ctr">
          <a:solidFill>
            <a:srgbClr val="FF0000"/>
          </a:solidFill>
          <a:prstDash val="solid"/>
          <a:miter lim="800000"/>
        </a:ln>
        <a:effectLst/>
      </dgm:spPr>
      <dgm:t>
        <a:bodyPr rIns="64008"/>
        <a:lstStyle/>
        <a:p>
          <a:pPr algn="ctr"/>
          <a:r>
            <a:rPr lang="en-CA" sz="1800" b="1" dirty="0">
              <a:solidFill>
                <a:sysClr val="windowText" lastClr="000000"/>
              </a:solidFill>
              <a:latin typeface="Bookman Old Style" panose="02050604050505020204" pitchFamily="18" charset="0"/>
              <a:ea typeface="+mn-ea"/>
              <a:cs typeface="+mn-cs"/>
            </a:rPr>
            <a:t>Motivational Circuits</a:t>
          </a: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ScaleY="81782" custLinFactNeighborY="8573">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AB221E37-8BEA-4DC9-9A47-103A89146E3B}" srcId="{14ED4206-1841-48F1-A0BB-661AD6A84442}" destId="{C4317CD5-8BA5-4833-993A-EF0F65610CC7}" srcOrd="2" destOrd="0" parTransId="{F6C15282-CB05-4E76-84D4-EA37ED227253}" sibTransId="{A034068D-6037-43AB-A5EF-0BBC1DA47591}"/>
    <dgm:cxn modelId="{2D2E6C68-E7C0-431B-8449-342C8950EB23}" type="presOf" srcId="{6BDBDDFD-03FF-4FEA-B042-D5294A2B246F}" destId="{3B1705FC-D93C-4CCA-BF1F-077100556E12}" srcOrd="0" destOrd="0" presId="urn:microsoft.com/office/officeart/2005/8/layout/cycle4"/>
    <dgm:cxn modelId="{31AF9EEF-9F55-41FB-8EF8-31070978ADD9}" srcId="{14ED4206-1841-48F1-A0BB-661AD6A84442}" destId="{4B12BB1A-6F4D-4D01-BA2D-C5DC8C924F20}" srcOrd="3" destOrd="0" parTransId="{8E86FA51-DC96-425E-A2D0-31D930B2DF61}" sibTransId="{FE54B19C-8825-4D67-A142-23196C5895AD}"/>
    <dgm:cxn modelId="{3425FA38-ECA8-47D9-A75D-F901192AAA1A}" type="presOf" srcId="{14ED4206-1841-48F1-A0BB-661AD6A84442}" destId="{3C3F9F88-D18D-4B53-8A09-4517EA20FB79}" srcOrd="0" destOrd="0" presId="urn:microsoft.com/office/officeart/2005/8/layout/cycle4"/>
    <dgm:cxn modelId="{8F6F0793-F719-407D-8472-D5D53FD4DCAB}" type="presOf" srcId="{C4317CD5-8BA5-4833-993A-EF0F65610CC7}" destId="{44944ADF-60D0-4C61-BDF9-72B0901E7FAD}" srcOrd="0" destOrd="0" presId="urn:microsoft.com/office/officeart/2005/8/layout/cycle4"/>
    <dgm:cxn modelId="{95BE6193-BB24-4CCB-B0B2-E8E17AC7705B}" type="presOf" srcId="{3E7476AC-12A1-4CCD-9E81-D68ACBA96083}" destId="{60A9F77C-9928-4712-94E8-776330C81AD7}"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7FD6503B-580C-45D1-AF92-EFA4696EFD20}" type="presOf" srcId="{4B12BB1A-6F4D-4D01-BA2D-C5DC8C924F20}" destId="{FEABE245-4E48-4017-BFE7-45E0FD7F126B}" srcOrd="0" destOrd="0" presId="urn:microsoft.com/office/officeart/2005/8/layout/cycle4"/>
    <dgm:cxn modelId="{7443AD65-EA80-4B5D-B2BE-F003A6484804}" srcId="{14ED4206-1841-48F1-A0BB-661AD6A84442}" destId="{6BDBDDFD-03FF-4FEA-B042-D5294A2B246F}" srcOrd="1" destOrd="0" parTransId="{4813428D-3C96-4354-9EF2-A08368DEDF8C}" sibTransId="{5DE32896-1420-4C09-84A4-6AB762118BDC}"/>
    <dgm:cxn modelId="{B448A9B8-687C-4728-A1FF-9D693B6C2EAE}" type="presParOf" srcId="{3C3F9F88-D18D-4B53-8A09-4517EA20FB79}" destId="{8C172904-0E0F-48C0-834C-C131143236FD}" srcOrd="0" destOrd="0" presId="urn:microsoft.com/office/officeart/2005/8/layout/cycle4"/>
    <dgm:cxn modelId="{62FAAC9F-8F59-454D-8DB5-A6D8172C3B7C}" type="presParOf" srcId="{8C172904-0E0F-48C0-834C-C131143236FD}" destId="{B7C991F5-105E-4ADE-9CBA-8CF9A7E681AD}" srcOrd="0" destOrd="0" presId="urn:microsoft.com/office/officeart/2005/8/layout/cycle4"/>
    <dgm:cxn modelId="{4C82D5AF-328F-45B6-955C-DEA259BD7C94}" type="presParOf" srcId="{3C3F9F88-D18D-4B53-8A09-4517EA20FB79}" destId="{3177EBE1-11FF-4C75-AF75-4F1B4B2BE0C9}" srcOrd="1" destOrd="0" presId="urn:microsoft.com/office/officeart/2005/8/layout/cycle4"/>
    <dgm:cxn modelId="{3CD68DD8-39B3-4EF6-BF12-F2A5A3553153}" type="presParOf" srcId="{3177EBE1-11FF-4C75-AF75-4F1B4B2BE0C9}" destId="{60A9F77C-9928-4712-94E8-776330C81AD7}" srcOrd="0" destOrd="0" presId="urn:microsoft.com/office/officeart/2005/8/layout/cycle4"/>
    <dgm:cxn modelId="{C83C58B0-076F-4520-9D18-B4CB78E9B2E2}" type="presParOf" srcId="{3177EBE1-11FF-4C75-AF75-4F1B4B2BE0C9}" destId="{3B1705FC-D93C-4CCA-BF1F-077100556E12}" srcOrd="1" destOrd="0" presId="urn:microsoft.com/office/officeart/2005/8/layout/cycle4"/>
    <dgm:cxn modelId="{E36F0414-CFBF-4D38-B644-ADD7BB16CCB9}" type="presParOf" srcId="{3177EBE1-11FF-4C75-AF75-4F1B4B2BE0C9}" destId="{44944ADF-60D0-4C61-BDF9-72B0901E7FAD}" srcOrd="2" destOrd="0" presId="urn:microsoft.com/office/officeart/2005/8/layout/cycle4"/>
    <dgm:cxn modelId="{BD07E7DF-E670-4610-B646-72000D82CFD0}" type="presParOf" srcId="{3177EBE1-11FF-4C75-AF75-4F1B4B2BE0C9}" destId="{FEABE245-4E48-4017-BFE7-45E0FD7F126B}" srcOrd="3" destOrd="0" presId="urn:microsoft.com/office/officeart/2005/8/layout/cycle4"/>
    <dgm:cxn modelId="{F444081E-43C7-48A4-A794-7888D2B4FD55}" type="presParOf" srcId="{3177EBE1-11FF-4C75-AF75-4F1B4B2BE0C9}" destId="{197E6CDB-C097-4870-9BED-83FEEEDB74D9}" srcOrd="4" destOrd="0" presId="urn:microsoft.com/office/officeart/2005/8/layout/cycle4"/>
    <dgm:cxn modelId="{4023DA79-759B-486C-AB14-5B4FD326BDAE}" type="presParOf" srcId="{3C3F9F88-D18D-4B53-8A09-4517EA20FB79}" destId="{5459FCAA-D102-4722-A5C3-6C6E6A7B2D65}" srcOrd="2" destOrd="0" presId="urn:microsoft.com/office/officeart/2005/8/layout/cycle4"/>
    <dgm:cxn modelId="{C26D6B84-86B9-4AAF-93D4-76F71066CD01}"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solidFill>
          <a:srgbClr val="FFB685"/>
        </a:solidFill>
        <a:ln w="12700" cap="flat" cmpd="sng" algn="ctr">
          <a:solidFill>
            <a:srgbClr val="FF0000"/>
          </a:solidFill>
          <a:prstDash val="solid"/>
          <a:miter lim="800000"/>
        </a:ln>
        <a:effectLst/>
      </dgm:spPr>
      <dgm:t>
        <a:bodyPr rIns="64008"/>
        <a:lstStyle/>
        <a:p>
          <a:pPr algn="ctr"/>
          <a:r>
            <a:rPr lang="en-CA" sz="1800" b="1" dirty="0">
              <a:solidFill>
                <a:sysClr val="windowText" lastClr="000000"/>
              </a:solidFill>
              <a:latin typeface="Bookman Old Style" panose="02050604050505020204" pitchFamily="18" charset="0"/>
              <a:ea typeface="+mn-ea"/>
              <a:cs typeface="+mn-cs"/>
            </a:rPr>
            <a:t>Motivational Circuits</a:t>
          </a: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ScaleY="81782" custLinFactNeighborY="8573">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9664F4E8-E129-493B-9205-8C334B086DF3}" type="presOf" srcId="{6BDBDDFD-03FF-4FEA-B042-D5294A2B246F}" destId="{3B1705FC-D93C-4CCA-BF1F-077100556E12}" srcOrd="0" destOrd="0" presId="urn:microsoft.com/office/officeart/2005/8/layout/cycle4"/>
    <dgm:cxn modelId="{CBBEC123-9B64-453E-8AA3-B55462B7E2B4}" type="presOf" srcId="{C4317CD5-8BA5-4833-993A-EF0F65610CC7}" destId="{44944ADF-60D0-4C61-BDF9-72B0901E7FAD}" srcOrd="0" destOrd="0" presId="urn:microsoft.com/office/officeart/2005/8/layout/cycle4"/>
    <dgm:cxn modelId="{88CF2874-E7E2-409B-8A65-218F0BBF2201}" type="presOf" srcId="{3E7476AC-12A1-4CCD-9E81-D68ACBA96083}" destId="{60A9F77C-9928-4712-94E8-776330C81AD7}"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17F1C4A8-3925-493A-BB7A-181AFA3F656C}" type="presOf" srcId="{14ED4206-1841-48F1-A0BB-661AD6A84442}" destId="{3C3F9F88-D18D-4B53-8A09-4517EA20FB79}" srcOrd="0" destOrd="0" presId="urn:microsoft.com/office/officeart/2005/8/layout/cycle4"/>
    <dgm:cxn modelId="{1FD46F07-9222-4176-81E9-6ECE5E7FD4A2}" type="presOf" srcId="{4B12BB1A-6F4D-4D01-BA2D-C5DC8C924F20}" destId="{FEABE245-4E48-4017-BFE7-45E0FD7F126B}" srcOrd="0" destOrd="0" presId="urn:microsoft.com/office/officeart/2005/8/layout/cycle4"/>
    <dgm:cxn modelId="{7443AD65-EA80-4B5D-B2BE-F003A6484804}" srcId="{14ED4206-1841-48F1-A0BB-661AD6A84442}" destId="{6BDBDDFD-03FF-4FEA-B042-D5294A2B246F}" srcOrd="1" destOrd="0" parTransId="{4813428D-3C96-4354-9EF2-A08368DEDF8C}" sibTransId="{5DE32896-1420-4C09-84A4-6AB762118BDC}"/>
    <dgm:cxn modelId="{E18E6632-5ECD-4476-B822-A28A119BC20C}" type="presParOf" srcId="{3C3F9F88-D18D-4B53-8A09-4517EA20FB79}" destId="{8C172904-0E0F-48C0-834C-C131143236FD}" srcOrd="0" destOrd="0" presId="urn:microsoft.com/office/officeart/2005/8/layout/cycle4"/>
    <dgm:cxn modelId="{D5D71CEF-DECC-49EA-9AD0-13C2E54B87CE}" type="presParOf" srcId="{8C172904-0E0F-48C0-834C-C131143236FD}" destId="{B7C991F5-105E-4ADE-9CBA-8CF9A7E681AD}" srcOrd="0" destOrd="0" presId="urn:microsoft.com/office/officeart/2005/8/layout/cycle4"/>
    <dgm:cxn modelId="{D8992974-1DF1-4627-BD17-D31868B34BB6}" type="presParOf" srcId="{3C3F9F88-D18D-4B53-8A09-4517EA20FB79}" destId="{3177EBE1-11FF-4C75-AF75-4F1B4B2BE0C9}" srcOrd="1" destOrd="0" presId="urn:microsoft.com/office/officeart/2005/8/layout/cycle4"/>
    <dgm:cxn modelId="{B8D5B6FA-16BA-46DE-A938-F615389E6DAC}" type="presParOf" srcId="{3177EBE1-11FF-4C75-AF75-4F1B4B2BE0C9}" destId="{60A9F77C-9928-4712-94E8-776330C81AD7}" srcOrd="0" destOrd="0" presId="urn:microsoft.com/office/officeart/2005/8/layout/cycle4"/>
    <dgm:cxn modelId="{49730952-67D7-4BAC-895C-3F451697E7BE}" type="presParOf" srcId="{3177EBE1-11FF-4C75-AF75-4F1B4B2BE0C9}" destId="{3B1705FC-D93C-4CCA-BF1F-077100556E12}" srcOrd="1" destOrd="0" presId="urn:microsoft.com/office/officeart/2005/8/layout/cycle4"/>
    <dgm:cxn modelId="{248D5704-C717-4079-BBFE-5B494EBC6D63}" type="presParOf" srcId="{3177EBE1-11FF-4C75-AF75-4F1B4B2BE0C9}" destId="{44944ADF-60D0-4C61-BDF9-72B0901E7FAD}" srcOrd="2" destOrd="0" presId="urn:microsoft.com/office/officeart/2005/8/layout/cycle4"/>
    <dgm:cxn modelId="{9EDFC329-146D-47E5-BEDF-75709A99EA97}" type="presParOf" srcId="{3177EBE1-11FF-4C75-AF75-4F1B4B2BE0C9}" destId="{FEABE245-4E48-4017-BFE7-45E0FD7F126B}" srcOrd="3" destOrd="0" presId="urn:microsoft.com/office/officeart/2005/8/layout/cycle4"/>
    <dgm:cxn modelId="{A3C2DC24-C672-4C96-B0A5-9684081D0B20}" type="presParOf" srcId="{3177EBE1-11FF-4C75-AF75-4F1B4B2BE0C9}" destId="{197E6CDB-C097-4870-9BED-83FEEEDB74D9}" srcOrd="4" destOrd="0" presId="urn:microsoft.com/office/officeart/2005/8/layout/cycle4"/>
    <dgm:cxn modelId="{F7DA451F-0944-4613-9F11-19C2AC071DA6}" type="presParOf" srcId="{3C3F9F88-D18D-4B53-8A09-4517EA20FB79}" destId="{5459FCAA-D102-4722-A5C3-6C6E6A7B2D65}" srcOrd="2" destOrd="0" presId="urn:microsoft.com/office/officeart/2005/8/layout/cycle4"/>
    <dgm:cxn modelId="{DF61E48B-8377-4A5C-B091-099C451BBBFD}"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solidFill>
          <a:srgbClr val="FFB685"/>
        </a:solidFill>
        <a:ln w="12700" cap="flat" cmpd="sng" algn="ctr">
          <a:solidFill>
            <a:srgbClr val="FF0000"/>
          </a:solidFill>
          <a:prstDash val="solid"/>
          <a:miter lim="800000"/>
        </a:ln>
        <a:effectLst/>
      </dgm:spPr>
      <dgm:t>
        <a:bodyPr rIns="64008"/>
        <a:lstStyle/>
        <a:p>
          <a:pPr algn="ctr"/>
          <a:r>
            <a:rPr lang="en-CA" sz="1800" b="1" dirty="0">
              <a:solidFill>
                <a:sysClr val="windowText" lastClr="000000"/>
              </a:solidFill>
              <a:latin typeface="Bookman Old Style" panose="02050604050505020204" pitchFamily="18" charset="0"/>
              <a:ea typeface="+mn-ea"/>
              <a:cs typeface="+mn-cs"/>
            </a:rPr>
            <a:t>Motivational Circuits</a:t>
          </a: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ScaleY="81782" custLinFactNeighborY="21855">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68C64188-5467-4A80-AE36-4C020435F85B}" type="presOf" srcId="{C4317CD5-8BA5-4833-993A-EF0F65610CC7}" destId="{44944ADF-60D0-4C61-BDF9-72B0901E7FAD}" srcOrd="0" destOrd="0" presId="urn:microsoft.com/office/officeart/2005/8/layout/cycle4"/>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BF0D6212-8A9D-4A25-ADA1-4D520E66ABED}" type="presOf" srcId="{6BDBDDFD-03FF-4FEA-B042-D5294A2B246F}" destId="{3B1705FC-D93C-4CCA-BF1F-077100556E12}" srcOrd="0" destOrd="0" presId="urn:microsoft.com/office/officeart/2005/8/layout/cycle4"/>
    <dgm:cxn modelId="{4BCF9081-D1B3-41AF-8FA3-CFCD7895C275}" type="presOf" srcId="{3E7476AC-12A1-4CCD-9E81-D68ACBA96083}" destId="{60A9F77C-9928-4712-94E8-776330C81AD7}"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9D9B4EBA-7027-4C27-8090-94A258362228}" type="presOf" srcId="{14ED4206-1841-48F1-A0BB-661AD6A84442}" destId="{3C3F9F88-D18D-4B53-8A09-4517EA20FB79}" srcOrd="0" destOrd="0" presId="urn:microsoft.com/office/officeart/2005/8/layout/cycle4"/>
    <dgm:cxn modelId="{987EDE23-5393-496B-BBAE-9BE4D4AAF16D}" type="presOf" srcId="{4B12BB1A-6F4D-4D01-BA2D-C5DC8C924F20}" destId="{FEABE245-4E48-4017-BFE7-45E0FD7F126B}" srcOrd="0" destOrd="0" presId="urn:microsoft.com/office/officeart/2005/8/layout/cycle4"/>
    <dgm:cxn modelId="{7443AD65-EA80-4B5D-B2BE-F003A6484804}" srcId="{14ED4206-1841-48F1-A0BB-661AD6A84442}" destId="{6BDBDDFD-03FF-4FEA-B042-D5294A2B246F}" srcOrd="1" destOrd="0" parTransId="{4813428D-3C96-4354-9EF2-A08368DEDF8C}" sibTransId="{5DE32896-1420-4C09-84A4-6AB762118BDC}"/>
    <dgm:cxn modelId="{1EE942BD-A106-4D15-886A-429953008804}" type="presParOf" srcId="{3C3F9F88-D18D-4B53-8A09-4517EA20FB79}" destId="{8C172904-0E0F-48C0-834C-C131143236FD}" srcOrd="0" destOrd="0" presId="urn:microsoft.com/office/officeart/2005/8/layout/cycle4"/>
    <dgm:cxn modelId="{1E4BF237-9278-46FC-909F-1C756C0832DD}" type="presParOf" srcId="{8C172904-0E0F-48C0-834C-C131143236FD}" destId="{B7C991F5-105E-4ADE-9CBA-8CF9A7E681AD}" srcOrd="0" destOrd="0" presId="urn:microsoft.com/office/officeart/2005/8/layout/cycle4"/>
    <dgm:cxn modelId="{FBEBA09D-D238-4436-BADD-BDA3DB85A018}" type="presParOf" srcId="{3C3F9F88-D18D-4B53-8A09-4517EA20FB79}" destId="{3177EBE1-11FF-4C75-AF75-4F1B4B2BE0C9}" srcOrd="1" destOrd="0" presId="urn:microsoft.com/office/officeart/2005/8/layout/cycle4"/>
    <dgm:cxn modelId="{C521F5C6-EFC1-47EF-9E1F-9A1A94D70CD5}" type="presParOf" srcId="{3177EBE1-11FF-4C75-AF75-4F1B4B2BE0C9}" destId="{60A9F77C-9928-4712-94E8-776330C81AD7}" srcOrd="0" destOrd="0" presId="urn:microsoft.com/office/officeart/2005/8/layout/cycle4"/>
    <dgm:cxn modelId="{5C5369B5-27DE-4242-B71D-F09EF3BD481E}" type="presParOf" srcId="{3177EBE1-11FF-4C75-AF75-4F1B4B2BE0C9}" destId="{3B1705FC-D93C-4CCA-BF1F-077100556E12}" srcOrd="1" destOrd="0" presId="urn:microsoft.com/office/officeart/2005/8/layout/cycle4"/>
    <dgm:cxn modelId="{6CD3E828-0EB6-44CE-A1FE-9717C128EE62}" type="presParOf" srcId="{3177EBE1-11FF-4C75-AF75-4F1B4B2BE0C9}" destId="{44944ADF-60D0-4C61-BDF9-72B0901E7FAD}" srcOrd="2" destOrd="0" presId="urn:microsoft.com/office/officeart/2005/8/layout/cycle4"/>
    <dgm:cxn modelId="{D0ACF73B-C6F9-4821-853F-B984F8A595B0}" type="presParOf" srcId="{3177EBE1-11FF-4C75-AF75-4F1B4B2BE0C9}" destId="{FEABE245-4E48-4017-BFE7-45E0FD7F126B}" srcOrd="3" destOrd="0" presId="urn:microsoft.com/office/officeart/2005/8/layout/cycle4"/>
    <dgm:cxn modelId="{02FA7E99-5A0B-4541-9470-841B3A7B026D}" type="presParOf" srcId="{3177EBE1-11FF-4C75-AF75-4F1B4B2BE0C9}" destId="{197E6CDB-C097-4870-9BED-83FEEEDB74D9}" srcOrd="4" destOrd="0" presId="urn:microsoft.com/office/officeart/2005/8/layout/cycle4"/>
    <dgm:cxn modelId="{21E01F95-BFEB-492A-88B9-333BEF635DF2}" type="presParOf" srcId="{3C3F9F88-D18D-4B53-8A09-4517EA20FB79}" destId="{5459FCAA-D102-4722-A5C3-6C6E6A7B2D65}" srcOrd="2" destOrd="0" presId="urn:microsoft.com/office/officeart/2005/8/layout/cycle4"/>
    <dgm:cxn modelId="{D3E22ABD-D94E-4BF8-97CB-143D6A07EDD2}"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F19228B-860B-4DD3-A2E8-78F296EBFC43}" type="doc">
      <dgm:prSet loTypeId="urn:microsoft.com/office/officeart/2005/8/layout/venn1" loCatId="relationship" qsTypeId="urn:microsoft.com/office/officeart/2005/8/quickstyle/simple1" qsCatId="simple" csTypeId="urn:microsoft.com/office/officeart/2005/8/colors/accent1_2" csCatId="accent1" phldr="1"/>
      <dgm:spPr/>
    </dgm:pt>
    <dgm:pt modelId="{503FA976-C4EF-42D7-BB02-C4F1FBB92721}">
      <dgm:prSet phldrT="[Text]"/>
      <dgm:spPr>
        <a:solidFill>
          <a:srgbClr val="0070C0">
            <a:alpha val="50000"/>
          </a:srgbClr>
        </a:solidFill>
        <a:ln>
          <a:solidFill>
            <a:schemeClr val="tx1"/>
          </a:solidFill>
        </a:ln>
      </dgm:spPr>
      <dgm:t>
        <a:bodyPr/>
        <a:lstStyle/>
        <a:p>
          <a:endParaRPr lang="en-US" dirty="0"/>
        </a:p>
      </dgm:t>
    </dgm:pt>
    <dgm:pt modelId="{BD857707-0BAF-401E-BAF2-FE6CE75C96AC}" type="parTrans" cxnId="{2EA1AD32-070E-45D2-8A71-2A6F04398099}">
      <dgm:prSet/>
      <dgm:spPr/>
      <dgm:t>
        <a:bodyPr/>
        <a:lstStyle/>
        <a:p>
          <a:endParaRPr lang="en-US"/>
        </a:p>
      </dgm:t>
    </dgm:pt>
    <dgm:pt modelId="{C4CD4514-893A-4B2E-AE61-ED5504E4B61C}" type="sibTrans" cxnId="{2EA1AD32-070E-45D2-8A71-2A6F04398099}">
      <dgm:prSet/>
      <dgm:spPr/>
      <dgm:t>
        <a:bodyPr/>
        <a:lstStyle/>
        <a:p>
          <a:endParaRPr lang="en-US"/>
        </a:p>
      </dgm:t>
    </dgm:pt>
    <dgm:pt modelId="{28242A2A-D8A8-40CC-B6D4-4F3C1E06F37D}">
      <dgm:prSet phldrT="[Text]"/>
      <dgm:spPr>
        <a:solidFill>
          <a:srgbClr val="00B0F0">
            <a:alpha val="50000"/>
          </a:srgbClr>
        </a:solidFill>
        <a:ln>
          <a:solidFill>
            <a:schemeClr val="tx1"/>
          </a:solidFill>
        </a:ln>
      </dgm:spPr>
      <dgm:t>
        <a:bodyPr/>
        <a:lstStyle/>
        <a:p>
          <a:r>
            <a:rPr lang="en-US" dirty="0" smtClean="0"/>
            <a:t> </a:t>
          </a:r>
          <a:endParaRPr lang="en-US" dirty="0"/>
        </a:p>
      </dgm:t>
    </dgm:pt>
    <dgm:pt modelId="{378573EC-85D2-4AFC-A616-DA660442B197}" type="parTrans" cxnId="{4701AF2E-38D0-4337-AAA6-A42E070D286D}">
      <dgm:prSet/>
      <dgm:spPr/>
      <dgm:t>
        <a:bodyPr/>
        <a:lstStyle/>
        <a:p>
          <a:endParaRPr lang="en-US"/>
        </a:p>
      </dgm:t>
    </dgm:pt>
    <dgm:pt modelId="{408A0139-A989-43FC-9680-C5C664CC37B1}" type="sibTrans" cxnId="{4701AF2E-38D0-4337-AAA6-A42E070D286D}">
      <dgm:prSet/>
      <dgm:spPr/>
      <dgm:t>
        <a:bodyPr/>
        <a:lstStyle/>
        <a:p>
          <a:endParaRPr lang="en-US"/>
        </a:p>
      </dgm:t>
    </dgm:pt>
    <dgm:pt modelId="{E5F219DD-B6BA-4859-9173-787297FC3C9D}" type="pres">
      <dgm:prSet presAssocID="{8F19228B-860B-4DD3-A2E8-78F296EBFC43}" presName="compositeShape" presStyleCnt="0">
        <dgm:presLayoutVars>
          <dgm:chMax val="7"/>
          <dgm:dir/>
          <dgm:resizeHandles val="exact"/>
        </dgm:presLayoutVars>
      </dgm:prSet>
      <dgm:spPr/>
    </dgm:pt>
    <dgm:pt modelId="{276BDF18-1AA8-4218-BBAC-00F1761882CC}" type="pres">
      <dgm:prSet presAssocID="{503FA976-C4EF-42D7-BB02-C4F1FBB92721}" presName="circ1" presStyleLbl="vennNode1" presStyleIdx="0" presStyleCnt="2"/>
      <dgm:spPr/>
      <dgm:t>
        <a:bodyPr/>
        <a:lstStyle/>
        <a:p>
          <a:endParaRPr lang="en-US"/>
        </a:p>
      </dgm:t>
    </dgm:pt>
    <dgm:pt modelId="{9807E18E-86DF-48A9-AA07-92D294DC44B9}" type="pres">
      <dgm:prSet presAssocID="{503FA976-C4EF-42D7-BB02-C4F1FBB92721}" presName="circ1Tx" presStyleLbl="revTx" presStyleIdx="0" presStyleCnt="0">
        <dgm:presLayoutVars>
          <dgm:chMax val="0"/>
          <dgm:chPref val="0"/>
          <dgm:bulletEnabled val="1"/>
        </dgm:presLayoutVars>
      </dgm:prSet>
      <dgm:spPr/>
      <dgm:t>
        <a:bodyPr/>
        <a:lstStyle/>
        <a:p>
          <a:endParaRPr lang="en-US"/>
        </a:p>
      </dgm:t>
    </dgm:pt>
    <dgm:pt modelId="{5B7679A2-1449-4A3C-9F7D-229AAB442CFA}" type="pres">
      <dgm:prSet presAssocID="{28242A2A-D8A8-40CC-B6D4-4F3C1E06F37D}" presName="circ2" presStyleLbl="vennNode1" presStyleIdx="1" presStyleCnt="2"/>
      <dgm:spPr/>
      <dgm:t>
        <a:bodyPr/>
        <a:lstStyle/>
        <a:p>
          <a:endParaRPr lang="en-US"/>
        </a:p>
      </dgm:t>
    </dgm:pt>
    <dgm:pt modelId="{52A81C6A-6032-43C5-B208-F6874C47D55F}" type="pres">
      <dgm:prSet presAssocID="{28242A2A-D8A8-40CC-B6D4-4F3C1E06F37D}" presName="circ2Tx" presStyleLbl="revTx" presStyleIdx="0" presStyleCnt="0">
        <dgm:presLayoutVars>
          <dgm:chMax val="0"/>
          <dgm:chPref val="0"/>
          <dgm:bulletEnabled val="1"/>
        </dgm:presLayoutVars>
      </dgm:prSet>
      <dgm:spPr/>
      <dgm:t>
        <a:bodyPr/>
        <a:lstStyle/>
        <a:p>
          <a:endParaRPr lang="en-US"/>
        </a:p>
      </dgm:t>
    </dgm:pt>
  </dgm:ptLst>
  <dgm:cxnLst>
    <dgm:cxn modelId="{D0C416F8-DB74-469D-AF1E-7108262B22B5}" type="presOf" srcId="{503FA976-C4EF-42D7-BB02-C4F1FBB92721}" destId="{9807E18E-86DF-48A9-AA07-92D294DC44B9}" srcOrd="1" destOrd="0" presId="urn:microsoft.com/office/officeart/2005/8/layout/venn1"/>
    <dgm:cxn modelId="{4701AF2E-38D0-4337-AAA6-A42E070D286D}" srcId="{8F19228B-860B-4DD3-A2E8-78F296EBFC43}" destId="{28242A2A-D8A8-40CC-B6D4-4F3C1E06F37D}" srcOrd="1" destOrd="0" parTransId="{378573EC-85D2-4AFC-A616-DA660442B197}" sibTransId="{408A0139-A989-43FC-9680-C5C664CC37B1}"/>
    <dgm:cxn modelId="{AD4BC26F-F55E-4355-826F-01DAE80C4A8B}" type="presOf" srcId="{503FA976-C4EF-42D7-BB02-C4F1FBB92721}" destId="{276BDF18-1AA8-4218-BBAC-00F1761882CC}" srcOrd="0" destOrd="0" presId="urn:microsoft.com/office/officeart/2005/8/layout/venn1"/>
    <dgm:cxn modelId="{2EA1AD32-070E-45D2-8A71-2A6F04398099}" srcId="{8F19228B-860B-4DD3-A2E8-78F296EBFC43}" destId="{503FA976-C4EF-42D7-BB02-C4F1FBB92721}" srcOrd="0" destOrd="0" parTransId="{BD857707-0BAF-401E-BAF2-FE6CE75C96AC}" sibTransId="{C4CD4514-893A-4B2E-AE61-ED5504E4B61C}"/>
    <dgm:cxn modelId="{F0A617A7-A8F3-4DB7-B78B-FE8390BF8F1A}" type="presOf" srcId="{28242A2A-D8A8-40CC-B6D4-4F3C1E06F37D}" destId="{5B7679A2-1449-4A3C-9F7D-229AAB442CFA}" srcOrd="0" destOrd="0" presId="urn:microsoft.com/office/officeart/2005/8/layout/venn1"/>
    <dgm:cxn modelId="{47FAC060-7AD1-4A1F-8E15-190E2B36E3E0}" type="presOf" srcId="{28242A2A-D8A8-40CC-B6D4-4F3C1E06F37D}" destId="{52A81C6A-6032-43C5-B208-F6874C47D55F}" srcOrd="1" destOrd="0" presId="urn:microsoft.com/office/officeart/2005/8/layout/venn1"/>
    <dgm:cxn modelId="{BF99247C-C1DB-4955-985A-5ECE89B23802}" type="presOf" srcId="{8F19228B-860B-4DD3-A2E8-78F296EBFC43}" destId="{E5F219DD-B6BA-4859-9173-787297FC3C9D}" srcOrd="0" destOrd="0" presId="urn:microsoft.com/office/officeart/2005/8/layout/venn1"/>
    <dgm:cxn modelId="{88DAFCC6-1F42-420C-AB84-76F9B3A64A1D}" type="presParOf" srcId="{E5F219DD-B6BA-4859-9173-787297FC3C9D}" destId="{276BDF18-1AA8-4218-BBAC-00F1761882CC}" srcOrd="0" destOrd="0" presId="urn:microsoft.com/office/officeart/2005/8/layout/venn1"/>
    <dgm:cxn modelId="{2AF1F19C-49BE-4223-8F3F-F5483A0E8A82}" type="presParOf" srcId="{E5F219DD-B6BA-4859-9173-787297FC3C9D}" destId="{9807E18E-86DF-48A9-AA07-92D294DC44B9}" srcOrd="1" destOrd="0" presId="urn:microsoft.com/office/officeart/2005/8/layout/venn1"/>
    <dgm:cxn modelId="{3F5ED0EB-F431-47B2-A597-08058070D6AD}" type="presParOf" srcId="{E5F219DD-B6BA-4859-9173-787297FC3C9D}" destId="{5B7679A2-1449-4A3C-9F7D-229AAB442CFA}" srcOrd="2" destOrd="0" presId="urn:microsoft.com/office/officeart/2005/8/layout/venn1"/>
    <dgm:cxn modelId="{5E1E3552-B330-4F74-ACE6-E0EC5B099E19}" type="presParOf" srcId="{E5F219DD-B6BA-4859-9173-787297FC3C9D}" destId="{52A81C6A-6032-43C5-B208-F6874C47D55F}"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noFill/>
        <a:ln w="12700" cap="flat" cmpd="sng" algn="ctr">
          <a:noFill/>
          <a:prstDash val="solid"/>
          <a:miter lim="800000"/>
        </a:ln>
        <a:effectLst/>
      </dgm:spPr>
      <dgm:t>
        <a:bodyPr rIns="64008"/>
        <a:lstStyle/>
        <a:p>
          <a:pPr algn="ctr"/>
          <a:endParaRPr lang="en-CA" sz="1800" b="1" dirty="0">
            <a:solidFill>
              <a:sysClr val="windowText" lastClr="000000"/>
            </a:solidFill>
            <a:latin typeface="Bookman Old Style" panose="02050604050505020204" pitchFamily="18" charset="0"/>
            <a:ea typeface="+mn-ea"/>
            <a:cs typeface="+mn-cs"/>
          </a:endParaRP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solidFill>
          <a:srgbClr val="F1FAB8"/>
        </a:solidFill>
        <a:ln w="12700" cap="flat" cmpd="sng" algn="ctr">
          <a:solidFill>
            <a:srgbClr val="FF0000"/>
          </a:solidFill>
          <a:prstDash val="solid"/>
          <a:miter lim="800000"/>
        </a:ln>
        <a:effectLst/>
      </dgm:spPr>
      <dgm:t>
        <a:bodyPr/>
        <a:lstStyle/>
        <a:p>
          <a:pPr algn="ctr"/>
          <a:r>
            <a:rPr lang="en-CA" sz="1800" b="1" dirty="0">
              <a:solidFill>
                <a:sysClr val="windowText" lastClr="000000"/>
              </a:solidFill>
              <a:latin typeface="Bookman Old Style" panose="02050604050505020204" pitchFamily="18" charset="0"/>
              <a:ea typeface="+mn-ea"/>
              <a:cs typeface="+mn-cs"/>
            </a:rPr>
            <a:t>Emotional Regulatory Circuits</a:t>
          </a: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custScaleY="75436" custLinFactNeighborY="-5519">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76CBF2BD-2DAC-4E15-B7ED-3114BB9EC492}" type="presOf" srcId="{14ED4206-1841-48F1-A0BB-661AD6A84442}" destId="{3C3F9F88-D18D-4B53-8A09-4517EA20FB79}" srcOrd="0" destOrd="0" presId="urn:microsoft.com/office/officeart/2005/8/layout/cycle4"/>
    <dgm:cxn modelId="{929DD8CD-6499-451B-B3E0-7AC4EC655B88}" type="presOf" srcId="{6BDBDDFD-03FF-4FEA-B042-D5294A2B246F}" destId="{3B1705FC-D93C-4CCA-BF1F-077100556E12}" srcOrd="0" destOrd="0" presId="urn:microsoft.com/office/officeart/2005/8/layout/cycle4"/>
    <dgm:cxn modelId="{CFFEA1F1-3FA5-4FB1-9B3F-2F7512B6A598}" type="presOf" srcId="{4B12BB1A-6F4D-4D01-BA2D-C5DC8C924F20}" destId="{FEABE245-4E48-4017-BFE7-45E0FD7F126B}" srcOrd="0" destOrd="0" presId="urn:microsoft.com/office/officeart/2005/8/layout/cycle4"/>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4FD9068C-0453-42A6-A5B6-98BFCD3C53B5}" type="presOf" srcId="{C4317CD5-8BA5-4833-993A-EF0F65610CC7}" destId="{44944ADF-60D0-4C61-BDF9-72B0901E7FAD}" srcOrd="0" destOrd="0" presId="urn:microsoft.com/office/officeart/2005/8/layout/cycle4"/>
    <dgm:cxn modelId="{565BE11A-32D5-45CC-8332-C83BD9533F8F}" type="presOf" srcId="{3E7476AC-12A1-4CCD-9E81-D68ACBA96083}" destId="{60A9F77C-9928-4712-94E8-776330C81AD7}"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7443AD65-EA80-4B5D-B2BE-F003A6484804}" srcId="{14ED4206-1841-48F1-A0BB-661AD6A84442}" destId="{6BDBDDFD-03FF-4FEA-B042-D5294A2B246F}" srcOrd="1" destOrd="0" parTransId="{4813428D-3C96-4354-9EF2-A08368DEDF8C}" sibTransId="{5DE32896-1420-4C09-84A4-6AB762118BDC}"/>
    <dgm:cxn modelId="{7B3A3E83-4D8C-4CBE-A093-8E7727E6A338}" type="presParOf" srcId="{3C3F9F88-D18D-4B53-8A09-4517EA20FB79}" destId="{8C172904-0E0F-48C0-834C-C131143236FD}" srcOrd="0" destOrd="0" presId="urn:microsoft.com/office/officeart/2005/8/layout/cycle4"/>
    <dgm:cxn modelId="{C67FC498-7F49-4293-B0A2-1A8CE3F34988}" type="presParOf" srcId="{8C172904-0E0F-48C0-834C-C131143236FD}" destId="{B7C991F5-105E-4ADE-9CBA-8CF9A7E681AD}" srcOrd="0" destOrd="0" presId="urn:microsoft.com/office/officeart/2005/8/layout/cycle4"/>
    <dgm:cxn modelId="{B96B03A0-46E6-4DCC-BB79-6E77C1560101}" type="presParOf" srcId="{3C3F9F88-D18D-4B53-8A09-4517EA20FB79}" destId="{3177EBE1-11FF-4C75-AF75-4F1B4B2BE0C9}" srcOrd="1" destOrd="0" presId="urn:microsoft.com/office/officeart/2005/8/layout/cycle4"/>
    <dgm:cxn modelId="{EB1FD9A5-D737-4911-92CD-3EED4B09DCC3}" type="presParOf" srcId="{3177EBE1-11FF-4C75-AF75-4F1B4B2BE0C9}" destId="{60A9F77C-9928-4712-94E8-776330C81AD7}" srcOrd="0" destOrd="0" presId="urn:microsoft.com/office/officeart/2005/8/layout/cycle4"/>
    <dgm:cxn modelId="{95558F2A-14AA-4A13-AB8D-1EAF3C2D032E}" type="presParOf" srcId="{3177EBE1-11FF-4C75-AF75-4F1B4B2BE0C9}" destId="{3B1705FC-D93C-4CCA-BF1F-077100556E12}" srcOrd="1" destOrd="0" presId="urn:microsoft.com/office/officeart/2005/8/layout/cycle4"/>
    <dgm:cxn modelId="{7132E112-38C4-45FF-896D-50DCDB0BD098}" type="presParOf" srcId="{3177EBE1-11FF-4C75-AF75-4F1B4B2BE0C9}" destId="{44944ADF-60D0-4C61-BDF9-72B0901E7FAD}" srcOrd="2" destOrd="0" presId="urn:microsoft.com/office/officeart/2005/8/layout/cycle4"/>
    <dgm:cxn modelId="{2EAED977-91FC-40E4-BC87-687448C0516C}" type="presParOf" srcId="{3177EBE1-11FF-4C75-AF75-4F1B4B2BE0C9}" destId="{FEABE245-4E48-4017-BFE7-45E0FD7F126B}" srcOrd="3" destOrd="0" presId="urn:microsoft.com/office/officeart/2005/8/layout/cycle4"/>
    <dgm:cxn modelId="{5F1B003B-6F90-4180-ADC8-E5635CD5A274}" type="presParOf" srcId="{3177EBE1-11FF-4C75-AF75-4F1B4B2BE0C9}" destId="{197E6CDB-C097-4870-9BED-83FEEEDB74D9}" srcOrd="4" destOrd="0" presId="urn:microsoft.com/office/officeart/2005/8/layout/cycle4"/>
    <dgm:cxn modelId="{06670BFB-4613-4FC8-9686-1A1E272B5A39}" type="presParOf" srcId="{3C3F9F88-D18D-4B53-8A09-4517EA20FB79}" destId="{5459FCAA-D102-4722-A5C3-6C6E6A7B2D65}" srcOrd="2" destOrd="0" presId="urn:microsoft.com/office/officeart/2005/8/layout/cycle4"/>
    <dgm:cxn modelId="{27A62028-4A66-4EA4-BFC6-74A277A12832}"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noFill/>
        <a:ln w="12700" cap="flat" cmpd="sng" algn="ctr">
          <a:noFill/>
          <a:prstDash val="solid"/>
          <a:miter lim="800000"/>
        </a:ln>
        <a:effectLst/>
      </dgm:spPr>
      <dgm:t>
        <a:bodyPr rIns="64008"/>
        <a:lstStyle/>
        <a:p>
          <a:pPr algn="ctr"/>
          <a:endParaRPr lang="en-CA" sz="1800" b="1" dirty="0">
            <a:solidFill>
              <a:sysClr val="windowText" lastClr="000000"/>
            </a:solidFill>
            <a:latin typeface="Bookman Old Style" panose="02050604050505020204" pitchFamily="18" charset="0"/>
            <a:ea typeface="+mn-ea"/>
            <a:cs typeface="+mn-cs"/>
          </a:endParaRP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solidFill>
          <a:srgbClr val="F1FAB8"/>
        </a:solidFill>
        <a:ln w="12700" cap="flat" cmpd="sng" algn="ctr">
          <a:solidFill>
            <a:srgbClr val="FF0000"/>
          </a:solidFill>
          <a:prstDash val="solid"/>
          <a:miter lim="800000"/>
        </a:ln>
        <a:effectLst/>
      </dgm:spPr>
      <dgm:t>
        <a:bodyPr/>
        <a:lstStyle/>
        <a:p>
          <a:pPr algn="ctr"/>
          <a:r>
            <a:rPr lang="en-CA" sz="1800" b="1" dirty="0">
              <a:solidFill>
                <a:sysClr val="windowText" lastClr="000000"/>
              </a:solidFill>
              <a:latin typeface="Bookman Old Style" panose="02050604050505020204" pitchFamily="18" charset="0"/>
              <a:ea typeface="+mn-ea"/>
              <a:cs typeface="+mn-cs"/>
            </a:rPr>
            <a:t>Emotional Regulatory Circuits</a:t>
          </a: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custScaleY="75436" custLinFactNeighborY="-5519">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2587232B-85DE-46AD-B460-26E915859D4C}" type="presOf" srcId="{6BDBDDFD-03FF-4FEA-B042-D5294A2B246F}" destId="{3B1705FC-D93C-4CCA-BF1F-077100556E12}" srcOrd="0" destOrd="0" presId="urn:microsoft.com/office/officeart/2005/8/layout/cycle4"/>
    <dgm:cxn modelId="{BBFB5162-C170-420E-82E1-0DDBD5F08BA0}" type="presOf" srcId="{14ED4206-1841-48F1-A0BB-661AD6A84442}" destId="{3C3F9F88-D18D-4B53-8A09-4517EA20FB79}" srcOrd="0" destOrd="0" presId="urn:microsoft.com/office/officeart/2005/8/layout/cycle4"/>
    <dgm:cxn modelId="{B3411944-18AD-42A7-AF61-8712546E08C5}" type="presOf" srcId="{C4317CD5-8BA5-4833-993A-EF0F65610CC7}" destId="{44944ADF-60D0-4C61-BDF9-72B0901E7FAD}" srcOrd="0" destOrd="0" presId="urn:microsoft.com/office/officeart/2005/8/layout/cycle4"/>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36F1B3BD-31CC-46C2-BC8C-F14E615054FD}" type="presOf" srcId="{3E7476AC-12A1-4CCD-9E81-D68ACBA96083}" destId="{60A9F77C-9928-4712-94E8-776330C81AD7}"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5F0E33C8-F249-400C-9CCA-F2929C21BB91}" type="presOf" srcId="{4B12BB1A-6F4D-4D01-BA2D-C5DC8C924F20}" destId="{FEABE245-4E48-4017-BFE7-45E0FD7F126B}" srcOrd="0" destOrd="0" presId="urn:microsoft.com/office/officeart/2005/8/layout/cycle4"/>
    <dgm:cxn modelId="{7443AD65-EA80-4B5D-B2BE-F003A6484804}" srcId="{14ED4206-1841-48F1-A0BB-661AD6A84442}" destId="{6BDBDDFD-03FF-4FEA-B042-D5294A2B246F}" srcOrd="1" destOrd="0" parTransId="{4813428D-3C96-4354-9EF2-A08368DEDF8C}" sibTransId="{5DE32896-1420-4C09-84A4-6AB762118BDC}"/>
    <dgm:cxn modelId="{6B915A0B-9288-4BE5-B7DA-70329CB11A49}" type="presParOf" srcId="{3C3F9F88-D18D-4B53-8A09-4517EA20FB79}" destId="{8C172904-0E0F-48C0-834C-C131143236FD}" srcOrd="0" destOrd="0" presId="urn:microsoft.com/office/officeart/2005/8/layout/cycle4"/>
    <dgm:cxn modelId="{0798A0C3-E37E-4881-96FA-6358AD6B6421}" type="presParOf" srcId="{8C172904-0E0F-48C0-834C-C131143236FD}" destId="{B7C991F5-105E-4ADE-9CBA-8CF9A7E681AD}" srcOrd="0" destOrd="0" presId="urn:microsoft.com/office/officeart/2005/8/layout/cycle4"/>
    <dgm:cxn modelId="{13996758-1EFA-4870-933C-9ECBE746400A}" type="presParOf" srcId="{3C3F9F88-D18D-4B53-8A09-4517EA20FB79}" destId="{3177EBE1-11FF-4C75-AF75-4F1B4B2BE0C9}" srcOrd="1" destOrd="0" presId="urn:microsoft.com/office/officeart/2005/8/layout/cycle4"/>
    <dgm:cxn modelId="{ED547C65-5C24-49EA-B576-39BD84520C7B}" type="presParOf" srcId="{3177EBE1-11FF-4C75-AF75-4F1B4B2BE0C9}" destId="{60A9F77C-9928-4712-94E8-776330C81AD7}" srcOrd="0" destOrd="0" presId="urn:microsoft.com/office/officeart/2005/8/layout/cycle4"/>
    <dgm:cxn modelId="{33356289-64F9-4F73-83A3-B4452C0051B2}" type="presParOf" srcId="{3177EBE1-11FF-4C75-AF75-4F1B4B2BE0C9}" destId="{3B1705FC-D93C-4CCA-BF1F-077100556E12}" srcOrd="1" destOrd="0" presId="urn:microsoft.com/office/officeart/2005/8/layout/cycle4"/>
    <dgm:cxn modelId="{8B9A7A07-EAA8-4B06-8DAF-5FAC4383236D}" type="presParOf" srcId="{3177EBE1-11FF-4C75-AF75-4F1B4B2BE0C9}" destId="{44944ADF-60D0-4C61-BDF9-72B0901E7FAD}" srcOrd="2" destOrd="0" presId="urn:microsoft.com/office/officeart/2005/8/layout/cycle4"/>
    <dgm:cxn modelId="{AA4EEBD0-D719-4FCB-B6A8-A06523B7C394}" type="presParOf" srcId="{3177EBE1-11FF-4C75-AF75-4F1B4B2BE0C9}" destId="{FEABE245-4E48-4017-BFE7-45E0FD7F126B}" srcOrd="3" destOrd="0" presId="urn:microsoft.com/office/officeart/2005/8/layout/cycle4"/>
    <dgm:cxn modelId="{14540813-B8E6-4559-986C-9A5DDC35A0E6}" type="presParOf" srcId="{3177EBE1-11FF-4C75-AF75-4F1B4B2BE0C9}" destId="{197E6CDB-C097-4870-9BED-83FEEEDB74D9}" srcOrd="4" destOrd="0" presId="urn:microsoft.com/office/officeart/2005/8/layout/cycle4"/>
    <dgm:cxn modelId="{57BEA6AE-6AF1-4709-A4BA-3B422FACD7A6}" type="presParOf" srcId="{3C3F9F88-D18D-4B53-8A09-4517EA20FB79}" destId="{5459FCAA-D102-4722-A5C3-6C6E6A7B2D65}" srcOrd="2" destOrd="0" presId="urn:microsoft.com/office/officeart/2005/8/layout/cycle4"/>
    <dgm:cxn modelId="{8830E267-AF52-4ACA-B6ED-3A93F74319FC}"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F19228B-860B-4DD3-A2E8-78F296EBFC43}" type="doc">
      <dgm:prSet loTypeId="urn:microsoft.com/office/officeart/2005/8/layout/venn1" loCatId="relationship" qsTypeId="urn:microsoft.com/office/officeart/2005/8/quickstyle/simple1" qsCatId="simple" csTypeId="urn:microsoft.com/office/officeart/2005/8/colors/accent1_2" csCatId="accent1" phldr="1"/>
      <dgm:spPr/>
    </dgm:pt>
    <dgm:pt modelId="{503FA976-C4EF-42D7-BB02-C4F1FBB92721}">
      <dgm:prSet phldrT="[Text]"/>
      <dgm:spPr>
        <a:solidFill>
          <a:srgbClr val="0070C0">
            <a:alpha val="50000"/>
          </a:srgbClr>
        </a:solidFill>
        <a:ln>
          <a:solidFill>
            <a:schemeClr val="tx1"/>
          </a:solidFill>
        </a:ln>
      </dgm:spPr>
      <dgm:t>
        <a:bodyPr/>
        <a:lstStyle/>
        <a:p>
          <a:endParaRPr lang="en-US" dirty="0"/>
        </a:p>
      </dgm:t>
    </dgm:pt>
    <dgm:pt modelId="{BD857707-0BAF-401E-BAF2-FE6CE75C96AC}" type="parTrans" cxnId="{2EA1AD32-070E-45D2-8A71-2A6F04398099}">
      <dgm:prSet/>
      <dgm:spPr/>
      <dgm:t>
        <a:bodyPr/>
        <a:lstStyle/>
        <a:p>
          <a:endParaRPr lang="en-US"/>
        </a:p>
      </dgm:t>
    </dgm:pt>
    <dgm:pt modelId="{C4CD4514-893A-4B2E-AE61-ED5504E4B61C}" type="sibTrans" cxnId="{2EA1AD32-070E-45D2-8A71-2A6F04398099}">
      <dgm:prSet/>
      <dgm:spPr/>
      <dgm:t>
        <a:bodyPr/>
        <a:lstStyle/>
        <a:p>
          <a:endParaRPr lang="en-US"/>
        </a:p>
      </dgm:t>
    </dgm:pt>
    <dgm:pt modelId="{28242A2A-D8A8-40CC-B6D4-4F3C1E06F37D}">
      <dgm:prSet phldrT="[Text]"/>
      <dgm:spPr>
        <a:solidFill>
          <a:srgbClr val="00B0F0">
            <a:alpha val="50000"/>
          </a:srgbClr>
        </a:solidFill>
        <a:ln>
          <a:solidFill>
            <a:schemeClr val="tx1"/>
          </a:solidFill>
        </a:ln>
      </dgm:spPr>
      <dgm:t>
        <a:bodyPr/>
        <a:lstStyle/>
        <a:p>
          <a:r>
            <a:rPr lang="en-US" dirty="0" smtClean="0"/>
            <a:t> </a:t>
          </a:r>
          <a:endParaRPr lang="en-US" dirty="0"/>
        </a:p>
      </dgm:t>
    </dgm:pt>
    <dgm:pt modelId="{378573EC-85D2-4AFC-A616-DA660442B197}" type="parTrans" cxnId="{4701AF2E-38D0-4337-AAA6-A42E070D286D}">
      <dgm:prSet/>
      <dgm:spPr/>
      <dgm:t>
        <a:bodyPr/>
        <a:lstStyle/>
        <a:p>
          <a:endParaRPr lang="en-US"/>
        </a:p>
      </dgm:t>
    </dgm:pt>
    <dgm:pt modelId="{408A0139-A989-43FC-9680-C5C664CC37B1}" type="sibTrans" cxnId="{4701AF2E-38D0-4337-AAA6-A42E070D286D}">
      <dgm:prSet/>
      <dgm:spPr/>
      <dgm:t>
        <a:bodyPr/>
        <a:lstStyle/>
        <a:p>
          <a:endParaRPr lang="en-US"/>
        </a:p>
      </dgm:t>
    </dgm:pt>
    <dgm:pt modelId="{E5F219DD-B6BA-4859-9173-787297FC3C9D}" type="pres">
      <dgm:prSet presAssocID="{8F19228B-860B-4DD3-A2E8-78F296EBFC43}" presName="compositeShape" presStyleCnt="0">
        <dgm:presLayoutVars>
          <dgm:chMax val="7"/>
          <dgm:dir/>
          <dgm:resizeHandles val="exact"/>
        </dgm:presLayoutVars>
      </dgm:prSet>
      <dgm:spPr/>
    </dgm:pt>
    <dgm:pt modelId="{276BDF18-1AA8-4218-BBAC-00F1761882CC}" type="pres">
      <dgm:prSet presAssocID="{503FA976-C4EF-42D7-BB02-C4F1FBB92721}" presName="circ1" presStyleLbl="vennNode1" presStyleIdx="0" presStyleCnt="2" custScaleX="88755" custScaleY="91119"/>
      <dgm:spPr/>
      <dgm:t>
        <a:bodyPr/>
        <a:lstStyle/>
        <a:p>
          <a:endParaRPr lang="en-US"/>
        </a:p>
      </dgm:t>
    </dgm:pt>
    <dgm:pt modelId="{9807E18E-86DF-48A9-AA07-92D294DC44B9}" type="pres">
      <dgm:prSet presAssocID="{503FA976-C4EF-42D7-BB02-C4F1FBB92721}" presName="circ1Tx" presStyleLbl="revTx" presStyleIdx="0" presStyleCnt="0">
        <dgm:presLayoutVars>
          <dgm:chMax val="0"/>
          <dgm:chPref val="0"/>
          <dgm:bulletEnabled val="1"/>
        </dgm:presLayoutVars>
      </dgm:prSet>
      <dgm:spPr/>
      <dgm:t>
        <a:bodyPr/>
        <a:lstStyle/>
        <a:p>
          <a:endParaRPr lang="en-US"/>
        </a:p>
      </dgm:t>
    </dgm:pt>
    <dgm:pt modelId="{5B7679A2-1449-4A3C-9F7D-229AAB442CFA}" type="pres">
      <dgm:prSet presAssocID="{28242A2A-D8A8-40CC-B6D4-4F3C1E06F37D}" presName="circ2" presStyleLbl="vennNode1" presStyleIdx="1" presStyleCnt="2" custScaleX="88755" custScaleY="91119"/>
      <dgm:spPr/>
      <dgm:t>
        <a:bodyPr/>
        <a:lstStyle/>
        <a:p>
          <a:endParaRPr lang="en-US"/>
        </a:p>
      </dgm:t>
    </dgm:pt>
    <dgm:pt modelId="{52A81C6A-6032-43C5-B208-F6874C47D55F}" type="pres">
      <dgm:prSet presAssocID="{28242A2A-D8A8-40CC-B6D4-4F3C1E06F37D}" presName="circ2Tx" presStyleLbl="revTx" presStyleIdx="0" presStyleCnt="0">
        <dgm:presLayoutVars>
          <dgm:chMax val="0"/>
          <dgm:chPref val="0"/>
          <dgm:bulletEnabled val="1"/>
        </dgm:presLayoutVars>
      </dgm:prSet>
      <dgm:spPr/>
      <dgm:t>
        <a:bodyPr/>
        <a:lstStyle/>
        <a:p>
          <a:endParaRPr lang="en-US"/>
        </a:p>
      </dgm:t>
    </dgm:pt>
  </dgm:ptLst>
  <dgm:cxnLst>
    <dgm:cxn modelId="{4701AF2E-38D0-4337-AAA6-A42E070D286D}" srcId="{8F19228B-860B-4DD3-A2E8-78F296EBFC43}" destId="{28242A2A-D8A8-40CC-B6D4-4F3C1E06F37D}" srcOrd="1" destOrd="0" parTransId="{378573EC-85D2-4AFC-A616-DA660442B197}" sibTransId="{408A0139-A989-43FC-9680-C5C664CC37B1}"/>
    <dgm:cxn modelId="{76A026FB-2D87-4230-9821-DA2DE5E8FEE6}" type="presOf" srcId="{28242A2A-D8A8-40CC-B6D4-4F3C1E06F37D}" destId="{5B7679A2-1449-4A3C-9F7D-229AAB442CFA}" srcOrd="0" destOrd="0" presId="urn:microsoft.com/office/officeart/2005/8/layout/venn1"/>
    <dgm:cxn modelId="{E6DDCBF6-9F5D-4B84-B086-353665476AF6}" type="presOf" srcId="{503FA976-C4EF-42D7-BB02-C4F1FBB92721}" destId="{9807E18E-86DF-48A9-AA07-92D294DC44B9}" srcOrd="1" destOrd="0" presId="urn:microsoft.com/office/officeart/2005/8/layout/venn1"/>
    <dgm:cxn modelId="{12EF955E-4491-48CE-8713-C071E1132DE2}" type="presOf" srcId="{8F19228B-860B-4DD3-A2E8-78F296EBFC43}" destId="{E5F219DD-B6BA-4859-9173-787297FC3C9D}" srcOrd="0" destOrd="0" presId="urn:microsoft.com/office/officeart/2005/8/layout/venn1"/>
    <dgm:cxn modelId="{2EA1AD32-070E-45D2-8A71-2A6F04398099}" srcId="{8F19228B-860B-4DD3-A2E8-78F296EBFC43}" destId="{503FA976-C4EF-42D7-BB02-C4F1FBB92721}" srcOrd="0" destOrd="0" parTransId="{BD857707-0BAF-401E-BAF2-FE6CE75C96AC}" sibTransId="{C4CD4514-893A-4B2E-AE61-ED5504E4B61C}"/>
    <dgm:cxn modelId="{0D01882F-2495-4856-930A-3D02E19964C3}" type="presOf" srcId="{28242A2A-D8A8-40CC-B6D4-4F3C1E06F37D}" destId="{52A81C6A-6032-43C5-B208-F6874C47D55F}" srcOrd="1" destOrd="0" presId="urn:microsoft.com/office/officeart/2005/8/layout/venn1"/>
    <dgm:cxn modelId="{8A9F60B4-8BF1-47DC-B21B-28592DDF1B67}" type="presOf" srcId="{503FA976-C4EF-42D7-BB02-C4F1FBB92721}" destId="{276BDF18-1AA8-4218-BBAC-00F1761882CC}" srcOrd="0" destOrd="0" presId="urn:microsoft.com/office/officeart/2005/8/layout/venn1"/>
    <dgm:cxn modelId="{BCED3887-A4B5-4CB0-865B-7ADA3271E3FD}" type="presParOf" srcId="{E5F219DD-B6BA-4859-9173-787297FC3C9D}" destId="{276BDF18-1AA8-4218-BBAC-00F1761882CC}" srcOrd="0" destOrd="0" presId="urn:microsoft.com/office/officeart/2005/8/layout/venn1"/>
    <dgm:cxn modelId="{FDD4015A-162D-4B74-8DD4-084557137510}" type="presParOf" srcId="{E5F219DD-B6BA-4859-9173-787297FC3C9D}" destId="{9807E18E-86DF-48A9-AA07-92D294DC44B9}" srcOrd="1" destOrd="0" presId="urn:microsoft.com/office/officeart/2005/8/layout/venn1"/>
    <dgm:cxn modelId="{C1682AB5-D164-4626-9225-3F67A99C354F}" type="presParOf" srcId="{E5F219DD-B6BA-4859-9173-787297FC3C9D}" destId="{5B7679A2-1449-4A3C-9F7D-229AAB442CFA}" srcOrd="2" destOrd="0" presId="urn:microsoft.com/office/officeart/2005/8/layout/venn1"/>
    <dgm:cxn modelId="{75AAEADB-8796-487A-8EF8-DFF7C7DDB4B1}" type="presParOf" srcId="{E5F219DD-B6BA-4859-9173-787297FC3C9D}" destId="{52A81C6A-6032-43C5-B208-F6874C47D55F}"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noFill/>
        <a:ln w="12700" cap="flat" cmpd="sng" algn="ctr">
          <a:noFill/>
          <a:prstDash val="solid"/>
          <a:miter lim="800000"/>
        </a:ln>
        <a:effectLst/>
      </dgm:spPr>
      <dgm:t>
        <a:bodyPr rIns="64008"/>
        <a:lstStyle/>
        <a:p>
          <a:pPr algn="ctr"/>
          <a:endParaRPr lang="en-CA" sz="1800" b="1" dirty="0">
            <a:solidFill>
              <a:sysClr val="windowText" lastClr="000000"/>
            </a:solidFill>
            <a:latin typeface="Bookman Old Style" panose="02050604050505020204" pitchFamily="18" charset="0"/>
            <a:ea typeface="+mn-ea"/>
            <a:cs typeface="+mn-cs"/>
          </a:endParaRP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solidFill>
          <a:srgbClr val="F1FAB8"/>
        </a:solidFill>
        <a:ln w="12700" cap="flat" cmpd="sng" algn="ctr">
          <a:solidFill>
            <a:srgbClr val="FF0000"/>
          </a:solidFill>
          <a:prstDash val="solid"/>
          <a:miter lim="800000"/>
        </a:ln>
        <a:effectLst/>
      </dgm:spPr>
      <dgm:t>
        <a:bodyPr/>
        <a:lstStyle/>
        <a:p>
          <a:pPr algn="ctr"/>
          <a:r>
            <a:rPr lang="en-CA" sz="1800" b="1" dirty="0">
              <a:solidFill>
                <a:sysClr val="windowText" lastClr="000000"/>
              </a:solidFill>
              <a:latin typeface="Bookman Old Style" panose="02050604050505020204" pitchFamily="18" charset="0"/>
              <a:ea typeface="+mn-ea"/>
              <a:cs typeface="+mn-cs"/>
            </a:rPr>
            <a:t>Emotional Regulatory Circuits</a:t>
          </a: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custScaleY="75436" custLinFactNeighborY="-5519">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3BD5E079-E141-4FD8-B19B-F83897B1C8A5}" type="presOf" srcId="{3E7476AC-12A1-4CCD-9E81-D68ACBA96083}" destId="{60A9F77C-9928-4712-94E8-776330C81AD7}" srcOrd="0" destOrd="0" presId="urn:microsoft.com/office/officeart/2005/8/layout/cycle4"/>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984AA0A0-A84C-4ABE-A9A1-8E98EE336F32}" type="presOf" srcId="{4B12BB1A-6F4D-4D01-BA2D-C5DC8C924F20}" destId="{FEABE245-4E48-4017-BFE7-45E0FD7F126B}"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D94A4748-D1FB-4E7E-99AB-1C5578C5FA80}" type="presOf" srcId="{6BDBDDFD-03FF-4FEA-B042-D5294A2B246F}" destId="{3B1705FC-D93C-4CCA-BF1F-077100556E12}" srcOrd="0" destOrd="0" presId="urn:microsoft.com/office/officeart/2005/8/layout/cycle4"/>
    <dgm:cxn modelId="{C24BFA73-1B70-4F1E-9A13-9055507ED920}" type="presOf" srcId="{14ED4206-1841-48F1-A0BB-661AD6A84442}" destId="{3C3F9F88-D18D-4B53-8A09-4517EA20FB79}" srcOrd="0" destOrd="0" presId="urn:microsoft.com/office/officeart/2005/8/layout/cycle4"/>
    <dgm:cxn modelId="{7443AD65-EA80-4B5D-B2BE-F003A6484804}" srcId="{14ED4206-1841-48F1-A0BB-661AD6A84442}" destId="{6BDBDDFD-03FF-4FEA-B042-D5294A2B246F}" srcOrd="1" destOrd="0" parTransId="{4813428D-3C96-4354-9EF2-A08368DEDF8C}" sibTransId="{5DE32896-1420-4C09-84A4-6AB762118BDC}"/>
    <dgm:cxn modelId="{A8138114-76A1-4E0E-88E0-BEA2F8A99180}" type="presOf" srcId="{C4317CD5-8BA5-4833-993A-EF0F65610CC7}" destId="{44944ADF-60D0-4C61-BDF9-72B0901E7FAD}" srcOrd="0" destOrd="0" presId="urn:microsoft.com/office/officeart/2005/8/layout/cycle4"/>
    <dgm:cxn modelId="{88AE8967-8116-4A7A-B4B6-81FE472BC232}" type="presParOf" srcId="{3C3F9F88-D18D-4B53-8A09-4517EA20FB79}" destId="{8C172904-0E0F-48C0-834C-C131143236FD}" srcOrd="0" destOrd="0" presId="urn:microsoft.com/office/officeart/2005/8/layout/cycle4"/>
    <dgm:cxn modelId="{0B1CE9BE-B813-4680-9B9A-7AF3B0548A0D}" type="presParOf" srcId="{8C172904-0E0F-48C0-834C-C131143236FD}" destId="{B7C991F5-105E-4ADE-9CBA-8CF9A7E681AD}" srcOrd="0" destOrd="0" presId="urn:microsoft.com/office/officeart/2005/8/layout/cycle4"/>
    <dgm:cxn modelId="{F81E1E33-8277-41AE-A7C3-82B1C2CD2FFD}" type="presParOf" srcId="{3C3F9F88-D18D-4B53-8A09-4517EA20FB79}" destId="{3177EBE1-11FF-4C75-AF75-4F1B4B2BE0C9}" srcOrd="1" destOrd="0" presId="urn:microsoft.com/office/officeart/2005/8/layout/cycle4"/>
    <dgm:cxn modelId="{035F2404-3585-43E9-8A4D-377A6EB3FFC7}" type="presParOf" srcId="{3177EBE1-11FF-4C75-AF75-4F1B4B2BE0C9}" destId="{60A9F77C-9928-4712-94E8-776330C81AD7}" srcOrd="0" destOrd="0" presId="urn:microsoft.com/office/officeart/2005/8/layout/cycle4"/>
    <dgm:cxn modelId="{F699C5B8-D252-4B38-B3F6-2351C9166A38}" type="presParOf" srcId="{3177EBE1-11FF-4C75-AF75-4F1B4B2BE0C9}" destId="{3B1705FC-D93C-4CCA-BF1F-077100556E12}" srcOrd="1" destOrd="0" presId="urn:microsoft.com/office/officeart/2005/8/layout/cycle4"/>
    <dgm:cxn modelId="{A72D4F28-AA84-4D7D-A83B-482AB9CAC41B}" type="presParOf" srcId="{3177EBE1-11FF-4C75-AF75-4F1B4B2BE0C9}" destId="{44944ADF-60D0-4C61-BDF9-72B0901E7FAD}" srcOrd="2" destOrd="0" presId="urn:microsoft.com/office/officeart/2005/8/layout/cycle4"/>
    <dgm:cxn modelId="{A148FECC-5E27-4D4B-9CAC-AE21AC23C985}" type="presParOf" srcId="{3177EBE1-11FF-4C75-AF75-4F1B4B2BE0C9}" destId="{FEABE245-4E48-4017-BFE7-45E0FD7F126B}" srcOrd="3" destOrd="0" presId="urn:microsoft.com/office/officeart/2005/8/layout/cycle4"/>
    <dgm:cxn modelId="{17734813-FD34-44D5-BE5A-71DBD30E20B2}" type="presParOf" srcId="{3177EBE1-11FF-4C75-AF75-4F1B4B2BE0C9}" destId="{197E6CDB-C097-4870-9BED-83FEEEDB74D9}" srcOrd="4" destOrd="0" presId="urn:microsoft.com/office/officeart/2005/8/layout/cycle4"/>
    <dgm:cxn modelId="{BE2C55C3-A6A0-4485-9694-7319C2C4C483}" type="presParOf" srcId="{3C3F9F88-D18D-4B53-8A09-4517EA20FB79}" destId="{5459FCAA-D102-4722-A5C3-6C6E6A7B2D65}" srcOrd="2" destOrd="0" presId="urn:microsoft.com/office/officeart/2005/8/layout/cycle4"/>
    <dgm:cxn modelId="{DAF119A3-C423-49DF-AE08-18EB2435A27C}"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noFill/>
        <a:ln w="12700" cap="flat" cmpd="sng" algn="ctr">
          <a:noFill/>
          <a:prstDash val="solid"/>
          <a:miter lim="800000"/>
        </a:ln>
        <a:effectLst/>
      </dgm:spPr>
      <dgm:t>
        <a:bodyPr rIns="64008"/>
        <a:lstStyle/>
        <a:p>
          <a:pPr algn="ctr"/>
          <a:endParaRPr lang="en-CA" sz="1800" b="1" dirty="0">
            <a:solidFill>
              <a:sysClr val="windowText" lastClr="000000"/>
            </a:solidFill>
            <a:latin typeface="Bookman Old Style" panose="02050604050505020204" pitchFamily="18" charset="0"/>
            <a:ea typeface="+mn-ea"/>
            <a:cs typeface="+mn-cs"/>
          </a:endParaRP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solidFill>
          <a:srgbClr val="81FF81"/>
        </a:solidFill>
        <a:ln w="12700" cap="flat" cmpd="sng" algn="ctr">
          <a:solidFill>
            <a:srgbClr val="FF0000"/>
          </a:solidFill>
          <a:prstDash val="solid"/>
          <a:miter lim="800000"/>
        </a:ln>
        <a:effectLst/>
      </dgm:spPr>
      <dgm:t>
        <a:bodyPr/>
        <a:lstStyle/>
        <a:p>
          <a:pPr algn="ctr"/>
          <a:r>
            <a:rPr lang="en-CA" sz="1800" b="1" dirty="0">
              <a:solidFill>
                <a:sysClr val="windowText" lastClr="000000"/>
              </a:solidFill>
              <a:latin typeface="Bookman Old Style" panose="02050604050505020204" pitchFamily="18" charset="0"/>
              <a:ea typeface="+mn-ea"/>
              <a:cs typeface="+mn-cs"/>
            </a:rPr>
            <a:t>Self Monitoring and Regulatory Circuits</a:t>
          </a: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custScaleY="80247">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E9590AC4-E918-4436-BF9A-EB06B510BDB4}" type="presOf" srcId="{6BDBDDFD-03FF-4FEA-B042-D5294A2B246F}" destId="{3B1705FC-D93C-4CCA-BF1F-077100556E12}" srcOrd="0" destOrd="0" presId="urn:microsoft.com/office/officeart/2005/8/layout/cycle4"/>
    <dgm:cxn modelId="{A3C0E302-5A0B-489E-A869-144913983403}" type="presOf" srcId="{C4317CD5-8BA5-4833-993A-EF0F65610CC7}" destId="{44944ADF-60D0-4C61-BDF9-72B0901E7FAD}" srcOrd="0" destOrd="0" presId="urn:microsoft.com/office/officeart/2005/8/layout/cycle4"/>
    <dgm:cxn modelId="{83AA25EB-97E7-4DD8-9160-F9061252B376}" type="presOf" srcId="{14ED4206-1841-48F1-A0BB-661AD6A84442}" destId="{3C3F9F88-D18D-4B53-8A09-4517EA20FB79}" srcOrd="0" destOrd="0" presId="urn:microsoft.com/office/officeart/2005/8/layout/cycle4"/>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6CDBE026-6538-4534-A01A-5EB335AC2B7A}" type="presOf" srcId="{4B12BB1A-6F4D-4D01-BA2D-C5DC8C924F20}" destId="{FEABE245-4E48-4017-BFE7-45E0FD7F126B}"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7443AD65-EA80-4B5D-B2BE-F003A6484804}" srcId="{14ED4206-1841-48F1-A0BB-661AD6A84442}" destId="{6BDBDDFD-03FF-4FEA-B042-D5294A2B246F}" srcOrd="1" destOrd="0" parTransId="{4813428D-3C96-4354-9EF2-A08368DEDF8C}" sibTransId="{5DE32896-1420-4C09-84A4-6AB762118BDC}"/>
    <dgm:cxn modelId="{9D62F43D-693F-4170-8F45-FDAA0DDAE5A3}" type="presOf" srcId="{3E7476AC-12A1-4CCD-9E81-D68ACBA96083}" destId="{60A9F77C-9928-4712-94E8-776330C81AD7}" srcOrd="0" destOrd="0" presId="urn:microsoft.com/office/officeart/2005/8/layout/cycle4"/>
    <dgm:cxn modelId="{E59B03A2-8DAB-42FC-AB0F-1441F20FFDDF}" type="presParOf" srcId="{3C3F9F88-D18D-4B53-8A09-4517EA20FB79}" destId="{8C172904-0E0F-48C0-834C-C131143236FD}" srcOrd="0" destOrd="0" presId="urn:microsoft.com/office/officeart/2005/8/layout/cycle4"/>
    <dgm:cxn modelId="{5671B44B-4AB9-49AE-974A-1BA35666173B}" type="presParOf" srcId="{8C172904-0E0F-48C0-834C-C131143236FD}" destId="{B7C991F5-105E-4ADE-9CBA-8CF9A7E681AD}" srcOrd="0" destOrd="0" presId="urn:microsoft.com/office/officeart/2005/8/layout/cycle4"/>
    <dgm:cxn modelId="{585537BC-AFA0-4DBF-B7FE-B56C36D625A3}" type="presParOf" srcId="{3C3F9F88-D18D-4B53-8A09-4517EA20FB79}" destId="{3177EBE1-11FF-4C75-AF75-4F1B4B2BE0C9}" srcOrd="1" destOrd="0" presId="urn:microsoft.com/office/officeart/2005/8/layout/cycle4"/>
    <dgm:cxn modelId="{36D7E06A-F6E3-4C33-A3E9-0FA4C7814442}" type="presParOf" srcId="{3177EBE1-11FF-4C75-AF75-4F1B4B2BE0C9}" destId="{60A9F77C-9928-4712-94E8-776330C81AD7}" srcOrd="0" destOrd="0" presId="urn:microsoft.com/office/officeart/2005/8/layout/cycle4"/>
    <dgm:cxn modelId="{94E2E85D-17DA-4283-8AEA-367646E140FF}" type="presParOf" srcId="{3177EBE1-11FF-4C75-AF75-4F1B4B2BE0C9}" destId="{3B1705FC-D93C-4CCA-BF1F-077100556E12}" srcOrd="1" destOrd="0" presId="urn:microsoft.com/office/officeart/2005/8/layout/cycle4"/>
    <dgm:cxn modelId="{BE54FFC5-7A52-43EB-A45C-851EFF042C08}" type="presParOf" srcId="{3177EBE1-11FF-4C75-AF75-4F1B4B2BE0C9}" destId="{44944ADF-60D0-4C61-BDF9-72B0901E7FAD}" srcOrd="2" destOrd="0" presId="urn:microsoft.com/office/officeart/2005/8/layout/cycle4"/>
    <dgm:cxn modelId="{ECC52FD8-912E-496B-968A-E76F034803AE}" type="presParOf" srcId="{3177EBE1-11FF-4C75-AF75-4F1B4B2BE0C9}" destId="{FEABE245-4E48-4017-BFE7-45E0FD7F126B}" srcOrd="3" destOrd="0" presId="urn:microsoft.com/office/officeart/2005/8/layout/cycle4"/>
    <dgm:cxn modelId="{15DF6CE1-337D-4AE2-BE8C-912AC09FC937}" type="presParOf" srcId="{3177EBE1-11FF-4C75-AF75-4F1B4B2BE0C9}" destId="{197E6CDB-C097-4870-9BED-83FEEEDB74D9}" srcOrd="4" destOrd="0" presId="urn:microsoft.com/office/officeart/2005/8/layout/cycle4"/>
    <dgm:cxn modelId="{5DEAEED4-5F48-4F86-A4C4-8733CA670AEE}" type="presParOf" srcId="{3C3F9F88-D18D-4B53-8A09-4517EA20FB79}" destId="{5459FCAA-D102-4722-A5C3-6C6E6A7B2D65}" srcOrd="2" destOrd="0" presId="urn:microsoft.com/office/officeart/2005/8/layout/cycle4"/>
    <dgm:cxn modelId="{3E5D3B23-AE70-4924-80DA-52E21C8DBE11}"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solidFill>
          <a:srgbClr val="8F8FFF"/>
        </a:solidFill>
        <a:ln w="12700" cap="flat" cmpd="sng" algn="ctr">
          <a:solidFill>
            <a:sysClr val="window" lastClr="FFFFFF">
              <a:hueOff val="0"/>
              <a:satOff val="0"/>
              <a:lumOff val="0"/>
              <a:alphaOff val="0"/>
            </a:sysClr>
          </a:solidFill>
          <a:prstDash val="solid"/>
          <a:miter lim="800000"/>
        </a:ln>
        <a:effectLst/>
      </dgm:spPr>
      <dgm:t>
        <a:bodyPr/>
        <a:lstStyle/>
        <a:p>
          <a:pPr algn="ctr"/>
          <a:r>
            <a:rPr lang="en-CA" sz="2100" b="1" dirty="0">
              <a:solidFill>
                <a:sysClr val="windowText" lastClr="000000"/>
              </a:solidFill>
              <a:latin typeface="Bookman Old Style" panose="02050604050505020204" pitchFamily="18" charset="0"/>
              <a:ea typeface="+mn-ea"/>
              <a:cs typeface="+mn-cs"/>
            </a:rPr>
            <a:t>Information Processing Circuits</a:t>
          </a: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solidFill>
          <a:srgbClr val="FFB685"/>
        </a:solidFill>
        <a:ln w="12700" cap="flat" cmpd="sng" algn="ctr">
          <a:solidFill>
            <a:sysClr val="window" lastClr="FFFFFF">
              <a:hueOff val="0"/>
              <a:satOff val="0"/>
              <a:lumOff val="0"/>
              <a:alphaOff val="0"/>
            </a:sysClr>
          </a:solidFill>
          <a:prstDash val="solid"/>
          <a:miter lim="800000"/>
        </a:ln>
        <a:effectLst/>
      </dgm:spPr>
      <dgm:t>
        <a:bodyPr rIns="64008"/>
        <a:lstStyle/>
        <a:p>
          <a:pPr algn="ctr"/>
          <a:r>
            <a:rPr lang="en-CA" sz="2100" b="1" dirty="0">
              <a:solidFill>
                <a:sysClr val="windowText" lastClr="000000"/>
              </a:solidFill>
              <a:latin typeface="Bookman Old Style" panose="02050604050505020204" pitchFamily="18" charset="0"/>
              <a:ea typeface="+mn-ea"/>
              <a:cs typeface="+mn-cs"/>
            </a:rPr>
            <a:t>Motivational Circuits</a:t>
          </a: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solidFill>
          <a:srgbClr val="F1FAB8"/>
        </a:solidFill>
        <a:ln w="12700" cap="flat" cmpd="sng" algn="ctr">
          <a:solidFill>
            <a:sysClr val="window" lastClr="FFFFFF">
              <a:hueOff val="0"/>
              <a:satOff val="0"/>
              <a:lumOff val="0"/>
              <a:alphaOff val="0"/>
            </a:sysClr>
          </a:solidFill>
          <a:prstDash val="solid"/>
          <a:miter lim="800000"/>
        </a:ln>
        <a:effectLst/>
      </dgm:spPr>
      <dgm:t>
        <a:bodyPr/>
        <a:lstStyle/>
        <a:p>
          <a:pPr algn="ctr"/>
          <a:r>
            <a:rPr lang="en-CA" sz="2100" b="1" dirty="0">
              <a:solidFill>
                <a:sysClr val="windowText" lastClr="000000"/>
              </a:solidFill>
              <a:latin typeface="Bookman Old Style" panose="02050604050505020204" pitchFamily="18" charset="0"/>
              <a:ea typeface="+mn-ea"/>
              <a:cs typeface="+mn-cs"/>
            </a:rPr>
            <a:t>Emotional Regulatory Circuits</a:t>
          </a: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solidFill>
          <a:srgbClr val="81FF81"/>
        </a:solidFill>
        <a:ln w="12700" cap="flat" cmpd="sng" algn="ctr">
          <a:solidFill>
            <a:sysClr val="window" lastClr="FFFFFF">
              <a:hueOff val="0"/>
              <a:satOff val="0"/>
              <a:lumOff val="0"/>
              <a:alphaOff val="0"/>
            </a:sysClr>
          </a:solidFill>
          <a:prstDash val="solid"/>
          <a:miter lim="800000"/>
        </a:ln>
        <a:effectLst/>
      </dgm:spPr>
      <dgm:t>
        <a:bodyPr/>
        <a:lstStyle/>
        <a:p>
          <a:pPr algn="ctr"/>
          <a:r>
            <a:rPr lang="en-CA" sz="2100" b="1" dirty="0">
              <a:solidFill>
                <a:sysClr val="windowText" lastClr="000000"/>
              </a:solidFill>
              <a:latin typeface="Bookman Old Style" panose="02050604050505020204" pitchFamily="18" charset="0"/>
              <a:ea typeface="+mn-ea"/>
              <a:cs typeface="+mn-cs"/>
            </a:rPr>
            <a:t>Self Monitoring and Regulatory Circuits</a:t>
          </a: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541">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solidFill>
          <a:schemeClr val="tx1"/>
        </a:solidFill>
        <a:ln w="12700" cap="flat" cmpd="sng" algn="ctr">
          <a:solidFill>
            <a:schemeClr val="tx1"/>
          </a:solid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solidFill>
          <a:schemeClr val="tx1"/>
        </a:solidFill>
        <a:ln w="12700" cap="flat" cmpd="sng" algn="ctr">
          <a:solidFill>
            <a:schemeClr val="tx1"/>
          </a:solidFill>
          <a:prstDash val="solid"/>
          <a:miter lim="800000"/>
        </a:ln>
        <a:effectLst/>
      </dgm:spPr>
      <dgm:t>
        <a:bodyPr/>
        <a:lstStyle/>
        <a:p>
          <a:endParaRPr lang="en-CA"/>
        </a:p>
      </dgm:t>
    </dgm:pt>
  </dgm:ptLst>
  <dgm:cxnLst>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026768DD-BBE2-4AC4-B59D-858421BE7144}" type="presOf" srcId="{14ED4206-1841-48F1-A0BB-661AD6A84442}" destId="{3C3F9F88-D18D-4B53-8A09-4517EA20FB79}" srcOrd="0" destOrd="0" presId="urn:microsoft.com/office/officeart/2005/8/layout/cycle4"/>
    <dgm:cxn modelId="{19F8F924-214F-4401-B68B-6F6CFE144BAD}" type="presOf" srcId="{6BDBDDFD-03FF-4FEA-B042-D5294A2B246F}" destId="{3B1705FC-D93C-4CCA-BF1F-077100556E12}" srcOrd="0" destOrd="0" presId="urn:microsoft.com/office/officeart/2005/8/layout/cycle4"/>
    <dgm:cxn modelId="{C0A5ED03-086C-483B-AFF5-804C9999F475}" type="presOf" srcId="{C4317CD5-8BA5-4833-993A-EF0F65610CC7}" destId="{44944ADF-60D0-4C61-BDF9-72B0901E7FAD}" srcOrd="0" destOrd="0" presId="urn:microsoft.com/office/officeart/2005/8/layout/cycle4"/>
    <dgm:cxn modelId="{BB1A5634-3122-4DA9-815E-86A6CBBA462D}" type="presOf" srcId="{4B12BB1A-6F4D-4D01-BA2D-C5DC8C924F20}" destId="{FEABE245-4E48-4017-BFE7-45E0FD7F126B}"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7443AD65-EA80-4B5D-B2BE-F003A6484804}" srcId="{14ED4206-1841-48F1-A0BB-661AD6A84442}" destId="{6BDBDDFD-03FF-4FEA-B042-D5294A2B246F}" srcOrd="1" destOrd="0" parTransId="{4813428D-3C96-4354-9EF2-A08368DEDF8C}" sibTransId="{5DE32896-1420-4C09-84A4-6AB762118BDC}"/>
    <dgm:cxn modelId="{636701D1-B015-4276-859C-65052C90AE4C}" type="presOf" srcId="{3E7476AC-12A1-4CCD-9E81-D68ACBA96083}" destId="{60A9F77C-9928-4712-94E8-776330C81AD7}" srcOrd="0" destOrd="0" presId="urn:microsoft.com/office/officeart/2005/8/layout/cycle4"/>
    <dgm:cxn modelId="{AFBDA5D1-CB63-4D5A-AF5A-B3D85D04FBD3}" type="presParOf" srcId="{3C3F9F88-D18D-4B53-8A09-4517EA20FB79}" destId="{8C172904-0E0F-48C0-834C-C131143236FD}" srcOrd="0" destOrd="0" presId="urn:microsoft.com/office/officeart/2005/8/layout/cycle4"/>
    <dgm:cxn modelId="{24D41C42-BEE6-4BAC-AADC-B83A8E178B65}" type="presParOf" srcId="{8C172904-0E0F-48C0-834C-C131143236FD}" destId="{B7C991F5-105E-4ADE-9CBA-8CF9A7E681AD}" srcOrd="0" destOrd="0" presId="urn:microsoft.com/office/officeart/2005/8/layout/cycle4"/>
    <dgm:cxn modelId="{710FCFBF-C8A0-45B0-93F3-AE585CEB1889}" type="presParOf" srcId="{3C3F9F88-D18D-4B53-8A09-4517EA20FB79}" destId="{3177EBE1-11FF-4C75-AF75-4F1B4B2BE0C9}" srcOrd="1" destOrd="0" presId="urn:microsoft.com/office/officeart/2005/8/layout/cycle4"/>
    <dgm:cxn modelId="{423D914D-6DA9-4940-8BCE-5D8A9322222C}" type="presParOf" srcId="{3177EBE1-11FF-4C75-AF75-4F1B4B2BE0C9}" destId="{60A9F77C-9928-4712-94E8-776330C81AD7}" srcOrd="0" destOrd="0" presId="urn:microsoft.com/office/officeart/2005/8/layout/cycle4"/>
    <dgm:cxn modelId="{3ABD9DA4-FA5E-429E-B751-9F70B32E3FCC}" type="presParOf" srcId="{3177EBE1-11FF-4C75-AF75-4F1B4B2BE0C9}" destId="{3B1705FC-D93C-4CCA-BF1F-077100556E12}" srcOrd="1" destOrd="0" presId="urn:microsoft.com/office/officeart/2005/8/layout/cycle4"/>
    <dgm:cxn modelId="{48B8838B-56FB-4C53-BC06-EEFC4BC55AC9}" type="presParOf" srcId="{3177EBE1-11FF-4C75-AF75-4F1B4B2BE0C9}" destId="{44944ADF-60D0-4C61-BDF9-72B0901E7FAD}" srcOrd="2" destOrd="0" presId="urn:microsoft.com/office/officeart/2005/8/layout/cycle4"/>
    <dgm:cxn modelId="{C4C57462-9F73-48EB-97F7-7850B0B8478F}" type="presParOf" srcId="{3177EBE1-11FF-4C75-AF75-4F1B4B2BE0C9}" destId="{FEABE245-4E48-4017-BFE7-45E0FD7F126B}" srcOrd="3" destOrd="0" presId="urn:microsoft.com/office/officeart/2005/8/layout/cycle4"/>
    <dgm:cxn modelId="{65FC50EA-A628-4EF0-8225-02543BABF37F}" type="presParOf" srcId="{3177EBE1-11FF-4C75-AF75-4F1B4B2BE0C9}" destId="{197E6CDB-C097-4870-9BED-83FEEEDB74D9}" srcOrd="4" destOrd="0" presId="urn:microsoft.com/office/officeart/2005/8/layout/cycle4"/>
    <dgm:cxn modelId="{C98F7392-798F-4D31-B568-3666C17562AC}" type="presParOf" srcId="{3C3F9F88-D18D-4B53-8A09-4517EA20FB79}" destId="{5459FCAA-D102-4722-A5C3-6C6E6A7B2D65}" srcOrd="2" destOrd="0" presId="urn:microsoft.com/office/officeart/2005/8/layout/cycle4"/>
    <dgm:cxn modelId="{9AF358AE-5461-4E5A-8AD0-8E8B022DA39C}"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noFill/>
        <a:ln w="12700" cap="flat" cmpd="sng" algn="ctr">
          <a:noFill/>
          <a:prstDash val="solid"/>
          <a:miter lim="800000"/>
        </a:ln>
        <a:effectLst/>
      </dgm:spPr>
      <dgm:t>
        <a:bodyPr rIns="64008"/>
        <a:lstStyle/>
        <a:p>
          <a:pPr algn="ctr"/>
          <a:endParaRPr lang="en-CA" sz="1800" b="1" dirty="0">
            <a:solidFill>
              <a:sysClr val="windowText" lastClr="000000"/>
            </a:solidFill>
            <a:latin typeface="Bookman Old Style" panose="02050604050505020204" pitchFamily="18" charset="0"/>
            <a:ea typeface="+mn-ea"/>
            <a:cs typeface="+mn-cs"/>
          </a:endParaRP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solidFill>
          <a:srgbClr val="81FF81"/>
        </a:solidFill>
        <a:ln w="12700" cap="flat" cmpd="sng" algn="ctr">
          <a:solidFill>
            <a:srgbClr val="FF0000"/>
          </a:solidFill>
          <a:prstDash val="solid"/>
          <a:miter lim="800000"/>
        </a:ln>
        <a:effectLst/>
      </dgm:spPr>
      <dgm:t>
        <a:bodyPr/>
        <a:lstStyle/>
        <a:p>
          <a:pPr algn="ctr"/>
          <a:r>
            <a:rPr lang="en-CA" sz="1800" b="1" dirty="0">
              <a:solidFill>
                <a:sysClr val="windowText" lastClr="000000"/>
              </a:solidFill>
              <a:latin typeface="Bookman Old Style" panose="02050604050505020204" pitchFamily="18" charset="0"/>
              <a:ea typeface="+mn-ea"/>
              <a:cs typeface="+mn-cs"/>
            </a:rPr>
            <a:t>Self Monitoring and Regulatory Circuits</a:t>
          </a: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custScaleY="80247">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35D0E8F6-96E9-47E2-9BE5-067E594D88AB}" type="presOf" srcId="{14ED4206-1841-48F1-A0BB-661AD6A84442}" destId="{3C3F9F88-D18D-4B53-8A09-4517EA20FB79}" srcOrd="0" destOrd="0" presId="urn:microsoft.com/office/officeart/2005/8/layout/cycle4"/>
    <dgm:cxn modelId="{65604A20-096B-4DE1-8106-6CE1ED4DCD47}" type="presOf" srcId="{C4317CD5-8BA5-4833-993A-EF0F65610CC7}" destId="{44944ADF-60D0-4C61-BDF9-72B0901E7FAD}" srcOrd="0" destOrd="0" presId="urn:microsoft.com/office/officeart/2005/8/layout/cycle4"/>
    <dgm:cxn modelId="{AF583490-FDD5-4BD3-9663-8CB6699E3398}" type="presOf" srcId="{6BDBDDFD-03FF-4FEA-B042-D5294A2B246F}" destId="{3B1705FC-D93C-4CCA-BF1F-077100556E12}" srcOrd="0" destOrd="0" presId="urn:microsoft.com/office/officeart/2005/8/layout/cycle4"/>
    <dgm:cxn modelId="{3E875CDB-E017-4FE2-8884-23C84D202F1A}" type="presOf" srcId="{3E7476AC-12A1-4CCD-9E81-D68ACBA96083}" destId="{60A9F77C-9928-4712-94E8-776330C81AD7}"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B7A32037-5496-4B42-8B82-0454CAED055E}" type="presOf" srcId="{4B12BB1A-6F4D-4D01-BA2D-C5DC8C924F20}" destId="{FEABE245-4E48-4017-BFE7-45E0FD7F126B}" srcOrd="0" destOrd="0" presId="urn:microsoft.com/office/officeart/2005/8/layout/cycle4"/>
    <dgm:cxn modelId="{7443AD65-EA80-4B5D-B2BE-F003A6484804}" srcId="{14ED4206-1841-48F1-A0BB-661AD6A84442}" destId="{6BDBDDFD-03FF-4FEA-B042-D5294A2B246F}" srcOrd="1" destOrd="0" parTransId="{4813428D-3C96-4354-9EF2-A08368DEDF8C}" sibTransId="{5DE32896-1420-4C09-84A4-6AB762118BDC}"/>
    <dgm:cxn modelId="{4FE0FBFD-A413-41AD-A4DC-F29968976588}" type="presParOf" srcId="{3C3F9F88-D18D-4B53-8A09-4517EA20FB79}" destId="{8C172904-0E0F-48C0-834C-C131143236FD}" srcOrd="0" destOrd="0" presId="urn:microsoft.com/office/officeart/2005/8/layout/cycle4"/>
    <dgm:cxn modelId="{95B3B88C-8F5A-4BF6-83F2-38070F42FE7F}" type="presParOf" srcId="{8C172904-0E0F-48C0-834C-C131143236FD}" destId="{B7C991F5-105E-4ADE-9CBA-8CF9A7E681AD}" srcOrd="0" destOrd="0" presId="urn:microsoft.com/office/officeart/2005/8/layout/cycle4"/>
    <dgm:cxn modelId="{52CCD4A8-2E40-4B87-AA1F-B031D00471A1}" type="presParOf" srcId="{3C3F9F88-D18D-4B53-8A09-4517EA20FB79}" destId="{3177EBE1-11FF-4C75-AF75-4F1B4B2BE0C9}" srcOrd="1" destOrd="0" presId="urn:microsoft.com/office/officeart/2005/8/layout/cycle4"/>
    <dgm:cxn modelId="{2C9E8568-4AE3-43C5-A9EF-9FE43C943E49}" type="presParOf" srcId="{3177EBE1-11FF-4C75-AF75-4F1B4B2BE0C9}" destId="{60A9F77C-9928-4712-94E8-776330C81AD7}" srcOrd="0" destOrd="0" presId="urn:microsoft.com/office/officeart/2005/8/layout/cycle4"/>
    <dgm:cxn modelId="{08D3B310-213D-414C-9315-1C7074F8A479}" type="presParOf" srcId="{3177EBE1-11FF-4C75-AF75-4F1B4B2BE0C9}" destId="{3B1705FC-D93C-4CCA-BF1F-077100556E12}" srcOrd="1" destOrd="0" presId="urn:microsoft.com/office/officeart/2005/8/layout/cycle4"/>
    <dgm:cxn modelId="{75D25B30-B6F0-4DD5-84E1-45108E03A397}" type="presParOf" srcId="{3177EBE1-11FF-4C75-AF75-4F1B4B2BE0C9}" destId="{44944ADF-60D0-4C61-BDF9-72B0901E7FAD}" srcOrd="2" destOrd="0" presId="urn:microsoft.com/office/officeart/2005/8/layout/cycle4"/>
    <dgm:cxn modelId="{CCA38F65-A805-4A69-BCF3-A7313D27FC74}" type="presParOf" srcId="{3177EBE1-11FF-4C75-AF75-4F1B4B2BE0C9}" destId="{FEABE245-4E48-4017-BFE7-45E0FD7F126B}" srcOrd="3" destOrd="0" presId="urn:microsoft.com/office/officeart/2005/8/layout/cycle4"/>
    <dgm:cxn modelId="{7E7DCA70-91F8-4DED-87CD-3F27493C24FF}" type="presParOf" srcId="{3177EBE1-11FF-4C75-AF75-4F1B4B2BE0C9}" destId="{197E6CDB-C097-4870-9BED-83FEEEDB74D9}" srcOrd="4" destOrd="0" presId="urn:microsoft.com/office/officeart/2005/8/layout/cycle4"/>
    <dgm:cxn modelId="{AD222C54-AAE3-42CF-BEF4-EB7B32666CF5}" type="presParOf" srcId="{3C3F9F88-D18D-4B53-8A09-4517EA20FB79}" destId="{5459FCAA-D102-4722-A5C3-6C6E6A7B2D65}" srcOrd="2" destOrd="0" presId="urn:microsoft.com/office/officeart/2005/8/layout/cycle4"/>
    <dgm:cxn modelId="{5390042A-9016-4D79-B57F-EEFF1C6E8844}"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noFill/>
        <a:ln w="12700" cap="flat" cmpd="sng" algn="ctr">
          <a:noFill/>
          <a:prstDash val="solid"/>
          <a:miter lim="800000"/>
        </a:ln>
        <a:effectLst/>
      </dgm:spPr>
      <dgm:t>
        <a:bodyPr rIns="64008"/>
        <a:lstStyle/>
        <a:p>
          <a:pPr algn="ctr"/>
          <a:endParaRPr lang="en-CA" sz="1800" b="1" dirty="0">
            <a:solidFill>
              <a:sysClr val="windowText" lastClr="000000"/>
            </a:solidFill>
            <a:latin typeface="Bookman Old Style" panose="02050604050505020204" pitchFamily="18" charset="0"/>
            <a:ea typeface="+mn-ea"/>
            <a:cs typeface="+mn-cs"/>
          </a:endParaRP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solidFill>
          <a:srgbClr val="81FF81"/>
        </a:solidFill>
        <a:ln w="12700" cap="flat" cmpd="sng" algn="ctr">
          <a:solidFill>
            <a:srgbClr val="FF0000"/>
          </a:solidFill>
          <a:prstDash val="solid"/>
          <a:miter lim="800000"/>
        </a:ln>
        <a:effectLst/>
      </dgm:spPr>
      <dgm:t>
        <a:bodyPr/>
        <a:lstStyle/>
        <a:p>
          <a:pPr algn="ctr"/>
          <a:r>
            <a:rPr lang="en-CA" sz="1800" b="1" dirty="0">
              <a:solidFill>
                <a:sysClr val="windowText" lastClr="000000"/>
              </a:solidFill>
              <a:latin typeface="Bookman Old Style" panose="02050604050505020204" pitchFamily="18" charset="0"/>
              <a:ea typeface="+mn-ea"/>
              <a:cs typeface="+mn-cs"/>
            </a:rPr>
            <a:t>Self Monitoring and Regulatory Circuits</a:t>
          </a: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custScaleY="80247">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FE6A8352-C0DE-46A7-BBD8-62054C5F5E34}" type="presOf" srcId="{4B12BB1A-6F4D-4D01-BA2D-C5DC8C924F20}" destId="{FEABE245-4E48-4017-BFE7-45E0FD7F126B}" srcOrd="0" destOrd="0" presId="urn:microsoft.com/office/officeart/2005/8/layout/cycle4"/>
    <dgm:cxn modelId="{C9E8BCAD-F488-4E7D-BFFF-C3A1F7E8C68A}" type="presOf" srcId="{3E7476AC-12A1-4CCD-9E81-D68ACBA96083}" destId="{60A9F77C-9928-4712-94E8-776330C81AD7}" srcOrd="0" destOrd="0" presId="urn:microsoft.com/office/officeart/2005/8/layout/cycle4"/>
    <dgm:cxn modelId="{91EA095A-1A39-4E39-9474-5D7D607BF693}" type="presOf" srcId="{14ED4206-1841-48F1-A0BB-661AD6A84442}" destId="{3C3F9F88-D18D-4B53-8A09-4517EA20FB79}" srcOrd="0" destOrd="0" presId="urn:microsoft.com/office/officeart/2005/8/layout/cycle4"/>
    <dgm:cxn modelId="{003AB775-0CE4-4E2C-9BDD-EF8F3D719722}" type="presOf" srcId="{6BDBDDFD-03FF-4FEA-B042-D5294A2B246F}" destId="{3B1705FC-D93C-4CCA-BF1F-077100556E12}"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D701A33E-0392-46BA-B5EE-920CB3E2E460}" type="presOf" srcId="{C4317CD5-8BA5-4833-993A-EF0F65610CC7}" destId="{44944ADF-60D0-4C61-BDF9-72B0901E7FAD}" srcOrd="0" destOrd="0" presId="urn:microsoft.com/office/officeart/2005/8/layout/cycle4"/>
    <dgm:cxn modelId="{7443AD65-EA80-4B5D-B2BE-F003A6484804}" srcId="{14ED4206-1841-48F1-A0BB-661AD6A84442}" destId="{6BDBDDFD-03FF-4FEA-B042-D5294A2B246F}" srcOrd="1" destOrd="0" parTransId="{4813428D-3C96-4354-9EF2-A08368DEDF8C}" sibTransId="{5DE32896-1420-4C09-84A4-6AB762118BDC}"/>
    <dgm:cxn modelId="{D9F31B9C-66DB-47DF-81B8-400F0DD02535}" type="presParOf" srcId="{3C3F9F88-D18D-4B53-8A09-4517EA20FB79}" destId="{8C172904-0E0F-48C0-834C-C131143236FD}" srcOrd="0" destOrd="0" presId="urn:microsoft.com/office/officeart/2005/8/layout/cycle4"/>
    <dgm:cxn modelId="{3F413728-3253-4974-A5AB-B778B8498507}" type="presParOf" srcId="{8C172904-0E0F-48C0-834C-C131143236FD}" destId="{B7C991F5-105E-4ADE-9CBA-8CF9A7E681AD}" srcOrd="0" destOrd="0" presId="urn:microsoft.com/office/officeart/2005/8/layout/cycle4"/>
    <dgm:cxn modelId="{F99C9651-F61F-4562-900E-0D4120DF333E}" type="presParOf" srcId="{3C3F9F88-D18D-4B53-8A09-4517EA20FB79}" destId="{3177EBE1-11FF-4C75-AF75-4F1B4B2BE0C9}" srcOrd="1" destOrd="0" presId="urn:microsoft.com/office/officeart/2005/8/layout/cycle4"/>
    <dgm:cxn modelId="{3ADA4116-8A48-40B1-B633-0045E2DD07BD}" type="presParOf" srcId="{3177EBE1-11FF-4C75-AF75-4F1B4B2BE0C9}" destId="{60A9F77C-9928-4712-94E8-776330C81AD7}" srcOrd="0" destOrd="0" presId="urn:microsoft.com/office/officeart/2005/8/layout/cycle4"/>
    <dgm:cxn modelId="{7B4EA3B2-3963-470C-A319-71EB756252BF}" type="presParOf" srcId="{3177EBE1-11FF-4C75-AF75-4F1B4B2BE0C9}" destId="{3B1705FC-D93C-4CCA-BF1F-077100556E12}" srcOrd="1" destOrd="0" presId="urn:microsoft.com/office/officeart/2005/8/layout/cycle4"/>
    <dgm:cxn modelId="{C0E1EAE4-B23A-4310-A36B-DDF327A529F4}" type="presParOf" srcId="{3177EBE1-11FF-4C75-AF75-4F1B4B2BE0C9}" destId="{44944ADF-60D0-4C61-BDF9-72B0901E7FAD}" srcOrd="2" destOrd="0" presId="urn:microsoft.com/office/officeart/2005/8/layout/cycle4"/>
    <dgm:cxn modelId="{52F1704A-3A3F-42BB-B9AF-E408DF305647}" type="presParOf" srcId="{3177EBE1-11FF-4C75-AF75-4F1B4B2BE0C9}" destId="{FEABE245-4E48-4017-BFE7-45E0FD7F126B}" srcOrd="3" destOrd="0" presId="urn:microsoft.com/office/officeart/2005/8/layout/cycle4"/>
    <dgm:cxn modelId="{1A6404CB-7C26-4609-BFDF-D0B406852B54}" type="presParOf" srcId="{3177EBE1-11FF-4C75-AF75-4F1B4B2BE0C9}" destId="{197E6CDB-C097-4870-9BED-83FEEEDB74D9}" srcOrd="4" destOrd="0" presId="urn:microsoft.com/office/officeart/2005/8/layout/cycle4"/>
    <dgm:cxn modelId="{1D4D4B9B-56B3-4F6F-9724-C68A459519D5}" type="presParOf" srcId="{3C3F9F88-D18D-4B53-8A09-4517EA20FB79}" destId="{5459FCAA-D102-4722-A5C3-6C6E6A7B2D65}" srcOrd="2" destOrd="0" presId="urn:microsoft.com/office/officeart/2005/8/layout/cycle4"/>
    <dgm:cxn modelId="{26756AB8-0D6E-4BD8-BA71-C1D6B02C5667}"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061420-54D9-49E6-B07A-11B2F80D80B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CA"/>
        </a:p>
      </dgm:t>
    </dgm:pt>
    <dgm:pt modelId="{E4CC2DDF-C1BA-4F03-9FC7-693146761CA4}">
      <dgm:prSet phldrT="[Text]" custT="1"/>
      <dgm:spPr>
        <a:solidFill>
          <a:srgbClr val="8F8FFF"/>
        </a:solidFill>
        <a:ln>
          <a:solidFill>
            <a:srgbClr val="8F8FFF"/>
          </a:solidFill>
        </a:ln>
      </dgm:spPr>
      <dgm:t>
        <a:bodyPr/>
        <a:lstStyle/>
        <a:p>
          <a:pPr algn="ctr"/>
          <a:r>
            <a:rPr lang="en-CA" sz="2400" b="1" dirty="0">
              <a:solidFill>
                <a:schemeClr val="tx1"/>
              </a:solidFill>
              <a:latin typeface="Bookman Old Style" panose="02050604050505020204" pitchFamily="18" charset="0"/>
            </a:rPr>
            <a:t>Higher Cortical Intellectual Functions (HCIF)</a:t>
          </a:r>
          <a:endParaRPr lang="en-CA" sz="3600" b="1" dirty="0">
            <a:solidFill>
              <a:schemeClr val="tx1"/>
            </a:solidFill>
            <a:latin typeface="Bookman Old Style" panose="02050604050505020204" pitchFamily="18" charset="0"/>
          </a:endParaRPr>
        </a:p>
      </dgm:t>
    </dgm:pt>
    <dgm:pt modelId="{5D061B87-C7F1-4365-A004-D044ED156A4C}" type="parTrans" cxnId="{215FA899-DA9E-4DBA-8428-BFB8A1609DBC}">
      <dgm:prSet/>
      <dgm:spPr/>
      <dgm:t>
        <a:bodyPr/>
        <a:lstStyle/>
        <a:p>
          <a:pPr algn="ctr"/>
          <a:endParaRPr lang="en-CA">
            <a:solidFill>
              <a:sysClr val="windowText" lastClr="000000"/>
            </a:solidFill>
          </a:endParaRPr>
        </a:p>
      </dgm:t>
    </dgm:pt>
    <dgm:pt modelId="{7F2C3A8E-38CE-43E9-90BF-A257D8324BE1}" type="sibTrans" cxnId="{215FA899-DA9E-4DBA-8428-BFB8A1609DBC}">
      <dgm:prSet/>
      <dgm:spPr/>
      <dgm:t>
        <a:bodyPr/>
        <a:lstStyle/>
        <a:p>
          <a:pPr algn="ctr"/>
          <a:endParaRPr lang="en-CA">
            <a:solidFill>
              <a:sysClr val="windowText" lastClr="000000"/>
            </a:solidFill>
          </a:endParaRPr>
        </a:p>
      </dgm:t>
    </dgm:pt>
    <dgm:pt modelId="{18DF4E2B-C317-4378-BB45-4F07D2C8E347}">
      <dgm:prSet phldrT="[Text]" custT="1"/>
      <dgm:spPr>
        <a:solidFill>
          <a:srgbClr val="8F8FFF"/>
        </a:solidFill>
        <a:ln>
          <a:solidFill>
            <a:srgbClr val="8F8FFF"/>
          </a:solidFill>
        </a:ln>
      </dgm:spPr>
      <dgm:t>
        <a:bodyPr/>
        <a:lstStyle/>
        <a:p>
          <a:pPr algn="ctr"/>
          <a:r>
            <a:rPr lang="en-CA" sz="2000" b="1" dirty="0">
              <a:solidFill>
                <a:schemeClr val="tx1"/>
              </a:solidFill>
              <a:latin typeface="Bookman Old Style" panose="02050604050505020204" pitchFamily="18" charset="0"/>
            </a:rPr>
            <a:t>Executive Functions</a:t>
          </a:r>
        </a:p>
      </dgm:t>
    </dgm:pt>
    <dgm:pt modelId="{DDF20290-4578-48BD-ADC1-B138B38F25A0}" type="parTrans" cxnId="{F54FF3D1-B44F-4C64-870D-1C38F7CC8F4E}">
      <dgm:prSet/>
      <dgm:spPr>
        <a:solidFill>
          <a:srgbClr val="8F8FFF"/>
        </a:solidFill>
        <a:ln>
          <a:solidFill>
            <a:schemeClr val="tx1"/>
          </a:solidFill>
        </a:ln>
      </dgm:spPr>
      <dgm:t>
        <a:bodyPr/>
        <a:lstStyle/>
        <a:p>
          <a:pPr algn="ctr"/>
          <a:endParaRPr lang="en-CA" b="1">
            <a:solidFill>
              <a:schemeClr val="tx1"/>
            </a:solidFill>
          </a:endParaRPr>
        </a:p>
      </dgm:t>
    </dgm:pt>
    <dgm:pt modelId="{1E073B60-CAF8-439E-BF26-52DB3765BD17}" type="sibTrans" cxnId="{F54FF3D1-B44F-4C64-870D-1C38F7CC8F4E}">
      <dgm:prSet/>
      <dgm:spPr/>
      <dgm:t>
        <a:bodyPr/>
        <a:lstStyle/>
        <a:p>
          <a:pPr algn="ctr"/>
          <a:endParaRPr lang="en-CA">
            <a:solidFill>
              <a:sysClr val="windowText" lastClr="000000"/>
            </a:solidFill>
          </a:endParaRPr>
        </a:p>
      </dgm:t>
    </dgm:pt>
    <dgm:pt modelId="{77741066-3A39-4839-A72C-66C2A674E5DD}">
      <dgm:prSet phldrT="[Text]" custT="1"/>
      <dgm:spPr>
        <a:solidFill>
          <a:srgbClr val="8F8FFF"/>
        </a:solidFill>
        <a:ln>
          <a:solidFill>
            <a:srgbClr val="8F8FFF"/>
          </a:solidFill>
        </a:ln>
      </dgm:spPr>
      <dgm:t>
        <a:bodyPr/>
        <a:lstStyle/>
        <a:p>
          <a:pPr algn="ctr"/>
          <a:r>
            <a:rPr lang="en-CA" sz="2000" b="1" dirty="0">
              <a:solidFill>
                <a:schemeClr val="tx1"/>
              </a:solidFill>
              <a:latin typeface="Bookman Old Style" panose="02050604050505020204" pitchFamily="18" charset="0"/>
            </a:rPr>
            <a:t>Visuospatial</a:t>
          </a:r>
        </a:p>
      </dgm:t>
    </dgm:pt>
    <dgm:pt modelId="{7C353EB7-A03E-46D7-B2B0-FD5C095D840D}" type="parTrans" cxnId="{64F74714-3A8B-45A2-B13E-7366C1C1801F}">
      <dgm:prSet/>
      <dgm:spPr>
        <a:solidFill>
          <a:schemeClr val="tx1"/>
        </a:solidFill>
        <a:ln>
          <a:solidFill>
            <a:schemeClr val="tx1"/>
          </a:solidFill>
        </a:ln>
      </dgm:spPr>
      <dgm:t>
        <a:bodyPr/>
        <a:lstStyle/>
        <a:p>
          <a:pPr algn="ctr"/>
          <a:endParaRPr lang="en-CA" b="1">
            <a:solidFill>
              <a:schemeClr val="tx1"/>
            </a:solidFill>
          </a:endParaRPr>
        </a:p>
      </dgm:t>
    </dgm:pt>
    <dgm:pt modelId="{C74BEAC9-FF40-4965-83B0-D00E41C3AEB4}" type="sibTrans" cxnId="{64F74714-3A8B-45A2-B13E-7366C1C1801F}">
      <dgm:prSet/>
      <dgm:spPr/>
      <dgm:t>
        <a:bodyPr/>
        <a:lstStyle/>
        <a:p>
          <a:pPr algn="ctr"/>
          <a:endParaRPr lang="en-CA">
            <a:solidFill>
              <a:sysClr val="windowText" lastClr="000000"/>
            </a:solidFill>
          </a:endParaRPr>
        </a:p>
      </dgm:t>
    </dgm:pt>
    <dgm:pt modelId="{62A1EAD2-B200-4BE3-B644-E0D3784A473E}">
      <dgm:prSet phldrT="[Text]" custT="1"/>
      <dgm:spPr>
        <a:solidFill>
          <a:srgbClr val="8F8FFF"/>
        </a:solidFill>
        <a:ln>
          <a:solidFill>
            <a:srgbClr val="8F8FFF"/>
          </a:solidFill>
        </a:ln>
      </dgm:spPr>
      <dgm:t>
        <a:bodyPr/>
        <a:lstStyle/>
        <a:p>
          <a:pPr algn="ctr"/>
          <a:r>
            <a:rPr lang="en-CA" sz="2000" b="1">
              <a:solidFill>
                <a:schemeClr val="tx1"/>
              </a:solidFill>
              <a:latin typeface="Bookman Old Style" panose="02050604050505020204" pitchFamily="18" charset="0"/>
            </a:rPr>
            <a:t>Memory</a:t>
          </a:r>
          <a:endParaRPr lang="en-CA" sz="2400" b="1">
            <a:solidFill>
              <a:schemeClr val="tx1"/>
            </a:solidFill>
            <a:latin typeface="Bookman Old Style" panose="02050604050505020204" pitchFamily="18" charset="0"/>
          </a:endParaRPr>
        </a:p>
      </dgm:t>
    </dgm:pt>
    <dgm:pt modelId="{46198BDA-5227-4E90-A60D-3EB4F1E8CBA8}" type="parTrans" cxnId="{1953F044-46F7-465B-9C5E-983535FFA6BB}">
      <dgm:prSet/>
      <dgm:spPr>
        <a:solidFill>
          <a:schemeClr val="tx1"/>
        </a:solidFill>
        <a:ln>
          <a:solidFill>
            <a:schemeClr val="tx1"/>
          </a:solidFill>
        </a:ln>
      </dgm:spPr>
      <dgm:t>
        <a:bodyPr/>
        <a:lstStyle/>
        <a:p>
          <a:pPr algn="ctr"/>
          <a:endParaRPr lang="en-CA" b="1">
            <a:solidFill>
              <a:schemeClr val="tx1"/>
            </a:solidFill>
          </a:endParaRPr>
        </a:p>
      </dgm:t>
    </dgm:pt>
    <dgm:pt modelId="{BC134947-9D16-4086-A11B-D4F88EE6737F}" type="sibTrans" cxnId="{1953F044-46F7-465B-9C5E-983535FFA6BB}">
      <dgm:prSet/>
      <dgm:spPr/>
      <dgm:t>
        <a:bodyPr/>
        <a:lstStyle/>
        <a:p>
          <a:pPr algn="ctr"/>
          <a:endParaRPr lang="en-CA">
            <a:solidFill>
              <a:sysClr val="windowText" lastClr="000000"/>
            </a:solidFill>
          </a:endParaRPr>
        </a:p>
      </dgm:t>
    </dgm:pt>
    <dgm:pt modelId="{30BD6CC8-2AE4-490B-AA85-CC9E3C256B09}">
      <dgm:prSet phldrT="[Text]" custT="1"/>
      <dgm:spPr>
        <a:solidFill>
          <a:srgbClr val="8F8FFF"/>
        </a:solidFill>
        <a:ln>
          <a:solidFill>
            <a:srgbClr val="8F8FFF"/>
          </a:solidFill>
        </a:ln>
      </dgm:spPr>
      <dgm:t>
        <a:bodyPr/>
        <a:lstStyle/>
        <a:p>
          <a:pPr algn="ctr"/>
          <a:r>
            <a:rPr lang="en-CA" sz="2000" b="1" dirty="0">
              <a:solidFill>
                <a:schemeClr val="tx1"/>
              </a:solidFill>
              <a:latin typeface="Bookman Old Style" panose="02050604050505020204" pitchFamily="18" charset="0"/>
            </a:rPr>
            <a:t>Language Functions</a:t>
          </a:r>
        </a:p>
      </dgm:t>
    </dgm:pt>
    <dgm:pt modelId="{60BFC806-0B1B-4671-8A57-55D9B33E2AB6}" type="parTrans" cxnId="{0AAD5661-6D83-4506-B2DA-51D1B6430581}">
      <dgm:prSet/>
      <dgm:spPr>
        <a:ln>
          <a:solidFill>
            <a:schemeClr val="tx1"/>
          </a:solidFill>
        </a:ln>
      </dgm:spPr>
      <dgm:t>
        <a:bodyPr/>
        <a:lstStyle/>
        <a:p>
          <a:pPr algn="ctr"/>
          <a:endParaRPr lang="en-CA" b="1">
            <a:solidFill>
              <a:schemeClr val="tx1"/>
            </a:solidFill>
          </a:endParaRPr>
        </a:p>
      </dgm:t>
    </dgm:pt>
    <dgm:pt modelId="{4316970A-3727-468A-9C37-4B326F6B657A}" type="sibTrans" cxnId="{0AAD5661-6D83-4506-B2DA-51D1B6430581}">
      <dgm:prSet/>
      <dgm:spPr/>
      <dgm:t>
        <a:bodyPr/>
        <a:lstStyle/>
        <a:p>
          <a:pPr algn="ctr"/>
          <a:endParaRPr lang="en-CA">
            <a:solidFill>
              <a:sysClr val="windowText" lastClr="000000"/>
            </a:solidFill>
          </a:endParaRPr>
        </a:p>
      </dgm:t>
    </dgm:pt>
    <dgm:pt modelId="{007CB6D6-7FFE-4DF8-B5E5-0368D92C8DA6}">
      <dgm:prSet phldrT="[Text]" custT="1"/>
      <dgm:spPr>
        <a:solidFill>
          <a:srgbClr val="8F8FFF"/>
        </a:solidFill>
        <a:ln>
          <a:solidFill>
            <a:srgbClr val="8F8FFF"/>
          </a:solidFill>
        </a:ln>
      </dgm:spPr>
      <dgm:t>
        <a:bodyPr/>
        <a:lstStyle/>
        <a:p>
          <a:pPr algn="ctr"/>
          <a:r>
            <a:rPr lang="en-CA" sz="2000" b="1">
              <a:solidFill>
                <a:schemeClr val="tx1"/>
              </a:solidFill>
              <a:latin typeface="Bookman Old Style" panose="02050604050505020204" pitchFamily="18" charset="0"/>
            </a:rPr>
            <a:t>Praxis</a:t>
          </a:r>
        </a:p>
      </dgm:t>
    </dgm:pt>
    <dgm:pt modelId="{DF66854B-A65E-4A26-AC7C-720B82919448}" type="parTrans" cxnId="{E57EF7D3-16B1-403C-9CFA-D26BF87328DD}">
      <dgm:prSet/>
      <dgm:spPr>
        <a:ln>
          <a:solidFill>
            <a:schemeClr val="tx1"/>
          </a:solidFill>
        </a:ln>
      </dgm:spPr>
      <dgm:t>
        <a:bodyPr/>
        <a:lstStyle/>
        <a:p>
          <a:pPr algn="ctr"/>
          <a:endParaRPr lang="en-CA" b="1">
            <a:solidFill>
              <a:schemeClr val="tx1"/>
            </a:solidFill>
          </a:endParaRPr>
        </a:p>
      </dgm:t>
    </dgm:pt>
    <dgm:pt modelId="{C63EB5BC-808F-4EC4-BE44-4A357B486F73}" type="sibTrans" cxnId="{E57EF7D3-16B1-403C-9CFA-D26BF87328DD}">
      <dgm:prSet/>
      <dgm:spPr/>
      <dgm:t>
        <a:bodyPr/>
        <a:lstStyle/>
        <a:p>
          <a:pPr algn="ctr"/>
          <a:endParaRPr lang="en-CA">
            <a:solidFill>
              <a:sysClr val="windowText" lastClr="000000"/>
            </a:solidFill>
          </a:endParaRPr>
        </a:p>
      </dgm:t>
    </dgm:pt>
    <dgm:pt modelId="{668271E6-3397-4981-880E-F919ED3FA98D}">
      <dgm:prSet phldrT="[Text]" custT="1"/>
      <dgm:spPr>
        <a:solidFill>
          <a:srgbClr val="8F8FFF"/>
        </a:solidFill>
        <a:ln>
          <a:solidFill>
            <a:srgbClr val="8F8FFF"/>
          </a:solidFill>
        </a:ln>
      </dgm:spPr>
      <dgm:t>
        <a:bodyPr/>
        <a:lstStyle/>
        <a:p>
          <a:pPr algn="ctr"/>
          <a:r>
            <a:rPr lang="en-CA" sz="2000" b="1">
              <a:solidFill>
                <a:schemeClr val="tx1"/>
              </a:solidFill>
              <a:latin typeface="Bookman Old Style" panose="02050604050505020204" pitchFamily="18" charset="0"/>
            </a:rPr>
            <a:t>Gnosia</a:t>
          </a:r>
          <a:endParaRPr lang="en-CA" sz="2400" b="1">
            <a:solidFill>
              <a:schemeClr val="tx1"/>
            </a:solidFill>
            <a:latin typeface="Bookman Old Style" panose="02050604050505020204" pitchFamily="18" charset="0"/>
          </a:endParaRPr>
        </a:p>
      </dgm:t>
    </dgm:pt>
    <dgm:pt modelId="{9163B924-8154-442B-BF87-B3F21ED9BF9E}" type="parTrans" cxnId="{7464BAF6-7578-4D11-B433-F681A9DDB472}">
      <dgm:prSet/>
      <dgm:spPr>
        <a:ln>
          <a:solidFill>
            <a:schemeClr val="tx1"/>
          </a:solidFill>
        </a:ln>
      </dgm:spPr>
      <dgm:t>
        <a:bodyPr/>
        <a:lstStyle/>
        <a:p>
          <a:pPr algn="ctr"/>
          <a:endParaRPr lang="en-CA" b="1">
            <a:solidFill>
              <a:schemeClr val="tx1"/>
            </a:solidFill>
          </a:endParaRPr>
        </a:p>
      </dgm:t>
    </dgm:pt>
    <dgm:pt modelId="{13D69478-739C-403A-9C83-A51DAC2728DF}" type="sibTrans" cxnId="{7464BAF6-7578-4D11-B433-F681A9DDB472}">
      <dgm:prSet/>
      <dgm:spPr/>
      <dgm:t>
        <a:bodyPr/>
        <a:lstStyle/>
        <a:p>
          <a:pPr algn="ctr"/>
          <a:endParaRPr lang="en-CA">
            <a:solidFill>
              <a:sysClr val="windowText" lastClr="000000"/>
            </a:solidFill>
          </a:endParaRPr>
        </a:p>
      </dgm:t>
    </dgm:pt>
    <dgm:pt modelId="{F3818C47-432A-4CFD-B2B6-7B52CCF201FB}">
      <dgm:prSet phldrT="[Text]" custT="1"/>
      <dgm:spPr>
        <a:solidFill>
          <a:srgbClr val="8F8FFF"/>
        </a:solidFill>
        <a:ln>
          <a:solidFill>
            <a:srgbClr val="8F8FFF"/>
          </a:solidFill>
        </a:ln>
      </dgm:spPr>
      <dgm:t>
        <a:bodyPr/>
        <a:lstStyle/>
        <a:p>
          <a:pPr algn="ctr"/>
          <a:r>
            <a:rPr lang="en-CA" sz="2000" b="1">
              <a:solidFill>
                <a:schemeClr val="tx1"/>
              </a:solidFill>
              <a:latin typeface="Bookman Old Style" panose="02050604050505020204" pitchFamily="18" charset="0"/>
            </a:rPr>
            <a:t>Insight/ Judgment</a:t>
          </a:r>
        </a:p>
      </dgm:t>
    </dgm:pt>
    <dgm:pt modelId="{E7155194-F222-4939-8DC2-E980CBE67D55}" type="parTrans" cxnId="{961E7820-48E8-41E2-B695-C8209EFB2942}">
      <dgm:prSet/>
      <dgm:spPr>
        <a:ln>
          <a:solidFill>
            <a:schemeClr val="tx1"/>
          </a:solidFill>
        </a:ln>
      </dgm:spPr>
      <dgm:t>
        <a:bodyPr/>
        <a:lstStyle/>
        <a:p>
          <a:pPr algn="ctr"/>
          <a:endParaRPr lang="en-CA" b="1">
            <a:solidFill>
              <a:schemeClr val="tx1"/>
            </a:solidFill>
          </a:endParaRPr>
        </a:p>
      </dgm:t>
    </dgm:pt>
    <dgm:pt modelId="{D3BE0D2B-3D39-4F7F-85BC-DFF1D10D354C}" type="sibTrans" cxnId="{961E7820-48E8-41E2-B695-C8209EFB2942}">
      <dgm:prSet/>
      <dgm:spPr/>
      <dgm:t>
        <a:bodyPr/>
        <a:lstStyle/>
        <a:p>
          <a:pPr algn="ctr"/>
          <a:endParaRPr lang="en-CA">
            <a:solidFill>
              <a:sysClr val="windowText" lastClr="000000"/>
            </a:solidFill>
          </a:endParaRPr>
        </a:p>
      </dgm:t>
    </dgm:pt>
    <dgm:pt modelId="{404E0E4C-9BE0-46AC-BE49-BD5363B28880}" type="pres">
      <dgm:prSet presAssocID="{5C061420-54D9-49E6-B07A-11B2F80D80BB}" presName="Name0" presStyleCnt="0">
        <dgm:presLayoutVars>
          <dgm:chPref val="1"/>
          <dgm:dir/>
          <dgm:animOne val="branch"/>
          <dgm:animLvl val="lvl"/>
          <dgm:resizeHandles val="exact"/>
        </dgm:presLayoutVars>
      </dgm:prSet>
      <dgm:spPr/>
      <dgm:t>
        <a:bodyPr/>
        <a:lstStyle/>
        <a:p>
          <a:endParaRPr lang="en-CA"/>
        </a:p>
      </dgm:t>
    </dgm:pt>
    <dgm:pt modelId="{182ED042-7D43-45A6-96AB-6ED436077D1A}" type="pres">
      <dgm:prSet presAssocID="{E4CC2DDF-C1BA-4F03-9FC7-693146761CA4}" presName="root1" presStyleCnt="0"/>
      <dgm:spPr/>
    </dgm:pt>
    <dgm:pt modelId="{CA139CFE-67C2-417C-A922-31D9178DBE68}" type="pres">
      <dgm:prSet presAssocID="{E4CC2DDF-C1BA-4F03-9FC7-693146761CA4}" presName="LevelOneTextNode" presStyleLbl="node0" presStyleIdx="0" presStyleCnt="1" custScaleX="182949" custScaleY="128906">
        <dgm:presLayoutVars>
          <dgm:chPref val="3"/>
        </dgm:presLayoutVars>
      </dgm:prSet>
      <dgm:spPr/>
      <dgm:t>
        <a:bodyPr/>
        <a:lstStyle/>
        <a:p>
          <a:endParaRPr lang="en-CA"/>
        </a:p>
      </dgm:t>
    </dgm:pt>
    <dgm:pt modelId="{6E1BACFE-8292-42D3-83F8-0DED03A3628E}" type="pres">
      <dgm:prSet presAssocID="{E4CC2DDF-C1BA-4F03-9FC7-693146761CA4}" presName="level2hierChild" presStyleCnt="0"/>
      <dgm:spPr/>
    </dgm:pt>
    <dgm:pt modelId="{2387C868-596B-4087-BCE4-5AD4E8DABB3D}" type="pres">
      <dgm:prSet presAssocID="{DDF20290-4578-48BD-ADC1-B138B38F25A0}" presName="conn2-1" presStyleLbl="parChTrans1D2" presStyleIdx="0" presStyleCnt="7"/>
      <dgm:spPr/>
      <dgm:t>
        <a:bodyPr/>
        <a:lstStyle/>
        <a:p>
          <a:endParaRPr lang="en-CA"/>
        </a:p>
      </dgm:t>
    </dgm:pt>
    <dgm:pt modelId="{5A80EA30-B656-4890-ADB3-CABE00EE3B68}" type="pres">
      <dgm:prSet presAssocID="{DDF20290-4578-48BD-ADC1-B138B38F25A0}" presName="connTx" presStyleLbl="parChTrans1D2" presStyleIdx="0" presStyleCnt="7"/>
      <dgm:spPr/>
      <dgm:t>
        <a:bodyPr/>
        <a:lstStyle/>
        <a:p>
          <a:endParaRPr lang="en-CA"/>
        </a:p>
      </dgm:t>
    </dgm:pt>
    <dgm:pt modelId="{F59A503C-944A-4927-BD19-4603E95BF105}" type="pres">
      <dgm:prSet presAssocID="{18DF4E2B-C317-4378-BB45-4F07D2C8E347}" presName="root2" presStyleCnt="0"/>
      <dgm:spPr/>
    </dgm:pt>
    <dgm:pt modelId="{F114D108-C6B0-4F1B-A411-71F4742D9EDF}" type="pres">
      <dgm:prSet presAssocID="{18DF4E2B-C317-4378-BB45-4F07D2C8E347}" presName="LevelTwoTextNode" presStyleLbl="node2" presStyleIdx="0" presStyleCnt="7">
        <dgm:presLayoutVars>
          <dgm:chPref val="3"/>
        </dgm:presLayoutVars>
      </dgm:prSet>
      <dgm:spPr/>
      <dgm:t>
        <a:bodyPr/>
        <a:lstStyle/>
        <a:p>
          <a:endParaRPr lang="en-CA"/>
        </a:p>
      </dgm:t>
    </dgm:pt>
    <dgm:pt modelId="{A0F597C9-7860-4041-A31E-F5D38C2B1215}" type="pres">
      <dgm:prSet presAssocID="{18DF4E2B-C317-4378-BB45-4F07D2C8E347}" presName="level3hierChild" presStyleCnt="0"/>
      <dgm:spPr/>
    </dgm:pt>
    <dgm:pt modelId="{24493C28-D63F-45FB-9DED-468AA65F1C14}" type="pres">
      <dgm:prSet presAssocID="{7C353EB7-A03E-46D7-B2B0-FD5C095D840D}" presName="conn2-1" presStyleLbl="parChTrans1D2" presStyleIdx="1" presStyleCnt="7"/>
      <dgm:spPr/>
      <dgm:t>
        <a:bodyPr/>
        <a:lstStyle/>
        <a:p>
          <a:endParaRPr lang="en-CA"/>
        </a:p>
      </dgm:t>
    </dgm:pt>
    <dgm:pt modelId="{972FA4FD-9E38-4618-A960-8264ACB53CBF}" type="pres">
      <dgm:prSet presAssocID="{7C353EB7-A03E-46D7-B2B0-FD5C095D840D}" presName="connTx" presStyleLbl="parChTrans1D2" presStyleIdx="1" presStyleCnt="7"/>
      <dgm:spPr/>
      <dgm:t>
        <a:bodyPr/>
        <a:lstStyle/>
        <a:p>
          <a:endParaRPr lang="en-CA"/>
        </a:p>
      </dgm:t>
    </dgm:pt>
    <dgm:pt modelId="{75ED17B6-B356-4A5E-9C95-1611A1C6B081}" type="pres">
      <dgm:prSet presAssocID="{77741066-3A39-4839-A72C-66C2A674E5DD}" presName="root2" presStyleCnt="0"/>
      <dgm:spPr/>
    </dgm:pt>
    <dgm:pt modelId="{F95643A6-55F7-4A56-AC86-52AC27925F37}" type="pres">
      <dgm:prSet presAssocID="{77741066-3A39-4839-A72C-66C2A674E5DD}" presName="LevelTwoTextNode" presStyleLbl="node2" presStyleIdx="1" presStyleCnt="7">
        <dgm:presLayoutVars>
          <dgm:chPref val="3"/>
        </dgm:presLayoutVars>
      </dgm:prSet>
      <dgm:spPr/>
      <dgm:t>
        <a:bodyPr/>
        <a:lstStyle/>
        <a:p>
          <a:endParaRPr lang="en-CA"/>
        </a:p>
      </dgm:t>
    </dgm:pt>
    <dgm:pt modelId="{EF7DF12E-95E3-4D95-BB3B-9ECD1FF94858}" type="pres">
      <dgm:prSet presAssocID="{77741066-3A39-4839-A72C-66C2A674E5DD}" presName="level3hierChild" presStyleCnt="0"/>
      <dgm:spPr/>
    </dgm:pt>
    <dgm:pt modelId="{E5620C9D-F583-4E86-847D-656A7B55C932}" type="pres">
      <dgm:prSet presAssocID="{46198BDA-5227-4E90-A60D-3EB4F1E8CBA8}" presName="conn2-1" presStyleLbl="parChTrans1D2" presStyleIdx="2" presStyleCnt="7"/>
      <dgm:spPr/>
      <dgm:t>
        <a:bodyPr/>
        <a:lstStyle/>
        <a:p>
          <a:endParaRPr lang="en-CA"/>
        </a:p>
      </dgm:t>
    </dgm:pt>
    <dgm:pt modelId="{545FC202-E98C-47A2-ACDB-02C36CCB6C54}" type="pres">
      <dgm:prSet presAssocID="{46198BDA-5227-4E90-A60D-3EB4F1E8CBA8}" presName="connTx" presStyleLbl="parChTrans1D2" presStyleIdx="2" presStyleCnt="7"/>
      <dgm:spPr/>
      <dgm:t>
        <a:bodyPr/>
        <a:lstStyle/>
        <a:p>
          <a:endParaRPr lang="en-CA"/>
        </a:p>
      </dgm:t>
    </dgm:pt>
    <dgm:pt modelId="{0BB6B696-F533-4027-9849-00A4D090BABA}" type="pres">
      <dgm:prSet presAssocID="{62A1EAD2-B200-4BE3-B644-E0D3784A473E}" presName="root2" presStyleCnt="0"/>
      <dgm:spPr/>
    </dgm:pt>
    <dgm:pt modelId="{263103E8-74A1-424E-88CB-76F8DDFC49BC}" type="pres">
      <dgm:prSet presAssocID="{62A1EAD2-B200-4BE3-B644-E0D3784A473E}" presName="LevelTwoTextNode" presStyleLbl="node2" presStyleIdx="2" presStyleCnt="7">
        <dgm:presLayoutVars>
          <dgm:chPref val="3"/>
        </dgm:presLayoutVars>
      </dgm:prSet>
      <dgm:spPr/>
      <dgm:t>
        <a:bodyPr/>
        <a:lstStyle/>
        <a:p>
          <a:endParaRPr lang="en-CA"/>
        </a:p>
      </dgm:t>
    </dgm:pt>
    <dgm:pt modelId="{D7C1395A-B7C4-41F9-8628-FAEFD10FAD80}" type="pres">
      <dgm:prSet presAssocID="{62A1EAD2-B200-4BE3-B644-E0D3784A473E}" presName="level3hierChild" presStyleCnt="0"/>
      <dgm:spPr/>
    </dgm:pt>
    <dgm:pt modelId="{0DD1090B-0569-40B2-97CD-E4AFADF2E1AE}" type="pres">
      <dgm:prSet presAssocID="{60BFC806-0B1B-4671-8A57-55D9B33E2AB6}" presName="conn2-1" presStyleLbl="parChTrans1D2" presStyleIdx="3" presStyleCnt="7"/>
      <dgm:spPr/>
      <dgm:t>
        <a:bodyPr/>
        <a:lstStyle/>
        <a:p>
          <a:endParaRPr lang="en-CA"/>
        </a:p>
      </dgm:t>
    </dgm:pt>
    <dgm:pt modelId="{5D5B1175-355F-43E1-9009-9B59618F5D35}" type="pres">
      <dgm:prSet presAssocID="{60BFC806-0B1B-4671-8A57-55D9B33E2AB6}" presName="connTx" presStyleLbl="parChTrans1D2" presStyleIdx="3" presStyleCnt="7"/>
      <dgm:spPr/>
      <dgm:t>
        <a:bodyPr/>
        <a:lstStyle/>
        <a:p>
          <a:endParaRPr lang="en-CA"/>
        </a:p>
      </dgm:t>
    </dgm:pt>
    <dgm:pt modelId="{8D6D5B3A-8528-4D2E-89FA-B71A5312C020}" type="pres">
      <dgm:prSet presAssocID="{30BD6CC8-2AE4-490B-AA85-CC9E3C256B09}" presName="root2" presStyleCnt="0"/>
      <dgm:spPr/>
    </dgm:pt>
    <dgm:pt modelId="{9383B76F-4BAD-4C54-964A-6F600AAABBEF}" type="pres">
      <dgm:prSet presAssocID="{30BD6CC8-2AE4-490B-AA85-CC9E3C256B09}" presName="LevelTwoTextNode" presStyleLbl="node2" presStyleIdx="3" presStyleCnt="7">
        <dgm:presLayoutVars>
          <dgm:chPref val="3"/>
        </dgm:presLayoutVars>
      </dgm:prSet>
      <dgm:spPr/>
      <dgm:t>
        <a:bodyPr/>
        <a:lstStyle/>
        <a:p>
          <a:endParaRPr lang="en-CA"/>
        </a:p>
      </dgm:t>
    </dgm:pt>
    <dgm:pt modelId="{DFFBA8AB-E2ED-4045-836A-AA3AC00B7C6F}" type="pres">
      <dgm:prSet presAssocID="{30BD6CC8-2AE4-490B-AA85-CC9E3C256B09}" presName="level3hierChild" presStyleCnt="0"/>
      <dgm:spPr/>
    </dgm:pt>
    <dgm:pt modelId="{B11FC606-5189-46F3-A669-2C356D21D5BA}" type="pres">
      <dgm:prSet presAssocID="{DF66854B-A65E-4A26-AC7C-720B82919448}" presName="conn2-1" presStyleLbl="parChTrans1D2" presStyleIdx="4" presStyleCnt="7"/>
      <dgm:spPr/>
      <dgm:t>
        <a:bodyPr/>
        <a:lstStyle/>
        <a:p>
          <a:endParaRPr lang="en-CA"/>
        </a:p>
      </dgm:t>
    </dgm:pt>
    <dgm:pt modelId="{A00FCEA0-F1D8-43AD-82A2-98E209AA2081}" type="pres">
      <dgm:prSet presAssocID="{DF66854B-A65E-4A26-AC7C-720B82919448}" presName="connTx" presStyleLbl="parChTrans1D2" presStyleIdx="4" presStyleCnt="7"/>
      <dgm:spPr/>
      <dgm:t>
        <a:bodyPr/>
        <a:lstStyle/>
        <a:p>
          <a:endParaRPr lang="en-CA"/>
        </a:p>
      </dgm:t>
    </dgm:pt>
    <dgm:pt modelId="{BEFE5EE2-E774-4FA1-B53F-A779C550D13D}" type="pres">
      <dgm:prSet presAssocID="{007CB6D6-7FFE-4DF8-B5E5-0368D92C8DA6}" presName="root2" presStyleCnt="0"/>
      <dgm:spPr/>
    </dgm:pt>
    <dgm:pt modelId="{94087F09-A43F-4776-9B6C-7E22C93EE3A0}" type="pres">
      <dgm:prSet presAssocID="{007CB6D6-7FFE-4DF8-B5E5-0368D92C8DA6}" presName="LevelTwoTextNode" presStyleLbl="node2" presStyleIdx="4" presStyleCnt="7">
        <dgm:presLayoutVars>
          <dgm:chPref val="3"/>
        </dgm:presLayoutVars>
      </dgm:prSet>
      <dgm:spPr/>
      <dgm:t>
        <a:bodyPr/>
        <a:lstStyle/>
        <a:p>
          <a:endParaRPr lang="en-CA"/>
        </a:p>
      </dgm:t>
    </dgm:pt>
    <dgm:pt modelId="{68CF9AF5-DCEF-47F1-9368-696ADED8EBE7}" type="pres">
      <dgm:prSet presAssocID="{007CB6D6-7FFE-4DF8-B5E5-0368D92C8DA6}" presName="level3hierChild" presStyleCnt="0"/>
      <dgm:spPr/>
    </dgm:pt>
    <dgm:pt modelId="{DDE8C3A6-0C5C-4A19-824D-DC4C4412DB75}" type="pres">
      <dgm:prSet presAssocID="{9163B924-8154-442B-BF87-B3F21ED9BF9E}" presName="conn2-1" presStyleLbl="parChTrans1D2" presStyleIdx="5" presStyleCnt="7"/>
      <dgm:spPr/>
      <dgm:t>
        <a:bodyPr/>
        <a:lstStyle/>
        <a:p>
          <a:endParaRPr lang="en-CA"/>
        </a:p>
      </dgm:t>
    </dgm:pt>
    <dgm:pt modelId="{8CAD7C87-F8FD-4962-9207-05A7FD1D053B}" type="pres">
      <dgm:prSet presAssocID="{9163B924-8154-442B-BF87-B3F21ED9BF9E}" presName="connTx" presStyleLbl="parChTrans1D2" presStyleIdx="5" presStyleCnt="7"/>
      <dgm:spPr/>
      <dgm:t>
        <a:bodyPr/>
        <a:lstStyle/>
        <a:p>
          <a:endParaRPr lang="en-CA"/>
        </a:p>
      </dgm:t>
    </dgm:pt>
    <dgm:pt modelId="{757A172F-938E-4326-A63D-0460F347517A}" type="pres">
      <dgm:prSet presAssocID="{668271E6-3397-4981-880E-F919ED3FA98D}" presName="root2" presStyleCnt="0"/>
      <dgm:spPr/>
    </dgm:pt>
    <dgm:pt modelId="{B2CD2C52-7D32-4FE3-891C-38857BADC74D}" type="pres">
      <dgm:prSet presAssocID="{668271E6-3397-4981-880E-F919ED3FA98D}" presName="LevelTwoTextNode" presStyleLbl="node2" presStyleIdx="5" presStyleCnt="7">
        <dgm:presLayoutVars>
          <dgm:chPref val="3"/>
        </dgm:presLayoutVars>
      </dgm:prSet>
      <dgm:spPr/>
      <dgm:t>
        <a:bodyPr/>
        <a:lstStyle/>
        <a:p>
          <a:endParaRPr lang="en-CA"/>
        </a:p>
      </dgm:t>
    </dgm:pt>
    <dgm:pt modelId="{A2A4905B-6148-4672-B62F-6F6271C2A6C7}" type="pres">
      <dgm:prSet presAssocID="{668271E6-3397-4981-880E-F919ED3FA98D}" presName="level3hierChild" presStyleCnt="0"/>
      <dgm:spPr/>
    </dgm:pt>
    <dgm:pt modelId="{EA83DC4D-7E31-4D23-9E8B-761564F1056C}" type="pres">
      <dgm:prSet presAssocID="{E7155194-F222-4939-8DC2-E980CBE67D55}" presName="conn2-1" presStyleLbl="parChTrans1D2" presStyleIdx="6" presStyleCnt="7"/>
      <dgm:spPr/>
      <dgm:t>
        <a:bodyPr/>
        <a:lstStyle/>
        <a:p>
          <a:endParaRPr lang="en-CA"/>
        </a:p>
      </dgm:t>
    </dgm:pt>
    <dgm:pt modelId="{21BA32BF-A830-40D4-B82A-BC1582A4CC7C}" type="pres">
      <dgm:prSet presAssocID="{E7155194-F222-4939-8DC2-E980CBE67D55}" presName="connTx" presStyleLbl="parChTrans1D2" presStyleIdx="6" presStyleCnt="7"/>
      <dgm:spPr/>
      <dgm:t>
        <a:bodyPr/>
        <a:lstStyle/>
        <a:p>
          <a:endParaRPr lang="en-CA"/>
        </a:p>
      </dgm:t>
    </dgm:pt>
    <dgm:pt modelId="{2349B0DE-5164-425B-B066-3C24C0B8024B}" type="pres">
      <dgm:prSet presAssocID="{F3818C47-432A-4CFD-B2B6-7B52CCF201FB}" presName="root2" presStyleCnt="0"/>
      <dgm:spPr/>
    </dgm:pt>
    <dgm:pt modelId="{6644154F-8696-446D-856B-6B5752ABE376}" type="pres">
      <dgm:prSet presAssocID="{F3818C47-432A-4CFD-B2B6-7B52CCF201FB}" presName="LevelTwoTextNode" presStyleLbl="node2" presStyleIdx="6" presStyleCnt="7">
        <dgm:presLayoutVars>
          <dgm:chPref val="3"/>
        </dgm:presLayoutVars>
      </dgm:prSet>
      <dgm:spPr/>
      <dgm:t>
        <a:bodyPr/>
        <a:lstStyle/>
        <a:p>
          <a:endParaRPr lang="en-CA"/>
        </a:p>
      </dgm:t>
    </dgm:pt>
    <dgm:pt modelId="{07DCF7DF-F0FD-4F3A-8617-BBEF19380BB7}" type="pres">
      <dgm:prSet presAssocID="{F3818C47-432A-4CFD-B2B6-7B52CCF201FB}" presName="level3hierChild" presStyleCnt="0"/>
      <dgm:spPr/>
    </dgm:pt>
  </dgm:ptLst>
  <dgm:cxnLst>
    <dgm:cxn modelId="{3EF4FFC5-8742-40E8-AA6D-F6FE35051E5B}" type="presOf" srcId="{F3818C47-432A-4CFD-B2B6-7B52CCF201FB}" destId="{6644154F-8696-446D-856B-6B5752ABE376}" srcOrd="0" destOrd="0" presId="urn:microsoft.com/office/officeart/2008/layout/HorizontalMultiLevelHierarchy"/>
    <dgm:cxn modelId="{D6FF5B29-7D77-4CA5-B64E-4DC51F1690E8}" type="presOf" srcId="{30BD6CC8-2AE4-490B-AA85-CC9E3C256B09}" destId="{9383B76F-4BAD-4C54-964A-6F600AAABBEF}" srcOrd="0" destOrd="0" presId="urn:microsoft.com/office/officeart/2008/layout/HorizontalMultiLevelHierarchy"/>
    <dgm:cxn modelId="{D6E2C0C6-A293-4B00-9D8E-E25E9F5BB551}" type="presOf" srcId="{DF66854B-A65E-4A26-AC7C-720B82919448}" destId="{B11FC606-5189-46F3-A669-2C356D21D5BA}" srcOrd="0" destOrd="0" presId="urn:microsoft.com/office/officeart/2008/layout/HorizontalMultiLevelHierarchy"/>
    <dgm:cxn modelId="{0A3D5426-3D03-4279-8498-64B041BBE773}" type="presOf" srcId="{62A1EAD2-B200-4BE3-B644-E0D3784A473E}" destId="{263103E8-74A1-424E-88CB-76F8DDFC49BC}" srcOrd="0" destOrd="0" presId="urn:microsoft.com/office/officeart/2008/layout/HorizontalMultiLevelHierarchy"/>
    <dgm:cxn modelId="{BC954231-992B-42AC-A398-AA5C966EF7F8}" type="presOf" srcId="{5C061420-54D9-49E6-B07A-11B2F80D80BB}" destId="{404E0E4C-9BE0-46AC-BE49-BD5363B28880}" srcOrd="0" destOrd="0" presId="urn:microsoft.com/office/officeart/2008/layout/HorizontalMultiLevelHierarchy"/>
    <dgm:cxn modelId="{215FA899-DA9E-4DBA-8428-BFB8A1609DBC}" srcId="{5C061420-54D9-49E6-B07A-11B2F80D80BB}" destId="{E4CC2DDF-C1BA-4F03-9FC7-693146761CA4}" srcOrd="0" destOrd="0" parTransId="{5D061B87-C7F1-4365-A004-D044ED156A4C}" sibTransId="{7F2C3A8E-38CE-43E9-90BF-A257D8324BE1}"/>
    <dgm:cxn modelId="{6D8114C0-EBBD-49AC-8A35-6AD5FF8D8A1F}" type="presOf" srcId="{E7155194-F222-4939-8DC2-E980CBE67D55}" destId="{EA83DC4D-7E31-4D23-9E8B-761564F1056C}" srcOrd="0" destOrd="0" presId="urn:microsoft.com/office/officeart/2008/layout/HorizontalMultiLevelHierarchy"/>
    <dgm:cxn modelId="{64F74714-3A8B-45A2-B13E-7366C1C1801F}" srcId="{E4CC2DDF-C1BA-4F03-9FC7-693146761CA4}" destId="{77741066-3A39-4839-A72C-66C2A674E5DD}" srcOrd="1" destOrd="0" parTransId="{7C353EB7-A03E-46D7-B2B0-FD5C095D840D}" sibTransId="{C74BEAC9-FF40-4965-83B0-D00E41C3AEB4}"/>
    <dgm:cxn modelId="{58180F35-E3E7-411E-9D10-7CB299205631}" type="presOf" srcId="{9163B924-8154-442B-BF87-B3F21ED9BF9E}" destId="{8CAD7C87-F8FD-4962-9207-05A7FD1D053B}" srcOrd="1" destOrd="0" presId="urn:microsoft.com/office/officeart/2008/layout/HorizontalMultiLevelHierarchy"/>
    <dgm:cxn modelId="{84F6F4B0-5DFC-4659-9525-FC40B6835967}" type="presOf" srcId="{DDF20290-4578-48BD-ADC1-B138B38F25A0}" destId="{2387C868-596B-4087-BCE4-5AD4E8DABB3D}" srcOrd="0" destOrd="0" presId="urn:microsoft.com/office/officeart/2008/layout/HorizontalMultiLevelHierarchy"/>
    <dgm:cxn modelId="{A9113263-5AA6-4333-A1B0-AC864EC38083}" type="presOf" srcId="{E4CC2DDF-C1BA-4F03-9FC7-693146761CA4}" destId="{CA139CFE-67C2-417C-A922-31D9178DBE68}" srcOrd="0" destOrd="0" presId="urn:microsoft.com/office/officeart/2008/layout/HorizontalMultiLevelHierarchy"/>
    <dgm:cxn modelId="{E57EF7D3-16B1-403C-9CFA-D26BF87328DD}" srcId="{E4CC2DDF-C1BA-4F03-9FC7-693146761CA4}" destId="{007CB6D6-7FFE-4DF8-B5E5-0368D92C8DA6}" srcOrd="4" destOrd="0" parTransId="{DF66854B-A65E-4A26-AC7C-720B82919448}" sibTransId="{C63EB5BC-808F-4EC4-BE44-4A357B486F73}"/>
    <dgm:cxn modelId="{5D7A6A8C-31C0-4C47-8F4D-CFCB21383345}" type="presOf" srcId="{DF66854B-A65E-4A26-AC7C-720B82919448}" destId="{A00FCEA0-F1D8-43AD-82A2-98E209AA2081}" srcOrd="1" destOrd="0" presId="urn:microsoft.com/office/officeart/2008/layout/HorizontalMultiLevelHierarchy"/>
    <dgm:cxn modelId="{1953F044-46F7-465B-9C5E-983535FFA6BB}" srcId="{E4CC2DDF-C1BA-4F03-9FC7-693146761CA4}" destId="{62A1EAD2-B200-4BE3-B644-E0D3784A473E}" srcOrd="2" destOrd="0" parTransId="{46198BDA-5227-4E90-A60D-3EB4F1E8CBA8}" sibTransId="{BC134947-9D16-4086-A11B-D4F88EE6737F}"/>
    <dgm:cxn modelId="{F54FF3D1-B44F-4C64-870D-1C38F7CC8F4E}" srcId="{E4CC2DDF-C1BA-4F03-9FC7-693146761CA4}" destId="{18DF4E2B-C317-4378-BB45-4F07D2C8E347}" srcOrd="0" destOrd="0" parTransId="{DDF20290-4578-48BD-ADC1-B138B38F25A0}" sibTransId="{1E073B60-CAF8-439E-BF26-52DB3765BD17}"/>
    <dgm:cxn modelId="{37427BA4-A4C9-49B8-A49B-5C62852603B4}" type="presOf" srcId="{60BFC806-0B1B-4671-8A57-55D9B33E2AB6}" destId="{5D5B1175-355F-43E1-9009-9B59618F5D35}" srcOrd="1" destOrd="0" presId="urn:microsoft.com/office/officeart/2008/layout/HorizontalMultiLevelHierarchy"/>
    <dgm:cxn modelId="{F83C8D74-52E2-4825-BBB1-AB2748579AC6}" type="presOf" srcId="{DDF20290-4578-48BD-ADC1-B138B38F25A0}" destId="{5A80EA30-B656-4890-ADB3-CABE00EE3B68}" srcOrd="1" destOrd="0" presId="urn:microsoft.com/office/officeart/2008/layout/HorizontalMultiLevelHierarchy"/>
    <dgm:cxn modelId="{7464BAF6-7578-4D11-B433-F681A9DDB472}" srcId="{E4CC2DDF-C1BA-4F03-9FC7-693146761CA4}" destId="{668271E6-3397-4981-880E-F919ED3FA98D}" srcOrd="5" destOrd="0" parTransId="{9163B924-8154-442B-BF87-B3F21ED9BF9E}" sibTransId="{13D69478-739C-403A-9C83-A51DAC2728DF}"/>
    <dgm:cxn modelId="{961E7820-48E8-41E2-B695-C8209EFB2942}" srcId="{E4CC2DDF-C1BA-4F03-9FC7-693146761CA4}" destId="{F3818C47-432A-4CFD-B2B6-7B52CCF201FB}" srcOrd="6" destOrd="0" parTransId="{E7155194-F222-4939-8DC2-E980CBE67D55}" sibTransId="{D3BE0D2B-3D39-4F7F-85BC-DFF1D10D354C}"/>
    <dgm:cxn modelId="{AACD6106-4598-4692-8B56-0447901DD990}" type="presOf" srcId="{60BFC806-0B1B-4671-8A57-55D9B33E2AB6}" destId="{0DD1090B-0569-40B2-97CD-E4AFADF2E1AE}" srcOrd="0" destOrd="0" presId="urn:microsoft.com/office/officeart/2008/layout/HorizontalMultiLevelHierarchy"/>
    <dgm:cxn modelId="{E0ECD65E-4FD9-4AA5-858B-AB8BD781C3AB}" type="presOf" srcId="{46198BDA-5227-4E90-A60D-3EB4F1E8CBA8}" destId="{545FC202-E98C-47A2-ACDB-02C36CCB6C54}" srcOrd="1" destOrd="0" presId="urn:microsoft.com/office/officeart/2008/layout/HorizontalMultiLevelHierarchy"/>
    <dgm:cxn modelId="{DC984876-2BAE-46C9-8A12-5908003AD1E1}" type="presOf" srcId="{18DF4E2B-C317-4378-BB45-4F07D2C8E347}" destId="{F114D108-C6B0-4F1B-A411-71F4742D9EDF}" srcOrd="0" destOrd="0" presId="urn:microsoft.com/office/officeart/2008/layout/HorizontalMultiLevelHierarchy"/>
    <dgm:cxn modelId="{D2BAB274-DC7D-40D1-8597-71A5A5C880B2}" type="presOf" srcId="{E7155194-F222-4939-8DC2-E980CBE67D55}" destId="{21BA32BF-A830-40D4-B82A-BC1582A4CC7C}" srcOrd="1" destOrd="0" presId="urn:microsoft.com/office/officeart/2008/layout/HorizontalMultiLevelHierarchy"/>
    <dgm:cxn modelId="{2436C669-BE57-4911-9FDB-9B8A0F6937D1}" type="presOf" srcId="{7C353EB7-A03E-46D7-B2B0-FD5C095D840D}" destId="{24493C28-D63F-45FB-9DED-468AA65F1C14}" srcOrd="0" destOrd="0" presId="urn:microsoft.com/office/officeart/2008/layout/HorizontalMultiLevelHierarchy"/>
    <dgm:cxn modelId="{1D1804AA-88D0-45F7-A012-1B176EF4B6FC}" type="presOf" srcId="{77741066-3A39-4839-A72C-66C2A674E5DD}" destId="{F95643A6-55F7-4A56-AC86-52AC27925F37}" srcOrd="0" destOrd="0" presId="urn:microsoft.com/office/officeart/2008/layout/HorizontalMultiLevelHierarchy"/>
    <dgm:cxn modelId="{42914509-C882-429A-A7F2-4B59E860076A}" type="presOf" srcId="{46198BDA-5227-4E90-A60D-3EB4F1E8CBA8}" destId="{E5620C9D-F583-4E86-847D-656A7B55C932}" srcOrd="0" destOrd="0" presId="urn:microsoft.com/office/officeart/2008/layout/HorizontalMultiLevelHierarchy"/>
    <dgm:cxn modelId="{55E26EC9-3BD8-46D9-A51C-C3EAB272F185}" type="presOf" srcId="{007CB6D6-7FFE-4DF8-B5E5-0368D92C8DA6}" destId="{94087F09-A43F-4776-9B6C-7E22C93EE3A0}" srcOrd="0" destOrd="0" presId="urn:microsoft.com/office/officeart/2008/layout/HorizontalMultiLevelHierarchy"/>
    <dgm:cxn modelId="{0AAD5661-6D83-4506-B2DA-51D1B6430581}" srcId="{E4CC2DDF-C1BA-4F03-9FC7-693146761CA4}" destId="{30BD6CC8-2AE4-490B-AA85-CC9E3C256B09}" srcOrd="3" destOrd="0" parTransId="{60BFC806-0B1B-4671-8A57-55D9B33E2AB6}" sibTransId="{4316970A-3727-468A-9C37-4B326F6B657A}"/>
    <dgm:cxn modelId="{4A420C48-F39B-4A51-BF61-99236D8E208D}" type="presOf" srcId="{7C353EB7-A03E-46D7-B2B0-FD5C095D840D}" destId="{972FA4FD-9E38-4618-A960-8264ACB53CBF}" srcOrd="1" destOrd="0" presId="urn:microsoft.com/office/officeart/2008/layout/HorizontalMultiLevelHierarchy"/>
    <dgm:cxn modelId="{25ED3627-9AEB-44E6-AE7B-526079838EDF}" type="presOf" srcId="{9163B924-8154-442B-BF87-B3F21ED9BF9E}" destId="{DDE8C3A6-0C5C-4A19-824D-DC4C4412DB75}" srcOrd="0" destOrd="0" presId="urn:microsoft.com/office/officeart/2008/layout/HorizontalMultiLevelHierarchy"/>
    <dgm:cxn modelId="{86C61D87-7BAE-45F3-BDD8-E08DD1673D50}" type="presOf" srcId="{668271E6-3397-4981-880E-F919ED3FA98D}" destId="{B2CD2C52-7D32-4FE3-891C-38857BADC74D}" srcOrd="0" destOrd="0" presId="urn:microsoft.com/office/officeart/2008/layout/HorizontalMultiLevelHierarchy"/>
    <dgm:cxn modelId="{27F3ED0F-33FA-4F97-9243-23B074FEAF7E}" type="presParOf" srcId="{404E0E4C-9BE0-46AC-BE49-BD5363B28880}" destId="{182ED042-7D43-45A6-96AB-6ED436077D1A}" srcOrd="0" destOrd="0" presId="urn:microsoft.com/office/officeart/2008/layout/HorizontalMultiLevelHierarchy"/>
    <dgm:cxn modelId="{1F0433E9-8C9B-44DD-90A8-76BB7AD13DC1}" type="presParOf" srcId="{182ED042-7D43-45A6-96AB-6ED436077D1A}" destId="{CA139CFE-67C2-417C-A922-31D9178DBE68}" srcOrd="0" destOrd="0" presId="urn:microsoft.com/office/officeart/2008/layout/HorizontalMultiLevelHierarchy"/>
    <dgm:cxn modelId="{E05F5A71-6BC9-4C89-BB86-E2ED7199545E}" type="presParOf" srcId="{182ED042-7D43-45A6-96AB-6ED436077D1A}" destId="{6E1BACFE-8292-42D3-83F8-0DED03A3628E}" srcOrd="1" destOrd="0" presId="urn:microsoft.com/office/officeart/2008/layout/HorizontalMultiLevelHierarchy"/>
    <dgm:cxn modelId="{5811CF35-63CF-41BE-9C30-9331B83AC2D0}" type="presParOf" srcId="{6E1BACFE-8292-42D3-83F8-0DED03A3628E}" destId="{2387C868-596B-4087-BCE4-5AD4E8DABB3D}" srcOrd="0" destOrd="0" presId="urn:microsoft.com/office/officeart/2008/layout/HorizontalMultiLevelHierarchy"/>
    <dgm:cxn modelId="{6BA4D9D4-6ED1-44FD-8356-A03F0320B967}" type="presParOf" srcId="{2387C868-596B-4087-BCE4-5AD4E8DABB3D}" destId="{5A80EA30-B656-4890-ADB3-CABE00EE3B68}" srcOrd="0" destOrd="0" presId="urn:microsoft.com/office/officeart/2008/layout/HorizontalMultiLevelHierarchy"/>
    <dgm:cxn modelId="{DD664D63-0581-41AB-BC3E-AD9E5664F03E}" type="presParOf" srcId="{6E1BACFE-8292-42D3-83F8-0DED03A3628E}" destId="{F59A503C-944A-4927-BD19-4603E95BF105}" srcOrd="1" destOrd="0" presId="urn:microsoft.com/office/officeart/2008/layout/HorizontalMultiLevelHierarchy"/>
    <dgm:cxn modelId="{61FE2041-3F8C-4E62-847E-7EBC8EB19E2C}" type="presParOf" srcId="{F59A503C-944A-4927-BD19-4603E95BF105}" destId="{F114D108-C6B0-4F1B-A411-71F4742D9EDF}" srcOrd="0" destOrd="0" presId="urn:microsoft.com/office/officeart/2008/layout/HorizontalMultiLevelHierarchy"/>
    <dgm:cxn modelId="{7BE5B9C7-5A13-4B37-AB79-E0D5D4BF56F2}" type="presParOf" srcId="{F59A503C-944A-4927-BD19-4603E95BF105}" destId="{A0F597C9-7860-4041-A31E-F5D38C2B1215}" srcOrd="1" destOrd="0" presId="urn:microsoft.com/office/officeart/2008/layout/HorizontalMultiLevelHierarchy"/>
    <dgm:cxn modelId="{59252688-217A-411C-8DA3-A66E6AA92295}" type="presParOf" srcId="{6E1BACFE-8292-42D3-83F8-0DED03A3628E}" destId="{24493C28-D63F-45FB-9DED-468AA65F1C14}" srcOrd="2" destOrd="0" presId="urn:microsoft.com/office/officeart/2008/layout/HorizontalMultiLevelHierarchy"/>
    <dgm:cxn modelId="{372DB354-258E-44AF-A1F1-077ED78F692B}" type="presParOf" srcId="{24493C28-D63F-45FB-9DED-468AA65F1C14}" destId="{972FA4FD-9E38-4618-A960-8264ACB53CBF}" srcOrd="0" destOrd="0" presId="urn:microsoft.com/office/officeart/2008/layout/HorizontalMultiLevelHierarchy"/>
    <dgm:cxn modelId="{FBBD118C-C7E8-4F1E-8FFE-7A513215563F}" type="presParOf" srcId="{6E1BACFE-8292-42D3-83F8-0DED03A3628E}" destId="{75ED17B6-B356-4A5E-9C95-1611A1C6B081}" srcOrd="3" destOrd="0" presId="urn:microsoft.com/office/officeart/2008/layout/HorizontalMultiLevelHierarchy"/>
    <dgm:cxn modelId="{CFF52166-3354-46FE-A0DB-7391F4B7816C}" type="presParOf" srcId="{75ED17B6-B356-4A5E-9C95-1611A1C6B081}" destId="{F95643A6-55F7-4A56-AC86-52AC27925F37}" srcOrd="0" destOrd="0" presId="urn:microsoft.com/office/officeart/2008/layout/HorizontalMultiLevelHierarchy"/>
    <dgm:cxn modelId="{BB2B020C-58C8-4C7D-93AA-7BED566F293B}" type="presParOf" srcId="{75ED17B6-B356-4A5E-9C95-1611A1C6B081}" destId="{EF7DF12E-95E3-4D95-BB3B-9ECD1FF94858}" srcOrd="1" destOrd="0" presId="urn:microsoft.com/office/officeart/2008/layout/HorizontalMultiLevelHierarchy"/>
    <dgm:cxn modelId="{1CB44AAD-07D9-4DA9-9BE8-9A34FFA0DD6E}" type="presParOf" srcId="{6E1BACFE-8292-42D3-83F8-0DED03A3628E}" destId="{E5620C9D-F583-4E86-847D-656A7B55C932}" srcOrd="4" destOrd="0" presId="urn:microsoft.com/office/officeart/2008/layout/HorizontalMultiLevelHierarchy"/>
    <dgm:cxn modelId="{FBFBAE25-EF7F-4416-9309-5E2289275964}" type="presParOf" srcId="{E5620C9D-F583-4E86-847D-656A7B55C932}" destId="{545FC202-E98C-47A2-ACDB-02C36CCB6C54}" srcOrd="0" destOrd="0" presId="urn:microsoft.com/office/officeart/2008/layout/HorizontalMultiLevelHierarchy"/>
    <dgm:cxn modelId="{772803F0-87E7-4446-965E-E6B666CCA0FB}" type="presParOf" srcId="{6E1BACFE-8292-42D3-83F8-0DED03A3628E}" destId="{0BB6B696-F533-4027-9849-00A4D090BABA}" srcOrd="5" destOrd="0" presId="urn:microsoft.com/office/officeart/2008/layout/HorizontalMultiLevelHierarchy"/>
    <dgm:cxn modelId="{F7230988-F91A-4B3E-9F80-1346CB605299}" type="presParOf" srcId="{0BB6B696-F533-4027-9849-00A4D090BABA}" destId="{263103E8-74A1-424E-88CB-76F8DDFC49BC}" srcOrd="0" destOrd="0" presId="urn:microsoft.com/office/officeart/2008/layout/HorizontalMultiLevelHierarchy"/>
    <dgm:cxn modelId="{9D459533-3C67-45A1-91CF-7497BFDD7098}" type="presParOf" srcId="{0BB6B696-F533-4027-9849-00A4D090BABA}" destId="{D7C1395A-B7C4-41F9-8628-FAEFD10FAD80}" srcOrd="1" destOrd="0" presId="urn:microsoft.com/office/officeart/2008/layout/HorizontalMultiLevelHierarchy"/>
    <dgm:cxn modelId="{1913F6D8-98EB-4F44-9F50-02656F741812}" type="presParOf" srcId="{6E1BACFE-8292-42D3-83F8-0DED03A3628E}" destId="{0DD1090B-0569-40B2-97CD-E4AFADF2E1AE}" srcOrd="6" destOrd="0" presId="urn:microsoft.com/office/officeart/2008/layout/HorizontalMultiLevelHierarchy"/>
    <dgm:cxn modelId="{838CA7B8-D086-4BD8-B748-F6B43F8EC7BE}" type="presParOf" srcId="{0DD1090B-0569-40B2-97CD-E4AFADF2E1AE}" destId="{5D5B1175-355F-43E1-9009-9B59618F5D35}" srcOrd="0" destOrd="0" presId="urn:microsoft.com/office/officeart/2008/layout/HorizontalMultiLevelHierarchy"/>
    <dgm:cxn modelId="{C528FD7A-0C5A-41D5-8F3E-BAE4A70DEE2E}" type="presParOf" srcId="{6E1BACFE-8292-42D3-83F8-0DED03A3628E}" destId="{8D6D5B3A-8528-4D2E-89FA-B71A5312C020}" srcOrd="7" destOrd="0" presId="urn:microsoft.com/office/officeart/2008/layout/HorizontalMultiLevelHierarchy"/>
    <dgm:cxn modelId="{4ED030F9-F716-4B30-A585-ADF9A6AAC842}" type="presParOf" srcId="{8D6D5B3A-8528-4D2E-89FA-B71A5312C020}" destId="{9383B76F-4BAD-4C54-964A-6F600AAABBEF}" srcOrd="0" destOrd="0" presId="urn:microsoft.com/office/officeart/2008/layout/HorizontalMultiLevelHierarchy"/>
    <dgm:cxn modelId="{5A4DA289-2E39-4AE6-AB1E-627DEED5DED3}" type="presParOf" srcId="{8D6D5B3A-8528-4D2E-89FA-B71A5312C020}" destId="{DFFBA8AB-E2ED-4045-836A-AA3AC00B7C6F}" srcOrd="1" destOrd="0" presId="urn:microsoft.com/office/officeart/2008/layout/HorizontalMultiLevelHierarchy"/>
    <dgm:cxn modelId="{88BA1299-25B7-4492-B276-9A358E82BD94}" type="presParOf" srcId="{6E1BACFE-8292-42D3-83F8-0DED03A3628E}" destId="{B11FC606-5189-46F3-A669-2C356D21D5BA}" srcOrd="8" destOrd="0" presId="urn:microsoft.com/office/officeart/2008/layout/HorizontalMultiLevelHierarchy"/>
    <dgm:cxn modelId="{43F323AE-4409-405F-8D2B-9C666108F19D}" type="presParOf" srcId="{B11FC606-5189-46F3-A669-2C356D21D5BA}" destId="{A00FCEA0-F1D8-43AD-82A2-98E209AA2081}" srcOrd="0" destOrd="0" presId="urn:microsoft.com/office/officeart/2008/layout/HorizontalMultiLevelHierarchy"/>
    <dgm:cxn modelId="{E7738C02-C70C-4971-A599-3D55F21A64F2}" type="presParOf" srcId="{6E1BACFE-8292-42D3-83F8-0DED03A3628E}" destId="{BEFE5EE2-E774-4FA1-B53F-A779C550D13D}" srcOrd="9" destOrd="0" presId="urn:microsoft.com/office/officeart/2008/layout/HorizontalMultiLevelHierarchy"/>
    <dgm:cxn modelId="{6C187410-7E69-473E-BD6B-7472DE667E27}" type="presParOf" srcId="{BEFE5EE2-E774-4FA1-B53F-A779C550D13D}" destId="{94087F09-A43F-4776-9B6C-7E22C93EE3A0}" srcOrd="0" destOrd="0" presId="urn:microsoft.com/office/officeart/2008/layout/HorizontalMultiLevelHierarchy"/>
    <dgm:cxn modelId="{1460A4B3-77FC-4A4E-9FD8-5B463E86DC89}" type="presParOf" srcId="{BEFE5EE2-E774-4FA1-B53F-A779C550D13D}" destId="{68CF9AF5-DCEF-47F1-9368-696ADED8EBE7}" srcOrd="1" destOrd="0" presId="urn:microsoft.com/office/officeart/2008/layout/HorizontalMultiLevelHierarchy"/>
    <dgm:cxn modelId="{8415EF72-47C3-4FB3-B050-D5630E0A128A}" type="presParOf" srcId="{6E1BACFE-8292-42D3-83F8-0DED03A3628E}" destId="{DDE8C3A6-0C5C-4A19-824D-DC4C4412DB75}" srcOrd="10" destOrd="0" presId="urn:microsoft.com/office/officeart/2008/layout/HorizontalMultiLevelHierarchy"/>
    <dgm:cxn modelId="{6326FF8B-E8F5-43B3-9D66-2EE6E9351342}" type="presParOf" srcId="{DDE8C3A6-0C5C-4A19-824D-DC4C4412DB75}" destId="{8CAD7C87-F8FD-4962-9207-05A7FD1D053B}" srcOrd="0" destOrd="0" presId="urn:microsoft.com/office/officeart/2008/layout/HorizontalMultiLevelHierarchy"/>
    <dgm:cxn modelId="{E6F759C9-67B9-4FEC-BD1C-D49CB346963A}" type="presParOf" srcId="{6E1BACFE-8292-42D3-83F8-0DED03A3628E}" destId="{757A172F-938E-4326-A63D-0460F347517A}" srcOrd="11" destOrd="0" presId="urn:microsoft.com/office/officeart/2008/layout/HorizontalMultiLevelHierarchy"/>
    <dgm:cxn modelId="{214E7B71-619A-4EA3-85C6-03D460FC2852}" type="presParOf" srcId="{757A172F-938E-4326-A63D-0460F347517A}" destId="{B2CD2C52-7D32-4FE3-891C-38857BADC74D}" srcOrd="0" destOrd="0" presId="urn:microsoft.com/office/officeart/2008/layout/HorizontalMultiLevelHierarchy"/>
    <dgm:cxn modelId="{1E902E9A-EB54-49A1-916A-D88FBD53044E}" type="presParOf" srcId="{757A172F-938E-4326-A63D-0460F347517A}" destId="{A2A4905B-6148-4672-B62F-6F6271C2A6C7}" srcOrd="1" destOrd="0" presId="urn:microsoft.com/office/officeart/2008/layout/HorizontalMultiLevelHierarchy"/>
    <dgm:cxn modelId="{756E3D30-2039-40AF-B490-BC46B797DC46}" type="presParOf" srcId="{6E1BACFE-8292-42D3-83F8-0DED03A3628E}" destId="{EA83DC4D-7E31-4D23-9E8B-761564F1056C}" srcOrd="12" destOrd="0" presId="urn:microsoft.com/office/officeart/2008/layout/HorizontalMultiLevelHierarchy"/>
    <dgm:cxn modelId="{A64698BF-E526-468D-8FB8-C765E8D78D23}" type="presParOf" srcId="{EA83DC4D-7E31-4D23-9E8B-761564F1056C}" destId="{21BA32BF-A830-40D4-B82A-BC1582A4CC7C}" srcOrd="0" destOrd="0" presId="urn:microsoft.com/office/officeart/2008/layout/HorizontalMultiLevelHierarchy"/>
    <dgm:cxn modelId="{F15E79DE-23B0-4174-BB8E-809648D005B2}" type="presParOf" srcId="{6E1BACFE-8292-42D3-83F8-0DED03A3628E}" destId="{2349B0DE-5164-425B-B066-3C24C0B8024B}" srcOrd="13" destOrd="0" presId="urn:microsoft.com/office/officeart/2008/layout/HorizontalMultiLevelHierarchy"/>
    <dgm:cxn modelId="{D185520A-8610-4D81-81A0-37D26FDD5684}" type="presParOf" srcId="{2349B0DE-5164-425B-B066-3C24C0B8024B}" destId="{6644154F-8696-446D-856B-6B5752ABE376}" srcOrd="0" destOrd="0" presId="urn:microsoft.com/office/officeart/2008/layout/HorizontalMultiLevelHierarchy"/>
    <dgm:cxn modelId="{B647043F-42BB-44CC-A3DD-660C5A3E3964}" type="presParOf" srcId="{2349B0DE-5164-425B-B066-3C24C0B8024B}" destId="{07DCF7DF-F0FD-4F3A-8617-BBEF19380BB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solidFill>
          <a:srgbClr val="8F8FFF"/>
        </a:solidFill>
        <a:ln w="12700" cap="flat" cmpd="sng" algn="ctr">
          <a:solidFill>
            <a:srgbClr val="FF0000"/>
          </a:solidFill>
          <a:prstDash val="solid"/>
          <a:miter lim="800000"/>
        </a:ln>
        <a:effectLst/>
      </dgm:spPr>
      <dgm:t>
        <a:bodyPr/>
        <a:lstStyle/>
        <a:p>
          <a:pPr algn="ctr"/>
          <a:r>
            <a:rPr lang="en-CA" sz="1800" b="1" dirty="0">
              <a:solidFill>
                <a:sysClr val="windowText" lastClr="000000"/>
              </a:solidFill>
              <a:latin typeface="Bookman Old Style" panose="02050604050505020204" pitchFamily="18" charset="0"/>
              <a:ea typeface="+mn-ea"/>
              <a:cs typeface="+mn-cs"/>
            </a:rPr>
            <a:t>Information Processing Circuits</a:t>
          </a: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6BDBDDFD-03FF-4FEA-B042-D5294A2B246F}">
      <dgm:prSet phldrT="[Text]" custT="1"/>
      <dgm:spPr>
        <a:xfrm rot="5400000">
          <a:off x="2789586" y="182965"/>
          <a:ext cx="1389897" cy="1389897"/>
        </a:xfrm>
        <a:noFill/>
        <a:ln w="12700" cap="flat" cmpd="sng" algn="ctr">
          <a:noFill/>
          <a:prstDash val="solid"/>
          <a:miter lim="800000"/>
        </a:ln>
        <a:effectLst/>
      </dgm:spPr>
      <dgm:t>
        <a:bodyPr rIns="64008"/>
        <a:lstStyle/>
        <a:p>
          <a:pPr algn="ctr"/>
          <a:endParaRPr lang="en-CA" sz="1800" b="1" dirty="0">
            <a:solidFill>
              <a:sysClr val="windowText" lastClr="000000"/>
            </a:solidFill>
            <a:latin typeface="Bookman Old Style" panose="02050604050505020204" pitchFamily="18" charset="0"/>
            <a:ea typeface="+mn-ea"/>
            <a:cs typeface="+mn-cs"/>
          </a:endParaRPr>
        </a:p>
      </dgm:t>
    </dgm:pt>
    <dgm:pt modelId="{5DE32896-1420-4C09-84A4-6AB762118BDC}" type="sibTrans" cxnId="{7443AD65-EA80-4B5D-B2BE-F003A6484804}">
      <dgm:prSet/>
      <dgm:spPr/>
      <dgm:t>
        <a:bodyPr/>
        <a:lstStyle/>
        <a:p>
          <a:pPr algn="ctr"/>
          <a:endParaRPr lang="en-CA" sz="3200" b="1"/>
        </a:p>
      </dgm:t>
    </dgm:pt>
    <dgm:pt modelId="{4813428D-3C96-4354-9EF2-A08368DEDF8C}" type="parTrans" cxnId="{7443AD65-EA80-4B5D-B2BE-F003A6484804}">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5C12FC48-1FF3-4822-8C35-9736376462CD}" type="presOf" srcId="{C4317CD5-8BA5-4833-993A-EF0F65610CC7}" destId="{44944ADF-60D0-4C61-BDF9-72B0901E7FAD}" srcOrd="0" destOrd="0" presId="urn:microsoft.com/office/officeart/2005/8/layout/cycle4"/>
    <dgm:cxn modelId="{7FF046DD-7DDB-4720-AE05-D82C1E2533D5}" type="presOf" srcId="{6BDBDDFD-03FF-4FEA-B042-D5294A2B246F}" destId="{3B1705FC-D93C-4CCA-BF1F-077100556E12}" srcOrd="0" destOrd="0" presId="urn:microsoft.com/office/officeart/2005/8/layout/cycle4"/>
    <dgm:cxn modelId="{7443AD65-EA80-4B5D-B2BE-F003A6484804}" srcId="{14ED4206-1841-48F1-A0BB-661AD6A84442}" destId="{6BDBDDFD-03FF-4FEA-B042-D5294A2B246F}" srcOrd="1" destOrd="0" parTransId="{4813428D-3C96-4354-9EF2-A08368DEDF8C}" sibTransId="{5DE32896-1420-4C09-84A4-6AB762118BDC}"/>
    <dgm:cxn modelId="{A65359C6-1FA7-4574-95A2-E8F42A01391C}" type="presOf" srcId="{3E7476AC-12A1-4CCD-9E81-D68ACBA96083}" destId="{60A9F77C-9928-4712-94E8-776330C81AD7}" srcOrd="0" destOrd="0" presId="urn:microsoft.com/office/officeart/2005/8/layout/cycle4"/>
    <dgm:cxn modelId="{31AF9EEF-9F55-41FB-8EF8-31070978ADD9}" srcId="{14ED4206-1841-48F1-A0BB-661AD6A84442}" destId="{4B12BB1A-6F4D-4D01-BA2D-C5DC8C924F20}" srcOrd="3" destOrd="0" parTransId="{8E86FA51-DC96-425E-A2D0-31D930B2DF61}" sibTransId="{FE54B19C-8825-4D67-A142-23196C5895AD}"/>
    <dgm:cxn modelId="{AE865C21-BB97-41B7-891A-09FF0D3EA2B6}" type="presOf" srcId="{4B12BB1A-6F4D-4D01-BA2D-C5DC8C924F20}" destId="{FEABE245-4E48-4017-BFE7-45E0FD7F126B}" srcOrd="0" destOrd="0" presId="urn:microsoft.com/office/officeart/2005/8/layout/cycle4"/>
    <dgm:cxn modelId="{4D274B91-3068-408C-B655-69AD540D686C}" type="presOf" srcId="{14ED4206-1841-48F1-A0BB-661AD6A84442}" destId="{3C3F9F88-D18D-4B53-8A09-4517EA20FB79}"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AB221E37-8BEA-4DC9-9A47-103A89146E3B}" srcId="{14ED4206-1841-48F1-A0BB-661AD6A84442}" destId="{C4317CD5-8BA5-4833-993A-EF0F65610CC7}" srcOrd="2" destOrd="0" parTransId="{F6C15282-CB05-4E76-84D4-EA37ED227253}" sibTransId="{A034068D-6037-43AB-A5EF-0BBC1DA47591}"/>
    <dgm:cxn modelId="{9FB887AD-8C9D-4A74-B596-6A3B4221E570}" type="presParOf" srcId="{3C3F9F88-D18D-4B53-8A09-4517EA20FB79}" destId="{8C172904-0E0F-48C0-834C-C131143236FD}" srcOrd="0" destOrd="0" presId="urn:microsoft.com/office/officeart/2005/8/layout/cycle4"/>
    <dgm:cxn modelId="{545FC7D7-7A7F-4B46-950A-C60FF558DC49}" type="presParOf" srcId="{8C172904-0E0F-48C0-834C-C131143236FD}" destId="{B7C991F5-105E-4ADE-9CBA-8CF9A7E681AD}" srcOrd="0" destOrd="0" presId="urn:microsoft.com/office/officeart/2005/8/layout/cycle4"/>
    <dgm:cxn modelId="{69BCAE64-253E-43DD-8CBF-4F403BE7D5BC}" type="presParOf" srcId="{3C3F9F88-D18D-4B53-8A09-4517EA20FB79}" destId="{3177EBE1-11FF-4C75-AF75-4F1B4B2BE0C9}" srcOrd="1" destOrd="0" presId="urn:microsoft.com/office/officeart/2005/8/layout/cycle4"/>
    <dgm:cxn modelId="{B3EA4484-9724-440A-8D25-CB85B037F3C3}" type="presParOf" srcId="{3177EBE1-11FF-4C75-AF75-4F1B4B2BE0C9}" destId="{60A9F77C-9928-4712-94E8-776330C81AD7}" srcOrd="0" destOrd="0" presId="urn:microsoft.com/office/officeart/2005/8/layout/cycle4"/>
    <dgm:cxn modelId="{3A02172B-1CCA-475C-A5D8-87E1572DE23B}" type="presParOf" srcId="{3177EBE1-11FF-4C75-AF75-4F1B4B2BE0C9}" destId="{3B1705FC-D93C-4CCA-BF1F-077100556E12}" srcOrd="1" destOrd="0" presId="urn:microsoft.com/office/officeart/2005/8/layout/cycle4"/>
    <dgm:cxn modelId="{F539722E-38A1-4D83-B733-F57B10529229}" type="presParOf" srcId="{3177EBE1-11FF-4C75-AF75-4F1B4B2BE0C9}" destId="{44944ADF-60D0-4C61-BDF9-72B0901E7FAD}" srcOrd="2" destOrd="0" presId="urn:microsoft.com/office/officeart/2005/8/layout/cycle4"/>
    <dgm:cxn modelId="{F68A3B16-E7AA-45D3-A912-8677A313CD57}" type="presParOf" srcId="{3177EBE1-11FF-4C75-AF75-4F1B4B2BE0C9}" destId="{FEABE245-4E48-4017-BFE7-45E0FD7F126B}" srcOrd="3" destOrd="0" presId="urn:microsoft.com/office/officeart/2005/8/layout/cycle4"/>
    <dgm:cxn modelId="{F32FAF34-B051-41F2-BFFD-1A285F812212}" type="presParOf" srcId="{3177EBE1-11FF-4C75-AF75-4F1B4B2BE0C9}" destId="{197E6CDB-C097-4870-9BED-83FEEEDB74D9}" srcOrd="4" destOrd="0" presId="urn:microsoft.com/office/officeart/2005/8/layout/cycle4"/>
    <dgm:cxn modelId="{00D9CAA8-4206-4C61-82DE-28E821F3961C}" type="presParOf" srcId="{3C3F9F88-D18D-4B53-8A09-4517EA20FB79}" destId="{5459FCAA-D102-4722-A5C3-6C6E6A7B2D65}" srcOrd="2" destOrd="0" presId="urn:microsoft.com/office/officeart/2005/8/layout/cycle4"/>
    <dgm:cxn modelId="{9882BFE4-3FF2-4FC8-994A-A6B6000C7151}"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solidFill>
          <a:srgbClr val="FFB685"/>
        </a:solidFill>
        <a:ln w="12700" cap="flat" cmpd="sng" algn="ctr">
          <a:solidFill>
            <a:srgbClr val="FF0000"/>
          </a:solidFill>
          <a:prstDash val="solid"/>
          <a:miter lim="800000"/>
        </a:ln>
        <a:effectLst/>
      </dgm:spPr>
      <dgm:t>
        <a:bodyPr rIns="64008"/>
        <a:lstStyle/>
        <a:p>
          <a:pPr algn="ctr"/>
          <a:r>
            <a:rPr lang="en-CA" sz="1800" b="1" dirty="0">
              <a:solidFill>
                <a:sysClr val="windowText" lastClr="000000"/>
              </a:solidFill>
              <a:latin typeface="Bookman Old Style" panose="02050604050505020204" pitchFamily="18" charset="0"/>
              <a:ea typeface="+mn-ea"/>
              <a:cs typeface="+mn-cs"/>
            </a:rPr>
            <a:t>Motivational Circuits</a:t>
          </a: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255086F7-EC16-4593-B4EA-EB50D7111BE0}" type="presOf" srcId="{14ED4206-1841-48F1-A0BB-661AD6A84442}" destId="{3C3F9F88-D18D-4B53-8A09-4517EA20FB79}" srcOrd="0" destOrd="0" presId="urn:microsoft.com/office/officeart/2005/8/layout/cycle4"/>
    <dgm:cxn modelId="{8A47FF2F-5F06-454A-92FA-FA0C3D3C90C7}" type="presOf" srcId="{C4317CD5-8BA5-4833-993A-EF0F65610CC7}" destId="{44944ADF-60D0-4C61-BDF9-72B0901E7FAD}" srcOrd="0" destOrd="0" presId="urn:microsoft.com/office/officeart/2005/8/layout/cycle4"/>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31A3469F-739C-4EFE-BB21-6F9C64E69B67}" type="presOf" srcId="{3E7476AC-12A1-4CCD-9E81-D68ACBA96083}" destId="{60A9F77C-9928-4712-94E8-776330C81AD7}" srcOrd="0" destOrd="0" presId="urn:microsoft.com/office/officeart/2005/8/layout/cycle4"/>
    <dgm:cxn modelId="{0A2B7D68-15E7-4349-BC1C-DC5AF6A6B32B}" type="presOf" srcId="{6BDBDDFD-03FF-4FEA-B042-D5294A2B246F}" destId="{3B1705FC-D93C-4CCA-BF1F-077100556E12}" srcOrd="0" destOrd="0" presId="urn:microsoft.com/office/officeart/2005/8/layout/cycle4"/>
    <dgm:cxn modelId="{C0F20AC2-650C-411E-A1CC-7E0CE0AA7354}" type="presOf" srcId="{4B12BB1A-6F4D-4D01-BA2D-C5DC8C924F20}" destId="{FEABE245-4E48-4017-BFE7-45E0FD7F126B}"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7443AD65-EA80-4B5D-B2BE-F003A6484804}" srcId="{14ED4206-1841-48F1-A0BB-661AD6A84442}" destId="{6BDBDDFD-03FF-4FEA-B042-D5294A2B246F}" srcOrd="1" destOrd="0" parTransId="{4813428D-3C96-4354-9EF2-A08368DEDF8C}" sibTransId="{5DE32896-1420-4C09-84A4-6AB762118BDC}"/>
    <dgm:cxn modelId="{9BEED8F5-28F5-4A96-9464-A5E9F8EF0693}" type="presParOf" srcId="{3C3F9F88-D18D-4B53-8A09-4517EA20FB79}" destId="{8C172904-0E0F-48C0-834C-C131143236FD}" srcOrd="0" destOrd="0" presId="urn:microsoft.com/office/officeart/2005/8/layout/cycle4"/>
    <dgm:cxn modelId="{CE4FFB20-825D-4830-9528-5C28EB3BE37C}" type="presParOf" srcId="{8C172904-0E0F-48C0-834C-C131143236FD}" destId="{B7C991F5-105E-4ADE-9CBA-8CF9A7E681AD}" srcOrd="0" destOrd="0" presId="urn:microsoft.com/office/officeart/2005/8/layout/cycle4"/>
    <dgm:cxn modelId="{FE8ADC8D-6935-4594-9100-EF879E856E2E}" type="presParOf" srcId="{3C3F9F88-D18D-4B53-8A09-4517EA20FB79}" destId="{3177EBE1-11FF-4C75-AF75-4F1B4B2BE0C9}" srcOrd="1" destOrd="0" presId="urn:microsoft.com/office/officeart/2005/8/layout/cycle4"/>
    <dgm:cxn modelId="{9E2F63AB-E681-4171-B1B7-60F1F329588A}" type="presParOf" srcId="{3177EBE1-11FF-4C75-AF75-4F1B4B2BE0C9}" destId="{60A9F77C-9928-4712-94E8-776330C81AD7}" srcOrd="0" destOrd="0" presId="urn:microsoft.com/office/officeart/2005/8/layout/cycle4"/>
    <dgm:cxn modelId="{2B448DAE-CD99-4683-BA32-9C377A2096C4}" type="presParOf" srcId="{3177EBE1-11FF-4C75-AF75-4F1B4B2BE0C9}" destId="{3B1705FC-D93C-4CCA-BF1F-077100556E12}" srcOrd="1" destOrd="0" presId="urn:microsoft.com/office/officeart/2005/8/layout/cycle4"/>
    <dgm:cxn modelId="{B4B8C92E-2314-47B7-ABF2-047E8DC5E102}" type="presParOf" srcId="{3177EBE1-11FF-4C75-AF75-4F1B4B2BE0C9}" destId="{44944ADF-60D0-4C61-BDF9-72B0901E7FAD}" srcOrd="2" destOrd="0" presId="urn:microsoft.com/office/officeart/2005/8/layout/cycle4"/>
    <dgm:cxn modelId="{79575805-185E-4CE4-BC27-17820D231741}" type="presParOf" srcId="{3177EBE1-11FF-4C75-AF75-4F1B4B2BE0C9}" destId="{FEABE245-4E48-4017-BFE7-45E0FD7F126B}" srcOrd="3" destOrd="0" presId="urn:microsoft.com/office/officeart/2005/8/layout/cycle4"/>
    <dgm:cxn modelId="{C2C372E4-AD39-4019-AC67-BD32F0D09D94}" type="presParOf" srcId="{3177EBE1-11FF-4C75-AF75-4F1B4B2BE0C9}" destId="{197E6CDB-C097-4870-9BED-83FEEEDB74D9}" srcOrd="4" destOrd="0" presId="urn:microsoft.com/office/officeart/2005/8/layout/cycle4"/>
    <dgm:cxn modelId="{A9274B50-A8E2-41CC-9C9B-1AEDEA6AC6DD}" type="presParOf" srcId="{3C3F9F88-D18D-4B53-8A09-4517EA20FB79}" destId="{5459FCAA-D102-4722-A5C3-6C6E6A7B2D65}" srcOrd="2" destOrd="0" presId="urn:microsoft.com/office/officeart/2005/8/layout/cycle4"/>
    <dgm:cxn modelId="{09479F4C-5355-4992-BDCE-60D5D0ACDE94}"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noFill/>
        <a:ln w="12700" cap="flat" cmpd="sng" algn="ctr">
          <a:noFill/>
          <a:prstDash val="solid"/>
          <a:miter lim="800000"/>
        </a:ln>
        <a:effectLst/>
      </dgm:spPr>
      <dgm:t>
        <a:bodyPr rIns="64008"/>
        <a:lstStyle/>
        <a:p>
          <a:pPr algn="ctr"/>
          <a:endParaRPr lang="en-CA" sz="1800" b="1" dirty="0">
            <a:solidFill>
              <a:sysClr val="windowText" lastClr="000000"/>
            </a:solidFill>
            <a:latin typeface="Bookman Old Style" panose="02050604050505020204" pitchFamily="18" charset="0"/>
            <a:ea typeface="+mn-ea"/>
            <a:cs typeface="+mn-cs"/>
          </a:endParaRP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solidFill>
          <a:srgbClr val="F1FAB8"/>
        </a:solidFill>
        <a:ln w="12700" cap="flat" cmpd="sng" algn="ctr">
          <a:solidFill>
            <a:srgbClr val="FF0000"/>
          </a:solidFill>
          <a:prstDash val="solid"/>
          <a:miter lim="800000"/>
        </a:ln>
        <a:effectLst/>
      </dgm:spPr>
      <dgm:t>
        <a:bodyPr/>
        <a:lstStyle/>
        <a:p>
          <a:pPr algn="ctr"/>
          <a:r>
            <a:rPr lang="en-CA" sz="1800" b="1" dirty="0">
              <a:solidFill>
                <a:sysClr val="windowText" lastClr="000000"/>
              </a:solidFill>
              <a:latin typeface="Bookman Old Style" panose="02050604050505020204" pitchFamily="18" charset="0"/>
              <a:ea typeface="+mn-ea"/>
              <a:cs typeface="+mn-cs"/>
            </a:rPr>
            <a:t>Emotional Regulatory Circuits</a:t>
          </a: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2742295F-91AC-4932-9034-487FDBD5B580}" type="presOf" srcId="{14ED4206-1841-48F1-A0BB-661AD6A84442}" destId="{3C3F9F88-D18D-4B53-8A09-4517EA20FB79}" srcOrd="0" destOrd="0" presId="urn:microsoft.com/office/officeart/2005/8/layout/cycle4"/>
    <dgm:cxn modelId="{7443AD65-EA80-4B5D-B2BE-F003A6484804}" srcId="{14ED4206-1841-48F1-A0BB-661AD6A84442}" destId="{6BDBDDFD-03FF-4FEA-B042-D5294A2B246F}" srcOrd="1" destOrd="0" parTransId="{4813428D-3C96-4354-9EF2-A08368DEDF8C}" sibTransId="{5DE32896-1420-4C09-84A4-6AB762118BDC}"/>
    <dgm:cxn modelId="{A96ABA85-2265-4CD9-98F1-DFCAB5AE1427}" type="presOf" srcId="{4B12BB1A-6F4D-4D01-BA2D-C5DC8C924F20}" destId="{FEABE245-4E48-4017-BFE7-45E0FD7F126B}" srcOrd="0" destOrd="0" presId="urn:microsoft.com/office/officeart/2005/8/layout/cycle4"/>
    <dgm:cxn modelId="{28478757-53D4-45AE-8FB4-F0D6C23D8114}" type="presOf" srcId="{6BDBDDFD-03FF-4FEA-B042-D5294A2B246F}" destId="{3B1705FC-D93C-4CCA-BF1F-077100556E12}" srcOrd="0" destOrd="0" presId="urn:microsoft.com/office/officeart/2005/8/layout/cycle4"/>
    <dgm:cxn modelId="{31AF9EEF-9F55-41FB-8EF8-31070978ADD9}" srcId="{14ED4206-1841-48F1-A0BB-661AD6A84442}" destId="{4B12BB1A-6F4D-4D01-BA2D-C5DC8C924F20}" srcOrd="3" destOrd="0" parTransId="{8E86FA51-DC96-425E-A2D0-31D930B2DF61}" sibTransId="{FE54B19C-8825-4D67-A142-23196C5895AD}"/>
    <dgm:cxn modelId="{91925222-3A43-434A-AFE2-8C050BB690E4}" type="presOf" srcId="{3E7476AC-12A1-4CCD-9E81-D68ACBA96083}" destId="{60A9F77C-9928-4712-94E8-776330C81AD7}"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AB221E37-8BEA-4DC9-9A47-103A89146E3B}" srcId="{14ED4206-1841-48F1-A0BB-661AD6A84442}" destId="{C4317CD5-8BA5-4833-993A-EF0F65610CC7}" srcOrd="2" destOrd="0" parTransId="{F6C15282-CB05-4E76-84D4-EA37ED227253}" sibTransId="{A034068D-6037-43AB-A5EF-0BBC1DA47591}"/>
    <dgm:cxn modelId="{DCF720A9-B033-4876-ABA0-44FF229C1558}" type="presOf" srcId="{C4317CD5-8BA5-4833-993A-EF0F65610CC7}" destId="{44944ADF-60D0-4C61-BDF9-72B0901E7FAD}" srcOrd="0" destOrd="0" presId="urn:microsoft.com/office/officeart/2005/8/layout/cycle4"/>
    <dgm:cxn modelId="{169D468F-0C35-4010-AA29-90E6EF83995B}" type="presParOf" srcId="{3C3F9F88-D18D-4B53-8A09-4517EA20FB79}" destId="{8C172904-0E0F-48C0-834C-C131143236FD}" srcOrd="0" destOrd="0" presId="urn:microsoft.com/office/officeart/2005/8/layout/cycle4"/>
    <dgm:cxn modelId="{741ED27F-6067-436D-99FC-8D96CA2B3F8B}" type="presParOf" srcId="{8C172904-0E0F-48C0-834C-C131143236FD}" destId="{B7C991F5-105E-4ADE-9CBA-8CF9A7E681AD}" srcOrd="0" destOrd="0" presId="urn:microsoft.com/office/officeart/2005/8/layout/cycle4"/>
    <dgm:cxn modelId="{79996B9E-D5AF-4C09-A72E-60C52FD51DC7}" type="presParOf" srcId="{3C3F9F88-D18D-4B53-8A09-4517EA20FB79}" destId="{3177EBE1-11FF-4C75-AF75-4F1B4B2BE0C9}" srcOrd="1" destOrd="0" presId="urn:microsoft.com/office/officeart/2005/8/layout/cycle4"/>
    <dgm:cxn modelId="{31E97896-FBD1-4FAE-AA4A-4191E41700CD}" type="presParOf" srcId="{3177EBE1-11FF-4C75-AF75-4F1B4B2BE0C9}" destId="{60A9F77C-9928-4712-94E8-776330C81AD7}" srcOrd="0" destOrd="0" presId="urn:microsoft.com/office/officeart/2005/8/layout/cycle4"/>
    <dgm:cxn modelId="{E2965C64-93AB-4D79-B4D8-D3EDC07EBF14}" type="presParOf" srcId="{3177EBE1-11FF-4C75-AF75-4F1B4B2BE0C9}" destId="{3B1705FC-D93C-4CCA-BF1F-077100556E12}" srcOrd="1" destOrd="0" presId="urn:microsoft.com/office/officeart/2005/8/layout/cycle4"/>
    <dgm:cxn modelId="{351EB5F5-FEA8-442D-9708-B3366C235358}" type="presParOf" srcId="{3177EBE1-11FF-4C75-AF75-4F1B4B2BE0C9}" destId="{44944ADF-60D0-4C61-BDF9-72B0901E7FAD}" srcOrd="2" destOrd="0" presId="urn:microsoft.com/office/officeart/2005/8/layout/cycle4"/>
    <dgm:cxn modelId="{94739D83-6D3D-4816-A4AC-14B6044A5A46}" type="presParOf" srcId="{3177EBE1-11FF-4C75-AF75-4F1B4B2BE0C9}" destId="{FEABE245-4E48-4017-BFE7-45E0FD7F126B}" srcOrd="3" destOrd="0" presId="urn:microsoft.com/office/officeart/2005/8/layout/cycle4"/>
    <dgm:cxn modelId="{852DF5F0-2B77-4CC2-A433-6D4B4A7A3D10}" type="presParOf" srcId="{3177EBE1-11FF-4C75-AF75-4F1B4B2BE0C9}" destId="{197E6CDB-C097-4870-9BED-83FEEEDB74D9}" srcOrd="4" destOrd="0" presId="urn:microsoft.com/office/officeart/2005/8/layout/cycle4"/>
    <dgm:cxn modelId="{D28DF718-C388-428D-A458-7BA3305AC248}" type="presParOf" srcId="{3C3F9F88-D18D-4B53-8A09-4517EA20FB79}" destId="{5459FCAA-D102-4722-A5C3-6C6E6A7B2D65}" srcOrd="2" destOrd="0" presId="urn:microsoft.com/office/officeart/2005/8/layout/cycle4"/>
    <dgm:cxn modelId="{74060735-41AB-4E0E-BB64-CB147261DC1E}"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6BDBDDFD-03FF-4FEA-B042-D5294A2B246F}">
      <dgm:prSet phldrT="[Text]" custT="1"/>
      <dgm:spPr>
        <a:xfrm rot="5400000">
          <a:off x="2789586" y="182965"/>
          <a:ext cx="1389897" cy="1389897"/>
        </a:xfrm>
        <a:noFill/>
        <a:ln w="12700" cap="flat" cmpd="sng" algn="ctr">
          <a:noFill/>
          <a:prstDash val="solid"/>
          <a:miter lim="800000"/>
        </a:ln>
        <a:effectLst/>
      </dgm:spPr>
      <dgm:t>
        <a:bodyPr rIns="64008"/>
        <a:lstStyle/>
        <a:p>
          <a:pPr algn="ctr"/>
          <a:endParaRPr lang="en-CA" sz="1800" b="1" dirty="0">
            <a:solidFill>
              <a:sysClr val="windowText" lastClr="000000"/>
            </a:solidFill>
            <a:latin typeface="Bookman Old Style" panose="02050604050505020204" pitchFamily="18" charset="0"/>
            <a:ea typeface="+mn-ea"/>
            <a:cs typeface="+mn-cs"/>
          </a:endParaRPr>
        </a:p>
      </dgm:t>
    </dgm:pt>
    <dgm:pt modelId="{4813428D-3C96-4354-9EF2-A08368DEDF8C}" type="parTrans" cxnId="{7443AD65-EA80-4B5D-B2BE-F003A6484804}">
      <dgm:prSet/>
      <dgm:spPr/>
      <dgm:t>
        <a:bodyPr/>
        <a:lstStyle/>
        <a:p>
          <a:pPr algn="ctr"/>
          <a:endParaRPr lang="en-CA" sz="3200" b="1"/>
        </a:p>
      </dgm:t>
    </dgm:pt>
    <dgm:pt modelId="{5DE32896-1420-4C09-84A4-6AB762118BDC}" type="sibTrans" cxnId="{7443AD65-EA80-4B5D-B2BE-F003A6484804}">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solidFill>
          <a:srgbClr val="81FF81"/>
        </a:solidFill>
        <a:ln w="12700" cap="flat" cmpd="sng" algn="ctr">
          <a:solidFill>
            <a:srgbClr val="FF0000"/>
          </a:solidFill>
          <a:prstDash val="solid"/>
          <a:miter lim="800000"/>
        </a:ln>
        <a:effectLst/>
      </dgm:spPr>
      <dgm:t>
        <a:bodyPr/>
        <a:lstStyle/>
        <a:p>
          <a:pPr algn="ctr"/>
          <a:r>
            <a:rPr lang="en-CA" sz="1800" b="1" dirty="0">
              <a:solidFill>
                <a:sysClr val="windowText" lastClr="000000"/>
              </a:solidFill>
              <a:latin typeface="Bookman Old Style" panose="02050604050505020204" pitchFamily="18" charset="0"/>
              <a:ea typeface="+mn-ea"/>
              <a:cs typeface="+mn-cs"/>
            </a:rPr>
            <a:t>Self Monitoring and Regulatory Circuits</a:t>
          </a: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LinFactNeighborY="2510">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9D29A080-C5D6-45B4-96FA-136D799D3A1A}" type="presOf" srcId="{14ED4206-1841-48F1-A0BB-661AD6A84442}" destId="{3C3F9F88-D18D-4B53-8A09-4517EA20FB79}" srcOrd="0" destOrd="0" presId="urn:microsoft.com/office/officeart/2005/8/layout/cycle4"/>
    <dgm:cxn modelId="{AB221E37-8BEA-4DC9-9A47-103A89146E3B}" srcId="{14ED4206-1841-48F1-A0BB-661AD6A84442}" destId="{C4317CD5-8BA5-4833-993A-EF0F65610CC7}" srcOrd="2" destOrd="0" parTransId="{F6C15282-CB05-4E76-84D4-EA37ED227253}" sibTransId="{A034068D-6037-43AB-A5EF-0BBC1DA47591}"/>
    <dgm:cxn modelId="{97A0EDF1-D1EC-42FD-B2D7-032A693C44DB}" type="presOf" srcId="{4B12BB1A-6F4D-4D01-BA2D-C5DC8C924F20}" destId="{FEABE245-4E48-4017-BFE7-45E0FD7F126B}" srcOrd="0" destOrd="0" presId="urn:microsoft.com/office/officeart/2005/8/layout/cycle4"/>
    <dgm:cxn modelId="{31AF9EEF-9F55-41FB-8EF8-31070978ADD9}" srcId="{14ED4206-1841-48F1-A0BB-661AD6A84442}" destId="{4B12BB1A-6F4D-4D01-BA2D-C5DC8C924F20}" srcOrd="3" destOrd="0" parTransId="{8E86FA51-DC96-425E-A2D0-31D930B2DF61}" sibTransId="{FE54B19C-8825-4D67-A142-23196C5895AD}"/>
    <dgm:cxn modelId="{3CF46DAC-A5E0-413E-A4B8-BA8E0A80FE19}" type="presOf" srcId="{6BDBDDFD-03FF-4FEA-B042-D5294A2B246F}" destId="{3B1705FC-D93C-4CCA-BF1F-077100556E12}" srcOrd="0" destOrd="0" presId="urn:microsoft.com/office/officeart/2005/8/layout/cycle4"/>
    <dgm:cxn modelId="{09759FD7-E336-4387-85C5-B277A70A0BA5}" type="presOf" srcId="{3E7476AC-12A1-4CCD-9E81-D68ACBA96083}" destId="{60A9F77C-9928-4712-94E8-776330C81AD7}"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7443AD65-EA80-4B5D-B2BE-F003A6484804}" srcId="{14ED4206-1841-48F1-A0BB-661AD6A84442}" destId="{6BDBDDFD-03FF-4FEA-B042-D5294A2B246F}" srcOrd="1" destOrd="0" parTransId="{4813428D-3C96-4354-9EF2-A08368DEDF8C}" sibTransId="{5DE32896-1420-4C09-84A4-6AB762118BDC}"/>
    <dgm:cxn modelId="{4AA12239-B487-46CA-BA1A-C64F2CD4B6EA}" type="presOf" srcId="{C4317CD5-8BA5-4833-993A-EF0F65610CC7}" destId="{44944ADF-60D0-4C61-BDF9-72B0901E7FAD}" srcOrd="0" destOrd="0" presId="urn:microsoft.com/office/officeart/2005/8/layout/cycle4"/>
    <dgm:cxn modelId="{870288FC-DF39-47DA-94B7-CF7ED9526696}" type="presParOf" srcId="{3C3F9F88-D18D-4B53-8A09-4517EA20FB79}" destId="{8C172904-0E0F-48C0-834C-C131143236FD}" srcOrd="0" destOrd="0" presId="urn:microsoft.com/office/officeart/2005/8/layout/cycle4"/>
    <dgm:cxn modelId="{90535018-387E-4F1C-9BA5-0A3F47C85010}" type="presParOf" srcId="{8C172904-0E0F-48C0-834C-C131143236FD}" destId="{B7C991F5-105E-4ADE-9CBA-8CF9A7E681AD}" srcOrd="0" destOrd="0" presId="urn:microsoft.com/office/officeart/2005/8/layout/cycle4"/>
    <dgm:cxn modelId="{3C3DA903-BEB5-4A83-AB17-69284F1EF58B}" type="presParOf" srcId="{3C3F9F88-D18D-4B53-8A09-4517EA20FB79}" destId="{3177EBE1-11FF-4C75-AF75-4F1B4B2BE0C9}" srcOrd="1" destOrd="0" presId="urn:microsoft.com/office/officeart/2005/8/layout/cycle4"/>
    <dgm:cxn modelId="{401404FB-C085-4381-BC16-23DE72CFB644}" type="presParOf" srcId="{3177EBE1-11FF-4C75-AF75-4F1B4B2BE0C9}" destId="{60A9F77C-9928-4712-94E8-776330C81AD7}" srcOrd="0" destOrd="0" presId="urn:microsoft.com/office/officeart/2005/8/layout/cycle4"/>
    <dgm:cxn modelId="{DD5EC936-232A-40B3-948C-938732E43E8F}" type="presParOf" srcId="{3177EBE1-11FF-4C75-AF75-4F1B4B2BE0C9}" destId="{3B1705FC-D93C-4CCA-BF1F-077100556E12}" srcOrd="1" destOrd="0" presId="urn:microsoft.com/office/officeart/2005/8/layout/cycle4"/>
    <dgm:cxn modelId="{633E73F2-CA6A-41E8-BEE5-95639C3C6814}" type="presParOf" srcId="{3177EBE1-11FF-4C75-AF75-4F1B4B2BE0C9}" destId="{44944ADF-60D0-4C61-BDF9-72B0901E7FAD}" srcOrd="2" destOrd="0" presId="urn:microsoft.com/office/officeart/2005/8/layout/cycle4"/>
    <dgm:cxn modelId="{3AC31ECE-4FA9-4D0C-B8DF-D7BE611641C1}" type="presParOf" srcId="{3177EBE1-11FF-4C75-AF75-4F1B4B2BE0C9}" destId="{FEABE245-4E48-4017-BFE7-45E0FD7F126B}" srcOrd="3" destOrd="0" presId="urn:microsoft.com/office/officeart/2005/8/layout/cycle4"/>
    <dgm:cxn modelId="{FAB2E68D-AF40-4304-B25C-611F75676D90}" type="presParOf" srcId="{3177EBE1-11FF-4C75-AF75-4F1B4B2BE0C9}" destId="{197E6CDB-C097-4870-9BED-83FEEEDB74D9}" srcOrd="4" destOrd="0" presId="urn:microsoft.com/office/officeart/2005/8/layout/cycle4"/>
    <dgm:cxn modelId="{85D941CB-F46B-4CEB-ACCF-4BF0F9281D23}" type="presParOf" srcId="{3C3F9F88-D18D-4B53-8A09-4517EA20FB79}" destId="{5459FCAA-D102-4722-A5C3-6C6E6A7B2D65}" srcOrd="2" destOrd="0" presId="urn:microsoft.com/office/officeart/2005/8/layout/cycle4"/>
    <dgm:cxn modelId="{33E4FBB4-6636-4297-9762-77962D1BAB27}"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E60F70-75C4-486C-9D00-51B388F92DA6}" type="doc">
      <dgm:prSet loTypeId="urn:microsoft.com/office/officeart/2009/3/layout/DescendingProcess" loCatId="process" qsTypeId="urn:microsoft.com/office/officeart/2005/8/quickstyle/3d1" qsCatId="3D" csTypeId="urn:microsoft.com/office/officeart/2005/8/colors/accent0_3" csCatId="mainScheme" phldr="1"/>
      <dgm:spPr/>
    </dgm:pt>
    <dgm:pt modelId="{C4569EB1-3DF9-43C2-95DC-030C1B0CFB27}">
      <dgm:prSet phldrT="[Text]" custT="1"/>
      <dgm:spPr>
        <a:solidFill>
          <a:srgbClr val="FF8989"/>
        </a:solidFill>
        <a:ln w="38100">
          <a:solidFill>
            <a:schemeClr val="tx1"/>
          </a:solidFill>
        </a:ln>
      </dgm:spPr>
      <dgm:t>
        <a:bodyPr/>
        <a:lstStyle/>
        <a:p>
          <a:r>
            <a:rPr lang="en-CA" sz="2800" b="1" dirty="0" smtClean="0">
              <a:solidFill>
                <a:schemeClr val="tx1"/>
              </a:solidFill>
              <a:latin typeface="Book Antiqua" panose="02040602050305030304" pitchFamily="18" charset="0"/>
            </a:rPr>
            <a:t>Alertness or Arousal</a:t>
          </a:r>
        </a:p>
        <a:p>
          <a:r>
            <a:rPr lang="en-CA" sz="2400" dirty="0" smtClean="0">
              <a:solidFill>
                <a:schemeClr val="tx1"/>
              </a:solidFill>
              <a:latin typeface="Book Antiqua" panose="02040602050305030304" pitchFamily="18" charset="0"/>
            </a:rPr>
            <a:t>Impaired reaction time and processing speed</a:t>
          </a:r>
          <a:endParaRPr lang="en-CA" sz="2400" dirty="0">
            <a:solidFill>
              <a:schemeClr val="tx1"/>
            </a:solidFill>
            <a:latin typeface="Book Antiqua" panose="02040602050305030304" pitchFamily="18" charset="0"/>
          </a:endParaRPr>
        </a:p>
      </dgm:t>
    </dgm:pt>
    <dgm:pt modelId="{9C5F454D-136F-401B-A115-278F4292C023}" type="parTrans" cxnId="{8992F622-2C0A-4908-B686-5B10E4456C64}">
      <dgm:prSet/>
      <dgm:spPr/>
      <dgm:t>
        <a:bodyPr/>
        <a:lstStyle/>
        <a:p>
          <a:endParaRPr lang="en-CA" sz="2400">
            <a:solidFill>
              <a:schemeClr val="tx1"/>
            </a:solidFill>
          </a:endParaRPr>
        </a:p>
      </dgm:t>
    </dgm:pt>
    <dgm:pt modelId="{8E12E6FB-532B-47DA-8F12-C25992D96898}" type="sibTrans" cxnId="{8992F622-2C0A-4908-B686-5B10E4456C64}">
      <dgm:prSet custT="1"/>
      <dgm:spPr/>
      <dgm:t>
        <a:bodyPr/>
        <a:lstStyle/>
        <a:p>
          <a:endParaRPr lang="en-CA" sz="1800" dirty="0">
            <a:solidFill>
              <a:schemeClr val="tx1"/>
            </a:solidFill>
          </a:endParaRPr>
        </a:p>
      </dgm:t>
    </dgm:pt>
    <dgm:pt modelId="{96C031DB-0574-4C51-A4A1-82297DB06FF2}">
      <dgm:prSet phldrT="[Text]" custT="1"/>
      <dgm:spPr>
        <a:solidFill>
          <a:srgbClr val="FF8989"/>
        </a:solidFill>
        <a:ln w="38100">
          <a:solidFill>
            <a:schemeClr val="tx1"/>
          </a:solidFill>
        </a:ln>
      </dgm:spPr>
      <dgm:t>
        <a:bodyPr/>
        <a:lstStyle/>
        <a:p>
          <a:pPr algn="ctr"/>
          <a:r>
            <a:rPr lang="en-CA" sz="2800" b="1" dirty="0" smtClean="0">
              <a:solidFill>
                <a:schemeClr val="tx1"/>
              </a:solidFill>
              <a:latin typeface="Book Antiqua" panose="02040602050305030304" pitchFamily="18" charset="0"/>
            </a:rPr>
            <a:t>Attentiveness</a:t>
          </a:r>
        </a:p>
        <a:p>
          <a:pPr algn="ctr"/>
          <a:r>
            <a:rPr lang="en-CA" sz="2400" dirty="0" smtClean="0">
              <a:solidFill>
                <a:schemeClr val="tx1"/>
              </a:solidFill>
              <a:latin typeface="Book Antiqua" panose="02040602050305030304" pitchFamily="18" charset="0"/>
            </a:rPr>
            <a:t>Impaired chunk of information</a:t>
          </a:r>
          <a:endParaRPr lang="en-CA" sz="2400" dirty="0">
            <a:solidFill>
              <a:schemeClr val="tx1"/>
            </a:solidFill>
            <a:latin typeface="Book Antiqua" panose="02040602050305030304" pitchFamily="18" charset="0"/>
          </a:endParaRPr>
        </a:p>
      </dgm:t>
    </dgm:pt>
    <dgm:pt modelId="{644F8497-B7BB-4F2D-94FF-157572CF8859}" type="parTrans" cxnId="{76C17071-44C2-43AD-894E-EF17FEA68C17}">
      <dgm:prSet/>
      <dgm:spPr/>
      <dgm:t>
        <a:bodyPr/>
        <a:lstStyle/>
        <a:p>
          <a:endParaRPr lang="en-CA" sz="2400">
            <a:solidFill>
              <a:schemeClr val="tx1"/>
            </a:solidFill>
          </a:endParaRPr>
        </a:p>
      </dgm:t>
    </dgm:pt>
    <dgm:pt modelId="{0EB2A8A8-202C-4466-A0FB-A2F971DA5AA7}" type="sibTrans" cxnId="{76C17071-44C2-43AD-894E-EF17FEA68C17}">
      <dgm:prSet custT="1"/>
      <dgm:spPr/>
      <dgm:t>
        <a:bodyPr/>
        <a:lstStyle/>
        <a:p>
          <a:endParaRPr lang="en-CA" sz="2000" dirty="0">
            <a:solidFill>
              <a:schemeClr val="tx1"/>
            </a:solidFill>
          </a:endParaRPr>
        </a:p>
      </dgm:t>
    </dgm:pt>
    <dgm:pt modelId="{A95AB001-77BA-492D-AC25-D28FC48D5B74}">
      <dgm:prSet phldrT="[Text]" custT="1"/>
      <dgm:spPr>
        <a:solidFill>
          <a:srgbClr val="8F8FFF"/>
        </a:solidFill>
        <a:ln w="38100">
          <a:solidFill>
            <a:schemeClr val="tx1"/>
          </a:solidFill>
        </a:ln>
      </dgm:spPr>
      <dgm:t>
        <a:bodyPr/>
        <a:lstStyle/>
        <a:p>
          <a:pPr algn="ctr"/>
          <a:r>
            <a:rPr lang="en-CA" sz="2800" b="1" dirty="0" smtClean="0">
              <a:solidFill>
                <a:schemeClr val="tx1"/>
              </a:solidFill>
              <a:latin typeface="Book Antiqua" panose="02040602050305030304" pitchFamily="18" charset="0"/>
            </a:rPr>
            <a:t>Information Processing Circuits</a:t>
          </a:r>
          <a:endParaRPr lang="en-CA" sz="2800" b="1" dirty="0">
            <a:solidFill>
              <a:schemeClr val="tx1"/>
            </a:solidFill>
            <a:latin typeface="Book Antiqua" panose="02040602050305030304" pitchFamily="18" charset="0"/>
          </a:endParaRPr>
        </a:p>
      </dgm:t>
    </dgm:pt>
    <dgm:pt modelId="{C0D2C3F6-E0F1-47F3-958E-A084182907D7}" type="parTrans" cxnId="{1551BAC2-817B-471C-A4F1-A60C7BE4E767}">
      <dgm:prSet/>
      <dgm:spPr/>
      <dgm:t>
        <a:bodyPr/>
        <a:lstStyle/>
        <a:p>
          <a:endParaRPr lang="en-CA" sz="2400">
            <a:solidFill>
              <a:schemeClr val="tx1"/>
            </a:solidFill>
          </a:endParaRPr>
        </a:p>
      </dgm:t>
    </dgm:pt>
    <dgm:pt modelId="{00DFAB0E-4303-40A4-B9BF-FBA308F6B1C7}" type="sibTrans" cxnId="{1551BAC2-817B-471C-A4F1-A60C7BE4E767}">
      <dgm:prSet custT="1"/>
      <dgm:spPr/>
      <dgm:t>
        <a:bodyPr/>
        <a:lstStyle/>
        <a:p>
          <a:endParaRPr lang="en-CA" sz="2000" dirty="0">
            <a:solidFill>
              <a:schemeClr val="tx1"/>
            </a:solidFill>
          </a:endParaRPr>
        </a:p>
      </dgm:t>
    </dgm:pt>
    <dgm:pt modelId="{554B2B89-1BFE-49AC-9CD4-C7E267904357}">
      <dgm:prSet phldrT="[Text]" custT="1"/>
      <dgm:spPr/>
      <dgm:t>
        <a:bodyPr/>
        <a:lstStyle/>
        <a:p>
          <a:r>
            <a:rPr lang="en-CA" sz="2800" b="1" dirty="0" smtClean="0">
              <a:solidFill>
                <a:schemeClr val="tx1"/>
              </a:solidFill>
              <a:latin typeface="Bookman Old Style" panose="02050604050505020204" pitchFamily="18" charset="0"/>
            </a:rPr>
            <a:t>Task Performance</a:t>
          </a:r>
          <a:endParaRPr lang="en-CA" sz="2800" b="1" dirty="0">
            <a:solidFill>
              <a:schemeClr val="tx1"/>
            </a:solidFill>
            <a:latin typeface="Bookman Old Style" panose="02050604050505020204" pitchFamily="18" charset="0"/>
          </a:endParaRPr>
        </a:p>
      </dgm:t>
    </dgm:pt>
    <dgm:pt modelId="{CCAB3F04-7D2D-44EC-B5FD-19F26BEFFBD7}" type="parTrans" cxnId="{47EC362E-2EC1-44C5-A7B0-C943EE5C250F}">
      <dgm:prSet/>
      <dgm:spPr/>
      <dgm:t>
        <a:bodyPr/>
        <a:lstStyle/>
        <a:p>
          <a:endParaRPr lang="en-CA" sz="2400">
            <a:solidFill>
              <a:schemeClr val="tx1"/>
            </a:solidFill>
          </a:endParaRPr>
        </a:p>
      </dgm:t>
    </dgm:pt>
    <dgm:pt modelId="{4EB9062C-64F2-4028-B70A-3D6AB757D2E6}" type="sibTrans" cxnId="{47EC362E-2EC1-44C5-A7B0-C943EE5C250F}">
      <dgm:prSet/>
      <dgm:spPr/>
      <dgm:t>
        <a:bodyPr/>
        <a:lstStyle/>
        <a:p>
          <a:endParaRPr lang="en-CA" sz="2400">
            <a:solidFill>
              <a:schemeClr val="tx1"/>
            </a:solidFill>
          </a:endParaRPr>
        </a:p>
      </dgm:t>
    </dgm:pt>
    <dgm:pt modelId="{164F1C20-440C-4B70-B96C-34D002925E51}" type="pres">
      <dgm:prSet presAssocID="{97E60F70-75C4-486C-9D00-51B388F92DA6}" presName="Name0" presStyleCnt="0">
        <dgm:presLayoutVars>
          <dgm:chMax val="7"/>
          <dgm:chPref val="5"/>
        </dgm:presLayoutVars>
      </dgm:prSet>
      <dgm:spPr/>
    </dgm:pt>
    <dgm:pt modelId="{CD93D75D-893D-4C43-8EFE-DBB466AB82CE}" type="pres">
      <dgm:prSet presAssocID="{97E60F70-75C4-486C-9D00-51B388F92DA6}" presName="arrowNode" presStyleLbl="node1" presStyleIdx="0" presStyleCnt="1" custAng="20511245"/>
      <dgm:spPr/>
    </dgm:pt>
    <dgm:pt modelId="{EC432CEA-72C4-49CE-B7E2-964A05729DE2}" type="pres">
      <dgm:prSet presAssocID="{C4569EB1-3DF9-43C2-95DC-030C1B0CFB27}" presName="txNode1" presStyleLbl="revTx" presStyleIdx="0" presStyleCnt="4" custScaleY="374412" custLinFactNeighborX="-97150" custLinFactNeighborY="79020">
        <dgm:presLayoutVars>
          <dgm:bulletEnabled val="1"/>
        </dgm:presLayoutVars>
      </dgm:prSet>
      <dgm:spPr/>
      <dgm:t>
        <a:bodyPr/>
        <a:lstStyle/>
        <a:p>
          <a:endParaRPr lang="en-US"/>
        </a:p>
      </dgm:t>
    </dgm:pt>
    <dgm:pt modelId="{9C690B01-262D-4635-B5E6-E402AA8419AF}" type="pres">
      <dgm:prSet presAssocID="{96C031DB-0574-4C51-A4A1-82297DB06FF2}" presName="txNode2" presStyleLbl="revTx" presStyleIdx="1" presStyleCnt="4" custScaleY="174706" custLinFactY="-15812" custLinFactNeighborX="7903" custLinFactNeighborY="-100000">
        <dgm:presLayoutVars>
          <dgm:bulletEnabled val="1"/>
        </dgm:presLayoutVars>
      </dgm:prSet>
      <dgm:spPr/>
      <dgm:t>
        <a:bodyPr/>
        <a:lstStyle/>
        <a:p>
          <a:endParaRPr lang="en-US"/>
        </a:p>
      </dgm:t>
    </dgm:pt>
    <dgm:pt modelId="{2DD10907-484B-4B3F-89A8-3F87E0DA1B36}" type="pres">
      <dgm:prSet presAssocID="{0EB2A8A8-202C-4466-A0FB-A2F971DA5AA7}" presName="dotNode2" presStyleCnt="0"/>
      <dgm:spPr/>
    </dgm:pt>
    <dgm:pt modelId="{5FCF88D5-6781-4B16-9B16-8719DC8740A5}" type="pres">
      <dgm:prSet presAssocID="{0EB2A8A8-202C-4466-A0FB-A2F971DA5AA7}" presName="dotRepeatNode" presStyleLbl="fgShp" presStyleIdx="0" presStyleCnt="2" custLinFactX="-100000" custLinFactY="40836" custLinFactNeighborX="-135932" custLinFactNeighborY="100000"/>
      <dgm:spPr/>
      <dgm:t>
        <a:bodyPr/>
        <a:lstStyle/>
        <a:p>
          <a:endParaRPr lang="en-US"/>
        </a:p>
      </dgm:t>
    </dgm:pt>
    <dgm:pt modelId="{29007A9B-8AE4-4790-A0E6-DA4DBA0A33D8}" type="pres">
      <dgm:prSet presAssocID="{A95AB001-77BA-492D-AC25-D28FC48D5B74}" presName="txNode3" presStyleLbl="revTx" presStyleIdx="2" presStyleCnt="4" custScaleY="195538" custLinFactY="35461" custLinFactNeighborX="15152" custLinFactNeighborY="100000">
        <dgm:presLayoutVars>
          <dgm:bulletEnabled val="1"/>
        </dgm:presLayoutVars>
      </dgm:prSet>
      <dgm:spPr/>
      <dgm:t>
        <a:bodyPr/>
        <a:lstStyle/>
        <a:p>
          <a:endParaRPr lang="en-US"/>
        </a:p>
      </dgm:t>
    </dgm:pt>
    <dgm:pt modelId="{D3087466-0945-4AB2-A33B-6FAC5CD32650}" type="pres">
      <dgm:prSet presAssocID="{00DFAB0E-4303-40A4-B9BF-FBA308F6B1C7}" presName="dotNode3" presStyleCnt="0"/>
      <dgm:spPr/>
    </dgm:pt>
    <dgm:pt modelId="{555DE5CC-8B74-4B42-8386-61EAD45BFB26}" type="pres">
      <dgm:prSet presAssocID="{00DFAB0E-4303-40A4-B9BF-FBA308F6B1C7}" presName="dotRepeatNode" presStyleLbl="fgShp" presStyleIdx="1" presStyleCnt="2" custLinFactX="122203" custLinFactNeighborX="200000" custLinFactNeighborY="79826"/>
      <dgm:spPr/>
      <dgm:t>
        <a:bodyPr/>
        <a:lstStyle/>
        <a:p>
          <a:endParaRPr lang="en-US"/>
        </a:p>
      </dgm:t>
    </dgm:pt>
    <dgm:pt modelId="{D1BBCCD8-6891-4722-B841-BD101FB6F0A7}" type="pres">
      <dgm:prSet presAssocID="{554B2B89-1BFE-49AC-9CD4-C7E267904357}" presName="txNode4" presStyleLbl="revTx" presStyleIdx="3" presStyleCnt="4" custLinFactNeighborX="63636" custLinFactNeighborY="-83186">
        <dgm:presLayoutVars>
          <dgm:bulletEnabled val="1"/>
        </dgm:presLayoutVars>
      </dgm:prSet>
      <dgm:spPr/>
      <dgm:t>
        <a:bodyPr/>
        <a:lstStyle/>
        <a:p>
          <a:endParaRPr lang="en-US"/>
        </a:p>
      </dgm:t>
    </dgm:pt>
  </dgm:ptLst>
  <dgm:cxnLst>
    <dgm:cxn modelId="{8992F622-2C0A-4908-B686-5B10E4456C64}" srcId="{97E60F70-75C4-486C-9D00-51B388F92DA6}" destId="{C4569EB1-3DF9-43C2-95DC-030C1B0CFB27}" srcOrd="0" destOrd="0" parTransId="{9C5F454D-136F-401B-A115-278F4292C023}" sibTransId="{8E12E6FB-532B-47DA-8F12-C25992D96898}"/>
    <dgm:cxn modelId="{BB160606-0991-46F8-BC43-9764907B4302}" type="presOf" srcId="{00DFAB0E-4303-40A4-B9BF-FBA308F6B1C7}" destId="{555DE5CC-8B74-4B42-8386-61EAD45BFB26}" srcOrd="0" destOrd="0" presId="urn:microsoft.com/office/officeart/2009/3/layout/DescendingProcess"/>
    <dgm:cxn modelId="{551D7928-A5CC-4DD7-9C78-352B02527971}" type="presOf" srcId="{554B2B89-1BFE-49AC-9CD4-C7E267904357}" destId="{D1BBCCD8-6891-4722-B841-BD101FB6F0A7}" srcOrd="0" destOrd="0" presId="urn:microsoft.com/office/officeart/2009/3/layout/DescendingProcess"/>
    <dgm:cxn modelId="{2FBF82A3-DC59-4EB6-9366-EDB9767D5DDF}" type="presOf" srcId="{97E60F70-75C4-486C-9D00-51B388F92DA6}" destId="{164F1C20-440C-4B70-B96C-34D002925E51}" srcOrd="0" destOrd="0" presId="urn:microsoft.com/office/officeart/2009/3/layout/DescendingProcess"/>
    <dgm:cxn modelId="{76C17071-44C2-43AD-894E-EF17FEA68C17}" srcId="{97E60F70-75C4-486C-9D00-51B388F92DA6}" destId="{96C031DB-0574-4C51-A4A1-82297DB06FF2}" srcOrd="1" destOrd="0" parTransId="{644F8497-B7BB-4F2D-94FF-157572CF8859}" sibTransId="{0EB2A8A8-202C-4466-A0FB-A2F971DA5AA7}"/>
    <dgm:cxn modelId="{C9735632-2876-4866-94E0-59AF19B76129}" type="presOf" srcId="{C4569EB1-3DF9-43C2-95DC-030C1B0CFB27}" destId="{EC432CEA-72C4-49CE-B7E2-964A05729DE2}" srcOrd="0" destOrd="0" presId="urn:microsoft.com/office/officeart/2009/3/layout/DescendingProcess"/>
    <dgm:cxn modelId="{47EC362E-2EC1-44C5-A7B0-C943EE5C250F}" srcId="{97E60F70-75C4-486C-9D00-51B388F92DA6}" destId="{554B2B89-1BFE-49AC-9CD4-C7E267904357}" srcOrd="3" destOrd="0" parTransId="{CCAB3F04-7D2D-44EC-B5FD-19F26BEFFBD7}" sibTransId="{4EB9062C-64F2-4028-B70A-3D6AB757D2E6}"/>
    <dgm:cxn modelId="{448D0560-21C4-478D-B8C1-CBF5F4791FBE}" type="presOf" srcId="{A95AB001-77BA-492D-AC25-D28FC48D5B74}" destId="{29007A9B-8AE4-4790-A0E6-DA4DBA0A33D8}" srcOrd="0" destOrd="0" presId="urn:microsoft.com/office/officeart/2009/3/layout/DescendingProcess"/>
    <dgm:cxn modelId="{1551BAC2-817B-471C-A4F1-A60C7BE4E767}" srcId="{97E60F70-75C4-486C-9D00-51B388F92DA6}" destId="{A95AB001-77BA-492D-AC25-D28FC48D5B74}" srcOrd="2" destOrd="0" parTransId="{C0D2C3F6-E0F1-47F3-958E-A084182907D7}" sibTransId="{00DFAB0E-4303-40A4-B9BF-FBA308F6B1C7}"/>
    <dgm:cxn modelId="{AD1430A5-C3D8-465E-8547-624A826E4B8B}" type="presOf" srcId="{96C031DB-0574-4C51-A4A1-82297DB06FF2}" destId="{9C690B01-262D-4635-B5E6-E402AA8419AF}" srcOrd="0" destOrd="0" presId="urn:microsoft.com/office/officeart/2009/3/layout/DescendingProcess"/>
    <dgm:cxn modelId="{EDC054D9-7732-46D2-897A-EC8CCC31C8D5}" type="presOf" srcId="{0EB2A8A8-202C-4466-A0FB-A2F971DA5AA7}" destId="{5FCF88D5-6781-4B16-9B16-8719DC8740A5}" srcOrd="0" destOrd="0" presId="urn:microsoft.com/office/officeart/2009/3/layout/DescendingProcess"/>
    <dgm:cxn modelId="{432E6757-B91B-4E31-BC96-99F593F112DA}" type="presParOf" srcId="{164F1C20-440C-4B70-B96C-34D002925E51}" destId="{CD93D75D-893D-4C43-8EFE-DBB466AB82CE}" srcOrd="0" destOrd="0" presId="urn:microsoft.com/office/officeart/2009/3/layout/DescendingProcess"/>
    <dgm:cxn modelId="{2F842CF0-F237-4CC1-8D1C-437E88721404}" type="presParOf" srcId="{164F1C20-440C-4B70-B96C-34D002925E51}" destId="{EC432CEA-72C4-49CE-B7E2-964A05729DE2}" srcOrd="1" destOrd="0" presId="urn:microsoft.com/office/officeart/2009/3/layout/DescendingProcess"/>
    <dgm:cxn modelId="{3D632258-9D25-4E57-B2F2-EFB1AED7F079}" type="presParOf" srcId="{164F1C20-440C-4B70-B96C-34D002925E51}" destId="{9C690B01-262D-4635-B5E6-E402AA8419AF}" srcOrd="2" destOrd="0" presId="urn:microsoft.com/office/officeart/2009/3/layout/DescendingProcess"/>
    <dgm:cxn modelId="{5A1BD6F7-62F7-4D5B-9ABC-42E8AF016C0D}" type="presParOf" srcId="{164F1C20-440C-4B70-B96C-34D002925E51}" destId="{2DD10907-484B-4B3F-89A8-3F87E0DA1B36}" srcOrd="3" destOrd="0" presId="urn:microsoft.com/office/officeart/2009/3/layout/DescendingProcess"/>
    <dgm:cxn modelId="{56E93293-A9C5-42E4-AA69-F61D2414627E}" type="presParOf" srcId="{2DD10907-484B-4B3F-89A8-3F87E0DA1B36}" destId="{5FCF88D5-6781-4B16-9B16-8719DC8740A5}" srcOrd="0" destOrd="0" presId="urn:microsoft.com/office/officeart/2009/3/layout/DescendingProcess"/>
    <dgm:cxn modelId="{2A9FACD0-1FD3-48FD-ACE6-4810CD1B062B}" type="presParOf" srcId="{164F1C20-440C-4B70-B96C-34D002925E51}" destId="{29007A9B-8AE4-4790-A0E6-DA4DBA0A33D8}" srcOrd="4" destOrd="0" presId="urn:microsoft.com/office/officeart/2009/3/layout/DescendingProcess"/>
    <dgm:cxn modelId="{DB6932DB-CE39-4212-A5EF-F066262C8148}" type="presParOf" srcId="{164F1C20-440C-4B70-B96C-34D002925E51}" destId="{D3087466-0945-4AB2-A33B-6FAC5CD32650}" srcOrd="5" destOrd="0" presId="urn:microsoft.com/office/officeart/2009/3/layout/DescendingProcess"/>
    <dgm:cxn modelId="{9B1527F4-C369-4EDB-809E-E204CF47476D}" type="presParOf" srcId="{D3087466-0945-4AB2-A33B-6FAC5CD32650}" destId="{555DE5CC-8B74-4B42-8386-61EAD45BFB26}" srcOrd="0" destOrd="0" presId="urn:microsoft.com/office/officeart/2009/3/layout/DescendingProcess"/>
    <dgm:cxn modelId="{C0E9332A-7342-4B39-99A3-8FA9A9E9C682}" type="presParOf" srcId="{164F1C20-440C-4B70-B96C-34D002925E51}" destId="{D1BBCCD8-6891-4722-B841-BD101FB6F0A7}" srcOrd="6"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ED4206-1841-48F1-A0BB-661AD6A8444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3E7476AC-12A1-4CCD-9E81-D68ACBA96083}">
      <dgm:prSet phldrT="[Text]" custT="1"/>
      <dgm:spPr>
        <a:xfrm>
          <a:off x="1335490" y="182965"/>
          <a:ext cx="1389897" cy="1389897"/>
        </a:xfrm>
        <a:solidFill>
          <a:srgbClr val="8F8FFF"/>
        </a:solidFill>
        <a:ln w="12700" cap="flat" cmpd="sng" algn="ctr">
          <a:solidFill>
            <a:srgbClr val="FF0000"/>
          </a:solidFill>
          <a:prstDash val="solid"/>
          <a:miter lim="800000"/>
        </a:ln>
        <a:effectLst/>
      </dgm:spPr>
      <dgm:t>
        <a:bodyPr/>
        <a:lstStyle/>
        <a:p>
          <a:pPr algn="ctr"/>
          <a:r>
            <a:rPr lang="en-CA" sz="1800" b="1" dirty="0">
              <a:solidFill>
                <a:sysClr val="windowText" lastClr="000000"/>
              </a:solidFill>
              <a:latin typeface="Bookman Old Style" panose="02050604050505020204" pitchFamily="18" charset="0"/>
              <a:ea typeface="+mn-ea"/>
              <a:cs typeface="+mn-cs"/>
            </a:rPr>
            <a:t>Information Processing Circuits</a:t>
          </a:r>
        </a:p>
      </dgm:t>
    </dgm:pt>
    <dgm:pt modelId="{1F154D37-FBDE-4948-9DF3-FD4C07AA283B}" type="parTrans" cxnId="{335A5600-559F-407E-B2A2-632373547CA8}">
      <dgm:prSet/>
      <dgm:spPr/>
      <dgm:t>
        <a:bodyPr/>
        <a:lstStyle/>
        <a:p>
          <a:pPr algn="ctr"/>
          <a:endParaRPr lang="en-CA" sz="3200" b="1"/>
        </a:p>
      </dgm:t>
    </dgm:pt>
    <dgm:pt modelId="{80CF9F67-8485-4836-94A1-6CD3B2749229}" type="sibTrans" cxnId="{335A5600-559F-407E-B2A2-632373547CA8}">
      <dgm:prSet/>
      <dgm:spPr/>
      <dgm:t>
        <a:bodyPr/>
        <a:lstStyle/>
        <a:p>
          <a:pPr algn="ctr"/>
          <a:endParaRPr lang="en-CA" sz="3200" b="1"/>
        </a:p>
      </dgm:t>
    </dgm:pt>
    <dgm:pt modelId="{C4317CD5-8BA5-4833-993A-EF0F65610CC7}">
      <dgm:prSet phldrT="[Text]" custT="1"/>
      <dgm:spPr>
        <a:xfrm rot="10800000">
          <a:off x="2789586"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F6C15282-CB05-4E76-84D4-EA37ED227253}" type="parTrans" cxnId="{AB221E37-8BEA-4DC9-9A47-103A89146E3B}">
      <dgm:prSet/>
      <dgm:spPr/>
      <dgm:t>
        <a:bodyPr/>
        <a:lstStyle/>
        <a:p>
          <a:pPr algn="ctr"/>
          <a:endParaRPr lang="en-CA" sz="3200" b="1"/>
        </a:p>
      </dgm:t>
    </dgm:pt>
    <dgm:pt modelId="{A034068D-6037-43AB-A5EF-0BBC1DA47591}" type="sibTrans" cxnId="{AB221E37-8BEA-4DC9-9A47-103A89146E3B}">
      <dgm:prSet/>
      <dgm:spPr/>
      <dgm:t>
        <a:bodyPr/>
        <a:lstStyle/>
        <a:p>
          <a:pPr algn="ctr"/>
          <a:endParaRPr lang="en-CA" sz="3200" b="1"/>
        </a:p>
      </dgm:t>
    </dgm:pt>
    <dgm:pt modelId="{4B12BB1A-6F4D-4D01-BA2D-C5DC8C924F20}">
      <dgm:prSet phldrT="[Text]" custT="1"/>
      <dgm:spPr>
        <a:xfrm rot="16200000">
          <a:off x="1335490" y="1637061"/>
          <a:ext cx="1389897" cy="1389897"/>
        </a:xfrm>
        <a:noFill/>
        <a:ln w="12700" cap="flat" cmpd="sng" algn="ctr">
          <a:noFill/>
          <a:prstDash val="solid"/>
          <a:miter lim="800000"/>
        </a:ln>
        <a:effectLst/>
      </dgm:spPr>
      <dgm:t>
        <a:bodyPr/>
        <a:lstStyle/>
        <a:p>
          <a:pPr algn="ctr"/>
          <a:endParaRPr lang="en-CA" sz="1800" b="1" dirty="0">
            <a:solidFill>
              <a:sysClr val="windowText" lastClr="000000"/>
            </a:solidFill>
            <a:latin typeface="Bookman Old Style" panose="02050604050505020204" pitchFamily="18" charset="0"/>
            <a:ea typeface="+mn-ea"/>
            <a:cs typeface="+mn-cs"/>
          </a:endParaRPr>
        </a:p>
      </dgm:t>
    </dgm:pt>
    <dgm:pt modelId="{8E86FA51-DC96-425E-A2D0-31D930B2DF61}" type="parTrans" cxnId="{31AF9EEF-9F55-41FB-8EF8-31070978ADD9}">
      <dgm:prSet/>
      <dgm:spPr/>
      <dgm:t>
        <a:bodyPr/>
        <a:lstStyle/>
        <a:p>
          <a:pPr algn="ctr"/>
          <a:endParaRPr lang="en-CA" sz="3200" b="1"/>
        </a:p>
      </dgm:t>
    </dgm:pt>
    <dgm:pt modelId="{FE54B19C-8825-4D67-A142-23196C5895AD}" type="sibTrans" cxnId="{31AF9EEF-9F55-41FB-8EF8-31070978ADD9}">
      <dgm:prSet/>
      <dgm:spPr/>
      <dgm:t>
        <a:bodyPr/>
        <a:lstStyle/>
        <a:p>
          <a:pPr algn="ctr"/>
          <a:endParaRPr lang="en-CA" sz="3200" b="1"/>
        </a:p>
      </dgm:t>
    </dgm:pt>
    <dgm:pt modelId="{6BDBDDFD-03FF-4FEA-B042-D5294A2B246F}">
      <dgm:prSet phldrT="[Text]" custT="1"/>
      <dgm:spPr>
        <a:xfrm rot="5400000">
          <a:off x="2789586" y="182965"/>
          <a:ext cx="1389897" cy="1389897"/>
        </a:xfrm>
        <a:noFill/>
        <a:ln w="12700" cap="flat" cmpd="sng" algn="ctr">
          <a:noFill/>
          <a:prstDash val="solid"/>
          <a:miter lim="800000"/>
        </a:ln>
        <a:effectLst/>
      </dgm:spPr>
      <dgm:t>
        <a:bodyPr rIns="64008"/>
        <a:lstStyle/>
        <a:p>
          <a:pPr algn="ctr"/>
          <a:endParaRPr lang="en-CA" sz="1800" b="1" dirty="0">
            <a:solidFill>
              <a:sysClr val="windowText" lastClr="000000"/>
            </a:solidFill>
            <a:latin typeface="Bookman Old Style" panose="02050604050505020204" pitchFamily="18" charset="0"/>
            <a:ea typeface="+mn-ea"/>
            <a:cs typeface="+mn-cs"/>
          </a:endParaRPr>
        </a:p>
      </dgm:t>
    </dgm:pt>
    <dgm:pt modelId="{5DE32896-1420-4C09-84A4-6AB762118BDC}" type="sibTrans" cxnId="{7443AD65-EA80-4B5D-B2BE-F003A6484804}">
      <dgm:prSet/>
      <dgm:spPr/>
      <dgm:t>
        <a:bodyPr/>
        <a:lstStyle/>
        <a:p>
          <a:pPr algn="ctr"/>
          <a:endParaRPr lang="en-CA" sz="3200" b="1"/>
        </a:p>
      </dgm:t>
    </dgm:pt>
    <dgm:pt modelId="{4813428D-3C96-4354-9EF2-A08368DEDF8C}" type="parTrans" cxnId="{7443AD65-EA80-4B5D-B2BE-F003A6484804}">
      <dgm:prSet/>
      <dgm:spPr/>
      <dgm:t>
        <a:bodyPr/>
        <a:lstStyle/>
        <a:p>
          <a:pPr algn="ctr"/>
          <a:endParaRPr lang="en-CA" sz="3200" b="1"/>
        </a:p>
      </dgm:t>
    </dgm:pt>
    <dgm:pt modelId="{3C3F9F88-D18D-4B53-8A09-4517EA20FB79}" type="pres">
      <dgm:prSet presAssocID="{14ED4206-1841-48F1-A0BB-661AD6A84442}" presName="cycleMatrixDiagram" presStyleCnt="0">
        <dgm:presLayoutVars>
          <dgm:chMax val="1"/>
          <dgm:dir/>
          <dgm:animLvl val="lvl"/>
          <dgm:resizeHandles val="exact"/>
        </dgm:presLayoutVars>
      </dgm:prSet>
      <dgm:spPr/>
      <dgm:t>
        <a:bodyPr/>
        <a:lstStyle/>
        <a:p>
          <a:endParaRPr lang="en-CA"/>
        </a:p>
      </dgm:t>
    </dgm:pt>
    <dgm:pt modelId="{8C172904-0E0F-48C0-834C-C131143236FD}" type="pres">
      <dgm:prSet presAssocID="{14ED4206-1841-48F1-A0BB-661AD6A84442}" presName="children" presStyleCnt="0"/>
      <dgm:spPr/>
    </dgm:pt>
    <dgm:pt modelId="{B7C991F5-105E-4ADE-9CBA-8CF9A7E681AD}" type="pres">
      <dgm:prSet presAssocID="{14ED4206-1841-48F1-A0BB-661AD6A84442}" presName="childPlaceholder" presStyleCnt="0"/>
      <dgm:spPr/>
    </dgm:pt>
    <dgm:pt modelId="{3177EBE1-11FF-4C75-AF75-4F1B4B2BE0C9}" type="pres">
      <dgm:prSet presAssocID="{14ED4206-1841-48F1-A0BB-661AD6A84442}" presName="circle" presStyleCnt="0"/>
      <dgm:spPr/>
    </dgm:pt>
    <dgm:pt modelId="{60A9F77C-9928-4712-94E8-776330C81AD7}" type="pres">
      <dgm:prSet presAssocID="{14ED4206-1841-48F1-A0BB-661AD6A84442}" presName="quadrant1" presStyleLbl="node1" presStyleIdx="0" presStyleCnt="4" custScaleY="86683" custLinFactNeighborY="-3717">
        <dgm:presLayoutVars>
          <dgm:chMax val="1"/>
          <dgm:bulletEnabled val="1"/>
        </dgm:presLayoutVars>
      </dgm:prSet>
      <dgm:spPr>
        <a:prstGeom prst="pieWedge">
          <a:avLst/>
        </a:prstGeom>
      </dgm:spPr>
      <dgm:t>
        <a:bodyPr/>
        <a:lstStyle/>
        <a:p>
          <a:endParaRPr lang="en-CA"/>
        </a:p>
      </dgm:t>
    </dgm:pt>
    <dgm:pt modelId="{3B1705FC-D93C-4CCA-BF1F-077100556E12}" type="pres">
      <dgm:prSet presAssocID="{14ED4206-1841-48F1-A0BB-661AD6A84442}" presName="quadrant2" presStyleLbl="node1" presStyleIdx="1" presStyleCnt="4" custLinFactNeighborY="2346">
        <dgm:presLayoutVars>
          <dgm:chMax val="1"/>
          <dgm:bulletEnabled val="1"/>
        </dgm:presLayoutVars>
      </dgm:prSet>
      <dgm:spPr>
        <a:prstGeom prst="pieWedge">
          <a:avLst/>
        </a:prstGeom>
      </dgm:spPr>
      <dgm:t>
        <a:bodyPr/>
        <a:lstStyle/>
        <a:p>
          <a:endParaRPr lang="en-CA"/>
        </a:p>
      </dgm:t>
    </dgm:pt>
    <dgm:pt modelId="{44944ADF-60D0-4C61-BDF9-72B0901E7FAD}" type="pres">
      <dgm:prSet presAssocID="{14ED4206-1841-48F1-A0BB-661AD6A84442}" presName="quadrant3" presStyleLbl="node1" presStyleIdx="2" presStyleCnt="4">
        <dgm:presLayoutVars>
          <dgm:chMax val="1"/>
          <dgm:bulletEnabled val="1"/>
        </dgm:presLayoutVars>
      </dgm:prSet>
      <dgm:spPr>
        <a:prstGeom prst="pieWedge">
          <a:avLst/>
        </a:prstGeom>
      </dgm:spPr>
      <dgm:t>
        <a:bodyPr/>
        <a:lstStyle/>
        <a:p>
          <a:endParaRPr lang="en-CA"/>
        </a:p>
      </dgm:t>
    </dgm:pt>
    <dgm:pt modelId="{FEABE245-4E48-4017-BFE7-45E0FD7F126B}" type="pres">
      <dgm:prSet presAssocID="{14ED4206-1841-48F1-A0BB-661AD6A84442}" presName="quadrant4" presStyleLbl="node1" presStyleIdx="3" presStyleCnt="4">
        <dgm:presLayoutVars>
          <dgm:chMax val="1"/>
          <dgm:bulletEnabled val="1"/>
        </dgm:presLayoutVars>
      </dgm:prSet>
      <dgm:spPr>
        <a:prstGeom prst="pieWedge">
          <a:avLst/>
        </a:prstGeom>
      </dgm:spPr>
      <dgm:t>
        <a:bodyPr/>
        <a:lstStyle/>
        <a:p>
          <a:endParaRPr lang="en-CA"/>
        </a:p>
      </dgm:t>
    </dgm:pt>
    <dgm:pt modelId="{197E6CDB-C097-4870-9BED-83FEEEDB74D9}" type="pres">
      <dgm:prSet presAssocID="{14ED4206-1841-48F1-A0BB-661AD6A84442}" presName="quadrantPlaceholder" presStyleCnt="0"/>
      <dgm:spPr/>
    </dgm:pt>
    <dgm:pt modelId="{5459FCAA-D102-4722-A5C3-6C6E6A7B2D65}" type="pres">
      <dgm:prSet presAssocID="{14ED4206-1841-48F1-A0BB-661AD6A84442}" presName="center1" presStyleLbl="fgShp" presStyleIdx="0" presStyleCnt="2"/>
      <dgm:spPr>
        <a:xfrm>
          <a:off x="2517545" y="1316069"/>
          <a:ext cx="479883" cy="417290"/>
        </a:xfrm>
        <a:prstGeom prst="circularArrow">
          <a:avLst/>
        </a:prstGeom>
        <a:noFill/>
        <a:ln w="12700" cap="flat" cmpd="sng" algn="ctr">
          <a:noFill/>
          <a:prstDash val="solid"/>
          <a:miter lim="800000"/>
        </a:ln>
        <a:effectLst/>
      </dgm:spPr>
      <dgm:t>
        <a:bodyPr/>
        <a:lstStyle/>
        <a:p>
          <a:endParaRPr lang="en-CA"/>
        </a:p>
      </dgm:t>
    </dgm:pt>
    <dgm:pt modelId="{C5EE75AB-5F0A-4E46-9893-70B56524ADE4}" type="pres">
      <dgm:prSet presAssocID="{14ED4206-1841-48F1-A0BB-661AD6A84442}" presName="center2" presStyleLbl="fgShp" presStyleIdx="1" presStyleCnt="2"/>
      <dgm:spPr>
        <a:xfrm rot="10800000">
          <a:off x="2517545" y="1476565"/>
          <a:ext cx="479883" cy="417290"/>
        </a:xfrm>
        <a:prstGeom prst="circularArrow">
          <a:avLst/>
        </a:prstGeom>
        <a:noFill/>
        <a:ln w="12700" cap="flat" cmpd="sng" algn="ctr">
          <a:noFill/>
          <a:prstDash val="solid"/>
          <a:miter lim="800000"/>
        </a:ln>
        <a:effectLst/>
      </dgm:spPr>
      <dgm:t>
        <a:bodyPr/>
        <a:lstStyle/>
        <a:p>
          <a:endParaRPr lang="en-CA"/>
        </a:p>
      </dgm:t>
    </dgm:pt>
  </dgm:ptLst>
  <dgm:cxnLst>
    <dgm:cxn modelId="{8E55D569-835A-4818-9DE6-2CF8178E4E40}" type="presOf" srcId="{14ED4206-1841-48F1-A0BB-661AD6A84442}" destId="{3C3F9F88-D18D-4B53-8A09-4517EA20FB79}" srcOrd="0" destOrd="0" presId="urn:microsoft.com/office/officeart/2005/8/layout/cycle4"/>
    <dgm:cxn modelId="{CF822EF9-D79E-4731-86E5-666AA760A7B5}" type="presOf" srcId="{4B12BB1A-6F4D-4D01-BA2D-C5DC8C924F20}" destId="{FEABE245-4E48-4017-BFE7-45E0FD7F126B}" srcOrd="0" destOrd="0" presId="urn:microsoft.com/office/officeart/2005/8/layout/cycle4"/>
    <dgm:cxn modelId="{AB221E37-8BEA-4DC9-9A47-103A89146E3B}" srcId="{14ED4206-1841-48F1-A0BB-661AD6A84442}" destId="{C4317CD5-8BA5-4833-993A-EF0F65610CC7}" srcOrd="2" destOrd="0" parTransId="{F6C15282-CB05-4E76-84D4-EA37ED227253}" sibTransId="{A034068D-6037-43AB-A5EF-0BBC1DA47591}"/>
    <dgm:cxn modelId="{31AF9EEF-9F55-41FB-8EF8-31070978ADD9}" srcId="{14ED4206-1841-48F1-A0BB-661AD6A84442}" destId="{4B12BB1A-6F4D-4D01-BA2D-C5DC8C924F20}" srcOrd="3" destOrd="0" parTransId="{8E86FA51-DC96-425E-A2D0-31D930B2DF61}" sibTransId="{FE54B19C-8825-4D67-A142-23196C5895AD}"/>
    <dgm:cxn modelId="{BF68FDB3-CF56-4C53-8265-B9F1D92F4765}" type="presOf" srcId="{6BDBDDFD-03FF-4FEA-B042-D5294A2B246F}" destId="{3B1705FC-D93C-4CCA-BF1F-077100556E12}" srcOrd="0" destOrd="0" presId="urn:microsoft.com/office/officeart/2005/8/layout/cycle4"/>
    <dgm:cxn modelId="{49CA278E-22A1-4269-9495-68C0F580100B}" type="presOf" srcId="{C4317CD5-8BA5-4833-993A-EF0F65610CC7}" destId="{44944ADF-60D0-4C61-BDF9-72B0901E7FAD}" srcOrd="0" destOrd="0" presId="urn:microsoft.com/office/officeart/2005/8/layout/cycle4"/>
    <dgm:cxn modelId="{1FE0EB9A-37E2-4359-877B-103DCB7EB6EA}" type="presOf" srcId="{3E7476AC-12A1-4CCD-9E81-D68ACBA96083}" destId="{60A9F77C-9928-4712-94E8-776330C81AD7}" srcOrd="0" destOrd="0" presId="urn:microsoft.com/office/officeart/2005/8/layout/cycle4"/>
    <dgm:cxn modelId="{335A5600-559F-407E-B2A2-632373547CA8}" srcId="{14ED4206-1841-48F1-A0BB-661AD6A84442}" destId="{3E7476AC-12A1-4CCD-9E81-D68ACBA96083}" srcOrd="0" destOrd="0" parTransId="{1F154D37-FBDE-4948-9DF3-FD4C07AA283B}" sibTransId="{80CF9F67-8485-4836-94A1-6CD3B2749229}"/>
    <dgm:cxn modelId="{7443AD65-EA80-4B5D-B2BE-F003A6484804}" srcId="{14ED4206-1841-48F1-A0BB-661AD6A84442}" destId="{6BDBDDFD-03FF-4FEA-B042-D5294A2B246F}" srcOrd="1" destOrd="0" parTransId="{4813428D-3C96-4354-9EF2-A08368DEDF8C}" sibTransId="{5DE32896-1420-4C09-84A4-6AB762118BDC}"/>
    <dgm:cxn modelId="{90D2A456-12C1-4619-A044-E11172BCD01A}" type="presParOf" srcId="{3C3F9F88-D18D-4B53-8A09-4517EA20FB79}" destId="{8C172904-0E0F-48C0-834C-C131143236FD}" srcOrd="0" destOrd="0" presId="urn:microsoft.com/office/officeart/2005/8/layout/cycle4"/>
    <dgm:cxn modelId="{A2815DBA-86FF-4953-BDA9-8D143E25385B}" type="presParOf" srcId="{8C172904-0E0F-48C0-834C-C131143236FD}" destId="{B7C991F5-105E-4ADE-9CBA-8CF9A7E681AD}" srcOrd="0" destOrd="0" presId="urn:microsoft.com/office/officeart/2005/8/layout/cycle4"/>
    <dgm:cxn modelId="{12A54C19-14F8-4A51-BABB-2A09E9F31FDA}" type="presParOf" srcId="{3C3F9F88-D18D-4B53-8A09-4517EA20FB79}" destId="{3177EBE1-11FF-4C75-AF75-4F1B4B2BE0C9}" srcOrd="1" destOrd="0" presId="urn:microsoft.com/office/officeart/2005/8/layout/cycle4"/>
    <dgm:cxn modelId="{3C0C2BF6-5E81-4633-AF86-035958474A58}" type="presParOf" srcId="{3177EBE1-11FF-4C75-AF75-4F1B4B2BE0C9}" destId="{60A9F77C-9928-4712-94E8-776330C81AD7}" srcOrd="0" destOrd="0" presId="urn:microsoft.com/office/officeart/2005/8/layout/cycle4"/>
    <dgm:cxn modelId="{96E06B88-8EB6-4004-B6F3-1E9782A63483}" type="presParOf" srcId="{3177EBE1-11FF-4C75-AF75-4F1B4B2BE0C9}" destId="{3B1705FC-D93C-4CCA-BF1F-077100556E12}" srcOrd="1" destOrd="0" presId="urn:microsoft.com/office/officeart/2005/8/layout/cycle4"/>
    <dgm:cxn modelId="{9B3E7DAB-1CFA-43C8-8F10-7358018B57B0}" type="presParOf" srcId="{3177EBE1-11FF-4C75-AF75-4F1B4B2BE0C9}" destId="{44944ADF-60D0-4C61-BDF9-72B0901E7FAD}" srcOrd="2" destOrd="0" presId="urn:microsoft.com/office/officeart/2005/8/layout/cycle4"/>
    <dgm:cxn modelId="{481DEC57-B0A8-4A97-BDA7-E739CE3D29BD}" type="presParOf" srcId="{3177EBE1-11FF-4C75-AF75-4F1B4B2BE0C9}" destId="{FEABE245-4E48-4017-BFE7-45E0FD7F126B}" srcOrd="3" destOrd="0" presId="urn:microsoft.com/office/officeart/2005/8/layout/cycle4"/>
    <dgm:cxn modelId="{ED21DB39-1CCF-428C-A052-493D8D37CEDC}" type="presParOf" srcId="{3177EBE1-11FF-4C75-AF75-4F1B4B2BE0C9}" destId="{197E6CDB-C097-4870-9BED-83FEEEDB74D9}" srcOrd="4" destOrd="0" presId="urn:microsoft.com/office/officeart/2005/8/layout/cycle4"/>
    <dgm:cxn modelId="{6B679B60-826E-4A23-A860-51ADE65F887E}" type="presParOf" srcId="{3C3F9F88-D18D-4B53-8A09-4517EA20FB79}" destId="{5459FCAA-D102-4722-A5C3-6C6E6A7B2D65}" srcOrd="2" destOrd="0" presId="urn:microsoft.com/office/officeart/2005/8/layout/cycle4"/>
    <dgm:cxn modelId="{59A7FFFC-42EE-47E1-8E26-A753F109BFBD}" type="presParOf" srcId="{3C3F9F88-D18D-4B53-8A09-4517EA20FB79}" destId="{C5EE75AB-5F0A-4E46-9893-70B56524ADE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510709" y="445646"/>
          <a:ext cx="2843227" cy="2843227"/>
        </a:xfrm>
        <a:prstGeom prst="pieWedge">
          <a:avLst/>
        </a:prstGeom>
        <a:solidFill>
          <a:srgbClr val="8F8FF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CA" sz="2100" b="1" kern="1200" dirty="0">
              <a:solidFill>
                <a:sysClr val="windowText" lastClr="000000"/>
              </a:solidFill>
              <a:latin typeface="Bookman Old Style" panose="02050604050505020204" pitchFamily="18" charset="0"/>
              <a:ea typeface="+mn-ea"/>
              <a:cs typeface="+mn-cs"/>
            </a:rPr>
            <a:t>Information Processing Circuits</a:t>
          </a:r>
        </a:p>
      </dsp:txBody>
      <dsp:txXfrm>
        <a:off x="2343471" y="1278408"/>
        <a:ext cx="2010465" cy="2010465"/>
      </dsp:txXfrm>
    </dsp:sp>
    <dsp:sp modelId="{3B1705FC-D93C-4CCA-BF1F-077100556E12}">
      <dsp:nvSpPr>
        <dsp:cNvPr id="0" name=""/>
        <dsp:cNvSpPr/>
      </dsp:nvSpPr>
      <dsp:spPr>
        <a:xfrm rot="5400000">
          <a:off x="4485263" y="446528"/>
          <a:ext cx="2843227" cy="2843227"/>
        </a:xfrm>
        <a:prstGeom prst="pieWedge">
          <a:avLst/>
        </a:prstGeom>
        <a:solidFill>
          <a:srgbClr val="FFB68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64008" bIns="149352" numCol="1" spcCol="1270" anchor="ctr" anchorCtr="0">
          <a:noAutofit/>
        </a:bodyPr>
        <a:lstStyle/>
        <a:p>
          <a:pPr lvl="0" algn="ctr" defTabSz="933450">
            <a:lnSpc>
              <a:spcPct val="90000"/>
            </a:lnSpc>
            <a:spcBef>
              <a:spcPct val="0"/>
            </a:spcBef>
            <a:spcAft>
              <a:spcPct val="35000"/>
            </a:spcAft>
          </a:pPr>
          <a:r>
            <a:rPr lang="en-CA" sz="2100" b="1" kern="1200" dirty="0">
              <a:solidFill>
                <a:sysClr val="windowText" lastClr="000000"/>
              </a:solidFill>
              <a:latin typeface="Bookman Old Style" panose="02050604050505020204" pitchFamily="18" charset="0"/>
              <a:ea typeface="+mn-ea"/>
              <a:cs typeface="+mn-cs"/>
            </a:rPr>
            <a:t>Motivational Circuits</a:t>
          </a:r>
        </a:p>
      </dsp:txBody>
      <dsp:txXfrm rot="-5400000">
        <a:off x="4485263" y="1279290"/>
        <a:ext cx="2010465" cy="2010465"/>
      </dsp:txXfrm>
    </dsp:sp>
    <dsp:sp modelId="{44944ADF-60D0-4C61-BDF9-72B0901E7FAD}">
      <dsp:nvSpPr>
        <dsp:cNvPr id="0" name=""/>
        <dsp:cNvSpPr/>
      </dsp:nvSpPr>
      <dsp:spPr>
        <a:xfrm rot="10800000">
          <a:off x="4485263" y="3348835"/>
          <a:ext cx="2843227" cy="2843227"/>
        </a:xfrm>
        <a:prstGeom prst="pieWedge">
          <a:avLst/>
        </a:prstGeom>
        <a:solidFill>
          <a:srgbClr val="F1FAB8"/>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CA" sz="2100" b="1" kern="1200" dirty="0">
              <a:solidFill>
                <a:sysClr val="windowText" lastClr="000000"/>
              </a:solidFill>
              <a:latin typeface="Bookman Old Style" panose="02050604050505020204" pitchFamily="18" charset="0"/>
              <a:ea typeface="+mn-ea"/>
              <a:cs typeface="+mn-cs"/>
            </a:rPr>
            <a:t>Emotional Regulatory Circuits</a:t>
          </a:r>
        </a:p>
      </dsp:txBody>
      <dsp:txXfrm rot="10800000">
        <a:off x="4485263" y="3348835"/>
        <a:ext cx="2010465" cy="2010465"/>
      </dsp:txXfrm>
    </dsp:sp>
    <dsp:sp modelId="{FEABE245-4E48-4017-BFE7-45E0FD7F126B}">
      <dsp:nvSpPr>
        <dsp:cNvPr id="0" name=""/>
        <dsp:cNvSpPr/>
      </dsp:nvSpPr>
      <dsp:spPr>
        <a:xfrm rot="16200000">
          <a:off x="1510709" y="3348835"/>
          <a:ext cx="2843227" cy="2843227"/>
        </a:xfrm>
        <a:prstGeom prst="pieWedge">
          <a:avLst/>
        </a:prstGeom>
        <a:solidFill>
          <a:srgbClr val="81FF8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CA" sz="2100" b="1" kern="1200" dirty="0">
              <a:solidFill>
                <a:sysClr val="windowText" lastClr="000000"/>
              </a:solidFill>
              <a:latin typeface="Bookman Old Style" panose="02050604050505020204" pitchFamily="18" charset="0"/>
              <a:ea typeface="+mn-ea"/>
              <a:cs typeface="+mn-cs"/>
            </a:rPr>
            <a:t>Self Monitoring and Regulatory Circuits</a:t>
          </a:r>
        </a:p>
      </dsp:txBody>
      <dsp:txXfrm rot="5400000">
        <a:off x="2343471" y="3348835"/>
        <a:ext cx="2010465" cy="2010465"/>
      </dsp:txXfrm>
    </dsp:sp>
    <dsp:sp modelId="{5459FCAA-D102-4722-A5C3-6C6E6A7B2D65}">
      <dsp:nvSpPr>
        <dsp:cNvPr id="0" name=""/>
        <dsp:cNvSpPr/>
      </dsp:nvSpPr>
      <dsp:spPr>
        <a:xfrm>
          <a:off x="3928765" y="2692201"/>
          <a:ext cx="981668" cy="853624"/>
        </a:xfrm>
        <a:prstGeom prst="circularArrow">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928765" y="3020518"/>
          <a:ext cx="981668" cy="853624"/>
        </a:xfrm>
        <a:prstGeom prst="circularArrow">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4262087" y="379574"/>
          <a:ext cx="1656155" cy="2447291"/>
        </a:xfrm>
        <a:prstGeom prst="pieWedge">
          <a:avLst/>
        </a:prstGeom>
        <a:solidFill>
          <a:srgbClr val="FFB685"/>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Motivational Circuits</a:t>
          </a:r>
        </a:p>
      </dsp:txBody>
      <dsp:txXfrm rot="-5400000">
        <a:off x="3866519" y="1260219"/>
        <a:ext cx="1730496" cy="1171078"/>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4089443" y="531967"/>
          <a:ext cx="2001443" cy="2447291"/>
        </a:xfrm>
        <a:prstGeom prst="pieWedge">
          <a:avLst/>
        </a:prstGeom>
        <a:solidFill>
          <a:srgbClr val="FFB685"/>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Motivational Circuits</a:t>
          </a:r>
        </a:p>
      </dsp:txBody>
      <dsp:txXfrm rot="-5400000">
        <a:off x="3866519" y="1341100"/>
        <a:ext cx="1730496" cy="1415234"/>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4089443" y="531967"/>
          <a:ext cx="2001443" cy="2447291"/>
        </a:xfrm>
        <a:prstGeom prst="pieWedge">
          <a:avLst/>
        </a:prstGeom>
        <a:solidFill>
          <a:srgbClr val="FFB685"/>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Motivational Circuits</a:t>
          </a:r>
        </a:p>
      </dsp:txBody>
      <dsp:txXfrm rot="-5400000">
        <a:off x="3866519" y="1341100"/>
        <a:ext cx="1730496" cy="1415234"/>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4089443" y="857016"/>
          <a:ext cx="2001443" cy="2447291"/>
        </a:xfrm>
        <a:prstGeom prst="pieWedge">
          <a:avLst/>
        </a:prstGeom>
        <a:solidFill>
          <a:srgbClr val="FFB685"/>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Motivational Circuits</a:t>
          </a:r>
        </a:p>
      </dsp:txBody>
      <dsp:txXfrm rot="-5400000">
        <a:off x="3866519" y="1666149"/>
        <a:ext cx="1730496" cy="1415234"/>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BDF18-1AA8-4218-BBAC-00F1761882CC}">
      <dsp:nvSpPr>
        <dsp:cNvPr id="0" name=""/>
        <dsp:cNvSpPr/>
      </dsp:nvSpPr>
      <dsp:spPr>
        <a:xfrm>
          <a:off x="191551" y="133087"/>
          <a:ext cx="4724925" cy="4724925"/>
        </a:xfrm>
        <a:prstGeom prst="ellipse">
          <a:avLst/>
        </a:prstGeom>
        <a:solidFill>
          <a:srgbClr val="0070C0">
            <a:alpha val="50000"/>
          </a:srgb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851337" y="690257"/>
        <a:ext cx="2724281" cy="3610585"/>
      </dsp:txXfrm>
    </dsp:sp>
    <dsp:sp modelId="{5B7679A2-1449-4A3C-9F7D-229AAB442CFA}">
      <dsp:nvSpPr>
        <dsp:cNvPr id="0" name=""/>
        <dsp:cNvSpPr/>
      </dsp:nvSpPr>
      <dsp:spPr>
        <a:xfrm>
          <a:off x="3596903" y="133087"/>
          <a:ext cx="4724925" cy="4724925"/>
        </a:xfrm>
        <a:prstGeom prst="ellipse">
          <a:avLst/>
        </a:prstGeom>
        <a:solidFill>
          <a:srgbClr val="00B0F0">
            <a:alpha val="50000"/>
          </a:srgb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937760" y="690257"/>
        <a:ext cx="2724281" cy="36105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3866519" y="379574"/>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3866519" y="1096369"/>
        <a:ext cx="1730496" cy="1730496"/>
      </dsp:txXfrm>
    </dsp:sp>
    <dsp:sp modelId="{44944ADF-60D0-4C61-BDF9-72B0901E7FAD}">
      <dsp:nvSpPr>
        <dsp:cNvPr id="0" name=""/>
        <dsp:cNvSpPr/>
      </dsp:nvSpPr>
      <dsp:spPr>
        <a:xfrm rot="10800000">
          <a:off x="3866519" y="3048001"/>
          <a:ext cx="2447291" cy="1846138"/>
        </a:xfrm>
        <a:prstGeom prst="pieWedge">
          <a:avLst/>
        </a:prstGeom>
        <a:solidFill>
          <a:srgbClr val="F1FAB8"/>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Emotional Regulatory Circuits</a:t>
          </a:r>
        </a:p>
      </dsp:txBody>
      <dsp:txXfrm rot="10800000">
        <a:off x="3866519" y="3048001"/>
        <a:ext cx="1730496" cy="1305417"/>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3866519" y="379574"/>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3866519" y="1096369"/>
        <a:ext cx="1730496" cy="1730496"/>
      </dsp:txXfrm>
    </dsp:sp>
    <dsp:sp modelId="{44944ADF-60D0-4C61-BDF9-72B0901E7FAD}">
      <dsp:nvSpPr>
        <dsp:cNvPr id="0" name=""/>
        <dsp:cNvSpPr/>
      </dsp:nvSpPr>
      <dsp:spPr>
        <a:xfrm rot="10800000">
          <a:off x="3866519" y="3048001"/>
          <a:ext cx="2447291" cy="1846138"/>
        </a:xfrm>
        <a:prstGeom prst="pieWedge">
          <a:avLst/>
        </a:prstGeom>
        <a:solidFill>
          <a:srgbClr val="F1FAB8"/>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Emotional Regulatory Circuits</a:t>
          </a:r>
        </a:p>
      </dsp:txBody>
      <dsp:txXfrm rot="10800000">
        <a:off x="3866519" y="3048001"/>
        <a:ext cx="1730496" cy="1305417"/>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BDF18-1AA8-4218-BBAC-00F1761882CC}">
      <dsp:nvSpPr>
        <dsp:cNvPr id="0" name=""/>
        <dsp:cNvSpPr/>
      </dsp:nvSpPr>
      <dsp:spPr>
        <a:xfrm>
          <a:off x="457210" y="342897"/>
          <a:ext cx="4193607" cy="4305305"/>
        </a:xfrm>
        <a:prstGeom prst="ellipse">
          <a:avLst/>
        </a:prstGeom>
        <a:solidFill>
          <a:srgbClr val="0070C0">
            <a:alpha val="50000"/>
          </a:srgb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042803" y="850585"/>
        <a:ext cx="2417936" cy="3289929"/>
      </dsp:txXfrm>
    </dsp:sp>
    <dsp:sp modelId="{5B7679A2-1449-4A3C-9F7D-229AAB442CFA}">
      <dsp:nvSpPr>
        <dsp:cNvPr id="0" name=""/>
        <dsp:cNvSpPr/>
      </dsp:nvSpPr>
      <dsp:spPr>
        <a:xfrm>
          <a:off x="3862562" y="342897"/>
          <a:ext cx="4193607" cy="4305305"/>
        </a:xfrm>
        <a:prstGeom prst="ellipse">
          <a:avLst/>
        </a:prstGeom>
        <a:solidFill>
          <a:srgbClr val="00B0F0">
            <a:alpha val="50000"/>
          </a:srgb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5052639" y="850585"/>
        <a:ext cx="2417936" cy="328992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3866519" y="379574"/>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3866519" y="1096369"/>
        <a:ext cx="1730496" cy="1730496"/>
      </dsp:txXfrm>
    </dsp:sp>
    <dsp:sp modelId="{44944ADF-60D0-4C61-BDF9-72B0901E7FAD}">
      <dsp:nvSpPr>
        <dsp:cNvPr id="0" name=""/>
        <dsp:cNvSpPr/>
      </dsp:nvSpPr>
      <dsp:spPr>
        <a:xfrm rot="10800000">
          <a:off x="3866519" y="3048001"/>
          <a:ext cx="2447291" cy="1846138"/>
        </a:xfrm>
        <a:prstGeom prst="pieWedge">
          <a:avLst/>
        </a:prstGeom>
        <a:solidFill>
          <a:srgbClr val="F1FAB8"/>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Emotional Regulatory Circuits</a:t>
          </a:r>
        </a:p>
      </dsp:txBody>
      <dsp:txXfrm rot="10800000">
        <a:off x="3866519" y="3048001"/>
        <a:ext cx="1730496" cy="1305417"/>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3866519" y="379574"/>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3866519" y="1096369"/>
        <a:ext cx="1730496" cy="1730496"/>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547895" y="2882490"/>
          <a:ext cx="1963877" cy="2447291"/>
        </a:xfrm>
        <a:prstGeom prst="pieWedge">
          <a:avLst/>
        </a:prstGeom>
        <a:solidFill>
          <a:srgbClr val="81FF81"/>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Self Monitoring and Regulatory Circuits</a:t>
          </a:r>
        </a:p>
      </dsp:txBody>
      <dsp:txXfrm rot="5400000">
        <a:off x="2022984" y="3124197"/>
        <a:ext cx="1730496" cy="1388671"/>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510709" y="445646"/>
          <a:ext cx="2843227" cy="2843227"/>
        </a:xfrm>
        <a:prstGeom prst="pieWedge">
          <a:avLst/>
        </a:prstGeom>
        <a:solidFill>
          <a:srgbClr val="8F8FF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CA" sz="2100" b="1" kern="1200" dirty="0">
              <a:solidFill>
                <a:sysClr val="windowText" lastClr="000000"/>
              </a:solidFill>
              <a:latin typeface="Bookman Old Style" panose="02050604050505020204" pitchFamily="18" charset="0"/>
              <a:ea typeface="+mn-ea"/>
              <a:cs typeface="+mn-cs"/>
            </a:rPr>
            <a:t>Information Processing Circuits</a:t>
          </a:r>
        </a:p>
      </dsp:txBody>
      <dsp:txXfrm>
        <a:off x="2343471" y="1278408"/>
        <a:ext cx="2010465" cy="2010465"/>
      </dsp:txXfrm>
    </dsp:sp>
    <dsp:sp modelId="{3B1705FC-D93C-4CCA-BF1F-077100556E12}">
      <dsp:nvSpPr>
        <dsp:cNvPr id="0" name=""/>
        <dsp:cNvSpPr/>
      </dsp:nvSpPr>
      <dsp:spPr>
        <a:xfrm rot="5400000">
          <a:off x="4485263" y="446528"/>
          <a:ext cx="2843227" cy="2843227"/>
        </a:xfrm>
        <a:prstGeom prst="pieWedge">
          <a:avLst/>
        </a:prstGeom>
        <a:solidFill>
          <a:srgbClr val="FFB68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64008" bIns="149352" numCol="1" spcCol="1270" anchor="ctr" anchorCtr="0">
          <a:noAutofit/>
        </a:bodyPr>
        <a:lstStyle/>
        <a:p>
          <a:pPr lvl="0" algn="ctr" defTabSz="933450">
            <a:lnSpc>
              <a:spcPct val="90000"/>
            </a:lnSpc>
            <a:spcBef>
              <a:spcPct val="0"/>
            </a:spcBef>
            <a:spcAft>
              <a:spcPct val="35000"/>
            </a:spcAft>
          </a:pPr>
          <a:r>
            <a:rPr lang="en-CA" sz="2100" b="1" kern="1200" dirty="0">
              <a:solidFill>
                <a:sysClr val="windowText" lastClr="000000"/>
              </a:solidFill>
              <a:latin typeface="Bookman Old Style" panose="02050604050505020204" pitchFamily="18" charset="0"/>
              <a:ea typeface="+mn-ea"/>
              <a:cs typeface="+mn-cs"/>
            </a:rPr>
            <a:t>Motivational Circuits</a:t>
          </a:r>
        </a:p>
      </dsp:txBody>
      <dsp:txXfrm rot="-5400000">
        <a:off x="4485263" y="1279290"/>
        <a:ext cx="2010465" cy="2010465"/>
      </dsp:txXfrm>
    </dsp:sp>
    <dsp:sp modelId="{44944ADF-60D0-4C61-BDF9-72B0901E7FAD}">
      <dsp:nvSpPr>
        <dsp:cNvPr id="0" name=""/>
        <dsp:cNvSpPr/>
      </dsp:nvSpPr>
      <dsp:spPr>
        <a:xfrm rot="10800000">
          <a:off x="4485263" y="3348835"/>
          <a:ext cx="2843227" cy="2843227"/>
        </a:xfrm>
        <a:prstGeom prst="pieWedge">
          <a:avLst/>
        </a:prstGeom>
        <a:solidFill>
          <a:srgbClr val="F1FAB8"/>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CA" sz="2100" b="1" kern="1200" dirty="0">
              <a:solidFill>
                <a:sysClr val="windowText" lastClr="000000"/>
              </a:solidFill>
              <a:latin typeface="Bookman Old Style" panose="02050604050505020204" pitchFamily="18" charset="0"/>
              <a:ea typeface="+mn-ea"/>
              <a:cs typeface="+mn-cs"/>
            </a:rPr>
            <a:t>Emotional Regulatory Circuits</a:t>
          </a:r>
        </a:p>
      </dsp:txBody>
      <dsp:txXfrm rot="10800000">
        <a:off x="4485263" y="3348835"/>
        <a:ext cx="2010465" cy="2010465"/>
      </dsp:txXfrm>
    </dsp:sp>
    <dsp:sp modelId="{FEABE245-4E48-4017-BFE7-45E0FD7F126B}">
      <dsp:nvSpPr>
        <dsp:cNvPr id="0" name=""/>
        <dsp:cNvSpPr/>
      </dsp:nvSpPr>
      <dsp:spPr>
        <a:xfrm rot="16200000">
          <a:off x="1510709" y="3348835"/>
          <a:ext cx="2843227" cy="2843227"/>
        </a:xfrm>
        <a:prstGeom prst="pieWedge">
          <a:avLst/>
        </a:prstGeom>
        <a:solidFill>
          <a:srgbClr val="81FF8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CA" sz="2100" b="1" kern="1200" dirty="0">
              <a:solidFill>
                <a:sysClr val="windowText" lastClr="000000"/>
              </a:solidFill>
              <a:latin typeface="Bookman Old Style" panose="02050604050505020204" pitchFamily="18" charset="0"/>
              <a:ea typeface="+mn-ea"/>
              <a:cs typeface="+mn-cs"/>
            </a:rPr>
            <a:t>Self Monitoring and Regulatory Circuits</a:t>
          </a:r>
        </a:p>
      </dsp:txBody>
      <dsp:txXfrm rot="5400000">
        <a:off x="2343471" y="3348835"/>
        <a:ext cx="2010465" cy="2010465"/>
      </dsp:txXfrm>
    </dsp:sp>
    <dsp:sp modelId="{5459FCAA-D102-4722-A5C3-6C6E6A7B2D65}">
      <dsp:nvSpPr>
        <dsp:cNvPr id="0" name=""/>
        <dsp:cNvSpPr/>
      </dsp:nvSpPr>
      <dsp:spPr>
        <a:xfrm>
          <a:off x="3928765" y="2692201"/>
          <a:ext cx="981668" cy="853624"/>
        </a:xfrm>
        <a:prstGeom prst="circularArrow">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928765" y="3020518"/>
          <a:ext cx="981668" cy="853624"/>
        </a:xfrm>
        <a:prstGeom prst="circularArrow">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3866519" y="379574"/>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3866519" y="1096369"/>
        <a:ext cx="1730496" cy="1730496"/>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547895" y="2882490"/>
          <a:ext cx="1963877" cy="2447291"/>
        </a:xfrm>
        <a:prstGeom prst="pieWedge">
          <a:avLst/>
        </a:prstGeom>
        <a:solidFill>
          <a:srgbClr val="81FF81"/>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Self Monitoring and Regulatory Circuits</a:t>
          </a:r>
        </a:p>
      </dsp:txBody>
      <dsp:txXfrm rot="5400000">
        <a:off x="2022984" y="3124197"/>
        <a:ext cx="1730496" cy="1388671"/>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3866519" y="379574"/>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3866519" y="1096369"/>
        <a:ext cx="1730496" cy="1730496"/>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547895" y="2882490"/>
          <a:ext cx="1963877" cy="2447291"/>
        </a:xfrm>
        <a:prstGeom prst="pieWedge">
          <a:avLst/>
        </a:prstGeom>
        <a:solidFill>
          <a:srgbClr val="81FF81"/>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Self Monitoring and Regulatory Circuits</a:t>
          </a:r>
        </a:p>
      </dsp:txBody>
      <dsp:txXfrm rot="5400000">
        <a:off x="2022984" y="3124197"/>
        <a:ext cx="1730496" cy="1388671"/>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3DC4D-7E31-4D23-9E8B-761564F1056C}">
      <dsp:nvSpPr>
        <dsp:cNvPr id="0" name=""/>
        <dsp:cNvSpPr/>
      </dsp:nvSpPr>
      <dsp:spPr>
        <a:xfrm>
          <a:off x="2716706" y="2415540"/>
          <a:ext cx="372448" cy="2129090"/>
        </a:xfrm>
        <a:custGeom>
          <a:avLst/>
          <a:gdLst/>
          <a:ahLst/>
          <a:cxnLst/>
          <a:rect l="0" t="0" r="0" b="0"/>
          <a:pathLst>
            <a:path>
              <a:moveTo>
                <a:pt x="0" y="0"/>
              </a:moveTo>
              <a:lnTo>
                <a:pt x="186224" y="0"/>
              </a:lnTo>
              <a:lnTo>
                <a:pt x="186224" y="2129090"/>
              </a:lnTo>
              <a:lnTo>
                <a:pt x="372448" y="2129090"/>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CA" sz="800" b="1" kern="1200">
            <a:solidFill>
              <a:schemeClr val="tx1"/>
            </a:solidFill>
          </a:endParaRPr>
        </a:p>
      </dsp:txBody>
      <dsp:txXfrm>
        <a:off x="2848895" y="3426049"/>
        <a:ext cx="108071" cy="108071"/>
      </dsp:txXfrm>
    </dsp:sp>
    <dsp:sp modelId="{DDE8C3A6-0C5C-4A19-824D-DC4C4412DB75}">
      <dsp:nvSpPr>
        <dsp:cNvPr id="0" name=""/>
        <dsp:cNvSpPr/>
      </dsp:nvSpPr>
      <dsp:spPr>
        <a:xfrm>
          <a:off x="2716706" y="2415540"/>
          <a:ext cx="372448" cy="1419393"/>
        </a:xfrm>
        <a:custGeom>
          <a:avLst/>
          <a:gdLst/>
          <a:ahLst/>
          <a:cxnLst/>
          <a:rect l="0" t="0" r="0" b="0"/>
          <a:pathLst>
            <a:path>
              <a:moveTo>
                <a:pt x="0" y="0"/>
              </a:moveTo>
              <a:lnTo>
                <a:pt x="186224" y="0"/>
              </a:lnTo>
              <a:lnTo>
                <a:pt x="186224" y="1419393"/>
              </a:lnTo>
              <a:lnTo>
                <a:pt x="372448" y="1419393"/>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b="1" kern="1200">
            <a:solidFill>
              <a:schemeClr val="tx1"/>
            </a:solidFill>
          </a:endParaRPr>
        </a:p>
      </dsp:txBody>
      <dsp:txXfrm>
        <a:off x="2866244" y="3088550"/>
        <a:ext cx="73372" cy="73372"/>
      </dsp:txXfrm>
    </dsp:sp>
    <dsp:sp modelId="{B11FC606-5189-46F3-A669-2C356D21D5BA}">
      <dsp:nvSpPr>
        <dsp:cNvPr id="0" name=""/>
        <dsp:cNvSpPr/>
      </dsp:nvSpPr>
      <dsp:spPr>
        <a:xfrm>
          <a:off x="2716706" y="2415540"/>
          <a:ext cx="372448" cy="709696"/>
        </a:xfrm>
        <a:custGeom>
          <a:avLst/>
          <a:gdLst/>
          <a:ahLst/>
          <a:cxnLst/>
          <a:rect l="0" t="0" r="0" b="0"/>
          <a:pathLst>
            <a:path>
              <a:moveTo>
                <a:pt x="0" y="0"/>
              </a:moveTo>
              <a:lnTo>
                <a:pt x="186224" y="0"/>
              </a:lnTo>
              <a:lnTo>
                <a:pt x="186224" y="709696"/>
              </a:lnTo>
              <a:lnTo>
                <a:pt x="372448" y="709696"/>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b="1" kern="1200">
            <a:solidFill>
              <a:schemeClr val="tx1"/>
            </a:solidFill>
          </a:endParaRPr>
        </a:p>
      </dsp:txBody>
      <dsp:txXfrm>
        <a:off x="2882893" y="2750351"/>
        <a:ext cx="40074" cy="40074"/>
      </dsp:txXfrm>
    </dsp:sp>
    <dsp:sp modelId="{0DD1090B-0569-40B2-97CD-E4AFADF2E1AE}">
      <dsp:nvSpPr>
        <dsp:cNvPr id="0" name=""/>
        <dsp:cNvSpPr/>
      </dsp:nvSpPr>
      <dsp:spPr>
        <a:xfrm>
          <a:off x="2716706" y="2369820"/>
          <a:ext cx="372448" cy="91440"/>
        </a:xfrm>
        <a:custGeom>
          <a:avLst/>
          <a:gdLst/>
          <a:ahLst/>
          <a:cxnLst/>
          <a:rect l="0" t="0" r="0" b="0"/>
          <a:pathLst>
            <a:path>
              <a:moveTo>
                <a:pt x="0" y="45720"/>
              </a:moveTo>
              <a:lnTo>
                <a:pt x="372448" y="45720"/>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b="1" kern="1200">
            <a:solidFill>
              <a:schemeClr val="tx1"/>
            </a:solidFill>
          </a:endParaRPr>
        </a:p>
      </dsp:txBody>
      <dsp:txXfrm>
        <a:off x="2893619" y="2406228"/>
        <a:ext cx="18622" cy="18622"/>
      </dsp:txXfrm>
    </dsp:sp>
    <dsp:sp modelId="{E5620C9D-F583-4E86-847D-656A7B55C932}">
      <dsp:nvSpPr>
        <dsp:cNvPr id="0" name=""/>
        <dsp:cNvSpPr/>
      </dsp:nvSpPr>
      <dsp:spPr>
        <a:xfrm>
          <a:off x="2716706" y="1705843"/>
          <a:ext cx="372448" cy="709696"/>
        </a:xfrm>
        <a:custGeom>
          <a:avLst/>
          <a:gdLst/>
          <a:ahLst/>
          <a:cxnLst/>
          <a:rect l="0" t="0" r="0" b="0"/>
          <a:pathLst>
            <a:path>
              <a:moveTo>
                <a:pt x="0" y="709696"/>
              </a:moveTo>
              <a:lnTo>
                <a:pt x="186224" y="709696"/>
              </a:lnTo>
              <a:lnTo>
                <a:pt x="186224" y="0"/>
              </a:lnTo>
              <a:lnTo>
                <a:pt x="372448" y="0"/>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b="1" kern="1200">
            <a:solidFill>
              <a:schemeClr val="tx1"/>
            </a:solidFill>
          </a:endParaRPr>
        </a:p>
      </dsp:txBody>
      <dsp:txXfrm>
        <a:off x="2882893" y="2040654"/>
        <a:ext cx="40074" cy="40074"/>
      </dsp:txXfrm>
    </dsp:sp>
    <dsp:sp modelId="{24493C28-D63F-45FB-9DED-468AA65F1C14}">
      <dsp:nvSpPr>
        <dsp:cNvPr id="0" name=""/>
        <dsp:cNvSpPr/>
      </dsp:nvSpPr>
      <dsp:spPr>
        <a:xfrm>
          <a:off x="2716706" y="996146"/>
          <a:ext cx="372448" cy="1419393"/>
        </a:xfrm>
        <a:custGeom>
          <a:avLst/>
          <a:gdLst/>
          <a:ahLst/>
          <a:cxnLst/>
          <a:rect l="0" t="0" r="0" b="0"/>
          <a:pathLst>
            <a:path>
              <a:moveTo>
                <a:pt x="0" y="1419393"/>
              </a:moveTo>
              <a:lnTo>
                <a:pt x="186224" y="1419393"/>
              </a:lnTo>
              <a:lnTo>
                <a:pt x="186224" y="0"/>
              </a:lnTo>
              <a:lnTo>
                <a:pt x="372448" y="0"/>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b="1" kern="1200">
            <a:solidFill>
              <a:schemeClr val="tx1"/>
            </a:solidFill>
          </a:endParaRPr>
        </a:p>
      </dsp:txBody>
      <dsp:txXfrm>
        <a:off x="2866244" y="1669157"/>
        <a:ext cx="73372" cy="73372"/>
      </dsp:txXfrm>
    </dsp:sp>
    <dsp:sp modelId="{2387C868-596B-4087-BCE4-5AD4E8DABB3D}">
      <dsp:nvSpPr>
        <dsp:cNvPr id="0" name=""/>
        <dsp:cNvSpPr/>
      </dsp:nvSpPr>
      <dsp:spPr>
        <a:xfrm>
          <a:off x="2716706" y="286449"/>
          <a:ext cx="372448" cy="2129090"/>
        </a:xfrm>
        <a:custGeom>
          <a:avLst/>
          <a:gdLst/>
          <a:ahLst/>
          <a:cxnLst/>
          <a:rect l="0" t="0" r="0" b="0"/>
          <a:pathLst>
            <a:path>
              <a:moveTo>
                <a:pt x="0" y="2129090"/>
              </a:moveTo>
              <a:lnTo>
                <a:pt x="186224" y="2129090"/>
              </a:lnTo>
              <a:lnTo>
                <a:pt x="186224" y="0"/>
              </a:lnTo>
              <a:lnTo>
                <a:pt x="372448" y="0"/>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CA" sz="800" b="1" kern="1200">
            <a:solidFill>
              <a:schemeClr val="tx1"/>
            </a:solidFill>
          </a:endParaRPr>
        </a:p>
      </dsp:txBody>
      <dsp:txXfrm>
        <a:off x="2848895" y="1296959"/>
        <a:ext cx="108071" cy="108071"/>
      </dsp:txXfrm>
    </dsp:sp>
    <dsp:sp modelId="{CA139CFE-67C2-417C-A922-31D9178DBE68}">
      <dsp:nvSpPr>
        <dsp:cNvPr id="0" name=""/>
        <dsp:cNvSpPr/>
      </dsp:nvSpPr>
      <dsp:spPr>
        <a:xfrm rot="16200000">
          <a:off x="271370" y="1896186"/>
          <a:ext cx="3851965" cy="1038706"/>
        </a:xfrm>
        <a:prstGeom prst="rect">
          <a:avLst/>
        </a:prstGeom>
        <a:solidFill>
          <a:srgbClr val="8F8FFF"/>
        </a:solidFill>
        <a:ln w="19050" cap="flat" cmpd="sng" algn="ctr">
          <a:solidFill>
            <a:srgbClr val="8F8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CA" sz="2400" b="1" kern="1200" dirty="0">
              <a:solidFill>
                <a:schemeClr val="tx1"/>
              </a:solidFill>
              <a:latin typeface="Bookman Old Style" panose="02050604050505020204" pitchFamily="18" charset="0"/>
            </a:rPr>
            <a:t>Higher Cortical Intellectual Functions (HCIF)</a:t>
          </a:r>
          <a:endParaRPr lang="en-CA" sz="3600" b="1" kern="1200" dirty="0">
            <a:solidFill>
              <a:schemeClr val="tx1"/>
            </a:solidFill>
            <a:latin typeface="Bookman Old Style" panose="02050604050505020204" pitchFamily="18" charset="0"/>
          </a:endParaRPr>
        </a:p>
      </dsp:txBody>
      <dsp:txXfrm>
        <a:off x="271370" y="1896186"/>
        <a:ext cx="3851965" cy="1038706"/>
      </dsp:txXfrm>
    </dsp:sp>
    <dsp:sp modelId="{F114D108-C6B0-4F1B-A411-71F4742D9EDF}">
      <dsp:nvSpPr>
        <dsp:cNvPr id="0" name=""/>
        <dsp:cNvSpPr/>
      </dsp:nvSpPr>
      <dsp:spPr>
        <a:xfrm>
          <a:off x="3089155" y="2571"/>
          <a:ext cx="1862244" cy="567757"/>
        </a:xfrm>
        <a:prstGeom prst="rect">
          <a:avLst/>
        </a:prstGeom>
        <a:solidFill>
          <a:srgbClr val="8F8FFF"/>
        </a:solidFill>
        <a:ln w="19050" cap="flat" cmpd="sng" algn="ctr">
          <a:solidFill>
            <a:srgbClr val="8F8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CA" sz="2000" b="1" kern="1200" dirty="0">
              <a:solidFill>
                <a:schemeClr val="tx1"/>
              </a:solidFill>
              <a:latin typeface="Bookman Old Style" panose="02050604050505020204" pitchFamily="18" charset="0"/>
            </a:rPr>
            <a:t>Executive Functions</a:t>
          </a:r>
        </a:p>
      </dsp:txBody>
      <dsp:txXfrm>
        <a:off x="3089155" y="2571"/>
        <a:ext cx="1862244" cy="567757"/>
      </dsp:txXfrm>
    </dsp:sp>
    <dsp:sp modelId="{F95643A6-55F7-4A56-AC86-52AC27925F37}">
      <dsp:nvSpPr>
        <dsp:cNvPr id="0" name=""/>
        <dsp:cNvSpPr/>
      </dsp:nvSpPr>
      <dsp:spPr>
        <a:xfrm>
          <a:off x="3089155" y="712267"/>
          <a:ext cx="1862244" cy="567757"/>
        </a:xfrm>
        <a:prstGeom prst="rect">
          <a:avLst/>
        </a:prstGeom>
        <a:solidFill>
          <a:srgbClr val="8F8FFF"/>
        </a:solidFill>
        <a:ln w="19050" cap="flat" cmpd="sng" algn="ctr">
          <a:solidFill>
            <a:srgbClr val="8F8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CA" sz="2000" b="1" kern="1200" dirty="0">
              <a:solidFill>
                <a:schemeClr val="tx1"/>
              </a:solidFill>
              <a:latin typeface="Bookman Old Style" panose="02050604050505020204" pitchFamily="18" charset="0"/>
            </a:rPr>
            <a:t>Visuospatial</a:t>
          </a:r>
        </a:p>
      </dsp:txBody>
      <dsp:txXfrm>
        <a:off x="3089155" y="712267"/>
        <a:ext cx="1862244" cy="567757"/>
      </dsp:txXfrm>
    </dsp:sp>
    <dsp:sp modelId="{263103E8-74A1-424E-88CB-76F8DDFC49BC}">
      <dsp:nvSpPr>
        <dsp:cNvPr id="0" name=""/>
        <dsp:cNvSpPr/>
      </dsp:nvSpPr>
      <dsp:spPr>
        <a:xfrm>
          <a:off x="3089155" y="1421964"/>
          <a:ext cx="1862244" cy="567757"/>
        </a:xfrm>
        <a:prstGeom prst="rect">
          <a:avLst/>
        </a:prstGeom>
        <a:solidFill>
          <a:srgbClr val="8F8FFF"/>
        </a:solidFill>
        <a:ln w="19050" cap="flat" cmpd="sng" algn="ctr">
          <a:solidFill>
            <a:srgbClr val="8F8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CA" sz="2000" b="1" kern="1200">
              <a:solidFill>
                <a:schemeClr val="tx1"/>
              </a:solidFill>
              <a:latin typeface="Bookman Old Style" panose="02050604050505020204" pitchFamily="18" charset="0"/>
            </a:rPr>
            <a:t>Memory</a:t>
          </a:r>
          <a:endParaRPr lang="en-CA" sz="2400" b="1" kern="1200">
            <a:solidFill>
              <a:schemeClr val="tx1"/>
            </a:solidFill>
            <a:latin typeface="Bookman Old Style" panose="02050604050505020204" pitchFamily="18" charset="0"/>
          </a:endParaRPr>
        </a:p>
      </dsp:txBody>
      <dsp:txXfrm>
        <a:off x="3089155" y="1421964"/>
        <a:ext cx="1862244" cy="567757"/>
      </dsp:txXfrm>
    </dsp:sp>
    <dsp:sp modelId="{9383B76F-4BAD-4C54-964A-6F600AAABBEF}">
      <dsp:nvSpPr>
        <dsp:cNvPr id="0" name=""/>
        <dsp:cNvSpPr/>
      </dsp:nvSpPr>
      <dsp:spPr>
        <a:xfrm>
          <a:off x="3089155" y="2131661"/>
          <a:ext cx="1862244" cy="567757"/>
        </a:xfrm>
        <a:prstGeom prst="rect">
          <a:avLst/>
        </a:prstGeom>
        <a:solidFill>
          <a:srgbClr val="8F8FFF"/>
        </a:solidFill>
        <a:ln w="19050" cap="flat" cmpd="sng" algn="ctr">
          <a:solidFill>
            <a:srgbClr val="8F8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CA" sz="2000" b="1" kern="1200" dirty="0">
              <a:solidFill>
                <a:schemeClr val="tx1"/>
              </a:solidFill>
              <a:latin typeface="Bookman Old Style" panose="02050604050505020204" pitchFamily="18" charset="0"/>
            </a:rPr>
            <a:t>Language Functions</a:t>
          </a:r>
        </a:p>
      </dsp:txBody>
      <dsp:txXfrm>
        <a:off x="3089155" y="2131661"/>
        <a:ext cx="1862244" cy="567757"/>
      </dsp:txXfrm>
    </dsp:sp>
    <dsp:sp modelId="{94087F09-A43F-4776-9B6C-7E22C93EE3A0}">
      <dsp:nvSpPr>
        <dsp:cNvPr id="0" name=""/>
        <dsp:cNvSpPr/>
      </dsp:nvSpPr>
      <dsp:spPr>
        <a:xfrm>
          <a:off x="3089155" y="2841358"/>
          <a:ext cx="1862244" cy="567757"/>
        </a:xfrm>
        <a:prstGeom prst="rect">
          <a:avLst/>
        </a:prstGeom>
        <a:solidFill>
          <a:srgbClr val="8F8FFF"/>
        </a:solidFill>
        <a:ln w="19050" cap="flat" cmpd="sng" algn="ctr">
          <a:solidFill>
            <a:srgbClr val="8F8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CA" sz="2000" b="1" kern="1200">
              <a:solidFill>
                <a:schemeClr val="tx1"/>
              </a:solidFill>
              <a:latin typeface="Bookman Old Style" panose="02050604050505020204" pitchFamily="18" charset="0"/>
            </a:rPr>
            <a:t>Praxis</a:t>
          </a:r>
        </a:p>
      </dsp:txBody>
      <dsp:txXfrm>
        <a:off x="3089155" y="2841358"/>
        <a:ext cx="1862244" cy="567757"/>
      </dsp:txXfrm>
    </dsp:sp>
    <dsp:sp modelId="{B2CD2C52-7D32-4FE3-891C-38857BADC74D}">
      <dsp:nvSpPr>
        <dsp:cNvPr id="0" name=""/>
        <dsp:cNvSpPr/>
      </dsp:nvSpPr>
      <dsp:spPr>
        <a:xfrm>
          <a:off x="3089155" y="3551054"/>
          <a:ext cx="1862244" cy="567757"/>
        </a:xfrm>
        <a:prstGeom prst="rect">
          <a:avLst/>
        </a:prstGeom>
        <a:solidFill>
          <a:srgbClr val="8F8FFF"/>
        </a:solidFill>
        <a:ln w="19050" cap="flat" cmpd="sng" algn="ctr">
          <a:solidFill>
            <a:srgbClr val="8F8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CA" sz="2000" b="1" kern="1200">
              <a:solidFill>
                <a:schemeClr val="tx1"/>
              </a:solidFill>
              <a:latin typeface="Bookman Old Style" panose="02050604050505020204" pitchFamily="18" charset="0"/>
            </a:rPr>
            <a:t>Gnosia</a:t>
          </a:r>
          <a:endParaRPr lang="en-CA" sz="2400" b="1" kern="1200">
            <a:solidFill>
              <a:schemeClr val="tx1"/>
            </a:solidFill>
            <a:latin typeface="Bookman Old Style" panose="02050604050505020204" pitchFamily="18" charset="0"/>
          </a:endParaRPr>
        </a:p>
      </dsp:txBody>
      <dsp:txXfrm>
        <a:off x="3089155" y="3551054"/>
        <a:ext cx="1862244" cy="567757"/>
      </dsp:txXfrm>
    </dsp:sp>
    <dsp:sp modelId="{6644154F-8696-446D-856B-6B5752ABE376}">
      <dsp:nvSpPr>
        <dsp:cNvPr id="0" name=""/>
        <dsp:cNvSpPr/>
      </dsp:nvSpPr>
      <dsp:spPr>
        <a:xfrm>
          <a:off x="3089155" y="4260751"/>
          <a:ext cx="1862244" cy="567757"/>
        </a:xfrm>
        <a:prstGeom prst="rect">
          <a:avLst/>
        </a:prstGeom>
        <a:solidFill>
          <a:srgbClr val="8F8FFF"/>
        </a:solidFill>
        <a:ln w="19050" cap="flat" cmpd="sng" algn="ctr">
          <a:solidFill>
            <a:srgbClr val="8F8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CA" sz="2000" b="1" kern="1200">
              <a:solidFill>
                <a:schemeClr val="tx1"/>
              </a:solidFill>
              <a:latin typeface="Bookman Old Style" panose="02050604050505020204" pitchFamily="18" charset="0"/>
            </a:rPr>
            <a:t>Insight/ Judgment</a:t>
          </a:r>
        </a:p>
      </dsp:txBody>
      <dsp:txXfrm>
        <a:off x="3089155" y="4260751"/>
        <a:ext cx="1862244" cy="5677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solidFill>
          <a:srgbClr val="8F8FFF"/>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Information Processing Circuits</a:t>
          </a:r>
        </a:p>
      </dsp:txBody>
      <dsp:txXfrm>
        <a:off x="2022984" y="1100382"/>
        <a:ext cx="1730496" cy="1730496"/>
      </dsp:txXfrm>
    </dsp:sp>
    <dsp:sp modelId="{3B1705FC-D93C-4CCA-BF1F-077100556E12}">
      <dsp:nvSpPr>
        <dsp:cNvPr id="0" name=""/>
        <dsp:cNvSpPr/>
      </dsp:nvSpPr>
      <dsp:spPr>
        <a:xfrm rot="5400000">
          <a:off x="3866519" y="379574"/>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3866519" y="1096369"/>
        <a:ext cx="1730496" cy="1730496"/>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3866519" y="379574"/>
          <a:ext cx="2447291" cy="2447291"/>
        </a:xfrm>
        <a:prstGeom prst="pieWedge">
          <a:avLst/>
        </a:prstGeom>
        <a:solidFill>
          <a:srgbClr val="FFB685"/>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Motivational Circuits</a:t>
          </a:r>
        </a:p>
      </dsp:txBody>
      <dsp:txXfrm rot="-5400000">
        <a:off x="3866519" y="1096369"/>
        <a:ext cx="1730496" cy="1730496"/>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3866519" y="379574"/>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3866519" y="1096369"/>
        <a:ext cx="1730496" cy="1730496"/>
      </dsp:txXfrm>
    </dsp:sp>
    <dsp:sp modelId="{44944ADF-60D0-4C61-BDF9-72B0901E7FAD}">
      <dsp:nvSpPr>
        <dsp:cNvPr id="0" name=""/>
        <dsp:cNvSpPr/>
      </dsp:nvSpPr>
      <dsp:spPr>
        <a:xfrm rot="10800000">
          <a:off x="3866519" y="2882490"/>
          <a:ext cx="2447291" cy="2447291"/>
        </a:xfrm>
        <a:prstGeom prst="pieWedge">
          <a:avLst/>
        </a:prstGeom>
        <a:solidFill>
          <a:srgbClr val="F1FAB8"/>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Emotional Regulatory Circuits</a:t>
          </a:r>
        </a:p>
      </dsp:txBody>
      <dsp:txXfrm rot="10800000">
        <a:off x="3866519" y="2882490"/>
        <a:ext cx="1730496" cy="1730496"/>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83587"/>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a:off x="2022984" y="1100382"/>
        <a:ext cx="1730496" cy="1730496"/>
      </dsp:txXfrm>
    </dsp:sp>
    <dsp:sp modelId="{3B1705FC-D93C-4CCA-BF1F-077100556E12}">
      <dsp:nvSpPr>
        <dsp:cNvPr id="0" name=""/>
        <dsp:cNvSpPr/>
      </dsp:nvSpPr>
      <dsp:spPr>
        <a:xfrm rot="5400000">
          <a:off x="3866519" y="379574"/>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3866519" y="1096369"/>
        <a:ext cx="1730496" cy="1730496"/>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306189" y="2882490"/>
          <a:ext cx="2447291" cy="2447291"/>
        </a:xfrm>
        <a:prstGeom prst="pieWedge">
          <a:avLst/>
        </a:prstGeom>
        <a:solidFill>
          <a:srgbClr val="81FF81"/>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Self Monitoring and Regulatory Circuits</a:t>
          </a: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3D75D-893D-4C43-8EFE-DBB466AB82CE}">
      <dsp:nvSpPr>
        <dsp:cNvPr id="0" name=""/>
        <dsp:cNvSpPr/>
      </dsp:nvSpPr>
      <dsp:spPr>
        <a:xfrm rot="3307619">
          <a:off x="2321982" y="1411637"/>
          <a:ext cx="3946822" cy="2752416"/>
        </a:xfrm>
        <a:prstGeom prst="swooshArrow">
          <a:avLst>
            <a:gd name="adj1" fmla="val 16310"/>
            <a:gd name="adj2" fmla="val 31370"/>
          </a:avLst>
        </a:prstGeom>
        <a:gradFill rotWithShape="0">
          <a:gsLst>
            <a:gs pos="0">
              <a:schemeClr val="dk2">
                <a:hueOff val="0"/>
                <a:satOff val="0"/>
                <a:lumOff val="0"/>
                <a:alphaOff val="0"/>
              </a:schemeClr>
            </a:gs>
            <a:gs pos="100000">
              <a:schemeClr val="dk2">
                <a:hueOff val="0"/>
                <a:satOff val="0"/>
                <a:lumOff val="0"/>
                <a:alphaOff val="0"/>
                <a:shade val="48000"/>
                <a:satMod val="180000"/>
                <a:lumMod val="94000"/>
              </a:schemeClr>
            </a:gs>
            <a:gs pos="100000">
              <a:schemeClr val="dk2">
                <a:hueOff val="0"/>
                <a:satOff val="0"/>
                <a:lumOff val="0"/>
                <a:alphaOff val="0"/>
                <a:shade val="48000"/>
                <a:satMod val="180000"/>
                <a:lumMod val="94000"/>
              </a:schemeClr>
            </a:gs>
          </a:gsLst>
          <a:lin ang="4140000" scaled="1"/>
        </a:gradFill>
        <a:ln>
          <a:noFill/>
        </a:ln>
        <a:effectLst>
          <a:outerShdw blurRad="76200" dist="38100" dir="54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FCF88D5-6781-4B16-9B16-8719DC8740A5}">
      <dsp:nvSpPr>
        <dsp:cNvPr id="0" name=""/>
        <dsp:cNvSpPr/>
      </dsp:nvSpPr>
      <dsp:spPr>
        <a:xfrm>
          <a:off x="3733800" y="2033932"/>
          <a:ext cx="99669" cy="99669"/>
        </a:xfrm>
        <a:prstGeom prst="ellipse">
          <a:avLst/>
        </a:prstGeom>
        <a:solidFill>
          <a:schemeClr val="dk2">
            <a:tint val="60000"/>
            <a:hueOff val="0"/>
            <a:satOff val="0"/>
            <a:lumOff val="0"/>
            <a:alphaOff val="0"/>
          </a:schemeClr>
        </a:solidFill>
        <a:ln>
          <a:noFill/>
        </a:ln>
        <a:effectLst>
          <a:outerShdw blurRad="114300" dist="114300" dir="5400000" rotWithShape="0">
            <a:srgbClr val="000000">
              <a:alpha val="70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555DE5CC-8B74-4B42-8386-61EAD45BFB26}">
      <dsp:nvSpPr>
        <dsp:cNvPr id="0" name=""/>
        <dsp:cNvSpPr/>
      </dsp:nvSpPr>
      <dsp:spPr>
        <a:xfrm>
          <a:off x="5158131" y="2819401"/>
          <a:ext cx="99669" cy="99669"/>
        </a:xfrm>
        <a:prstGeom prst="ellipse">
          <a:avLst/>
        </a:prstGeom>
        <a:solidFill>
          <a:schemeClr val="dk2">
            <a:tint val="60000"/>
            <a:hueOff val="0"/>
            <a:satOff val="0"/>
            <a:lumOff val="0"/>
            <a:alphaOff val="0"/>
          </a:schemeClr>
        </a:solidFill>
        <a:ln>
          <a:noFill/>
        </a:ln>
        <a:effectLst>
          <a:outerShdw blurRad="114300" dist="114300" dir="5400000" rotWithShape="0">
            <a:srgbClr val="000000">
              <a:alpha val="70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EC432CEA-72C4-49CE-B7E2-964A05729DE2}">
      <dsp:nvSpPr>
        <dsp:cNvPr id="0" name=""/>
        <dsp:cNvSpPr/>
      </dsp:nvSpPr>
      <dsp:spPr>
        <a:xfrm>
          <a:off x="249627" y="76202"/>
          <a:ext cx="1860804" cy="2738899"/>
        </a:xfrm>
        <a:prstGeom prst="rect">
          <a:avLst/>
        </a:prstGeom>
        <a:solidFill>
          <a:srgbClr val="FF8989"/>
        </a:solidFill>
        <a:ln w="3810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CA" sz="2800" b="1" kern="1200" dirty="0" smtClean="0">
              <a:solidFill>
                <a:schemeClr val="tx1"/>
              </a:solidFill>
              <a:latin typeface="Book Antiqua" panose="02040602050305030304" pitchFamily="18" charset="0"/>
            </a:rPr>
            <a:t>Alertness or Arousal</a:t>
          </a:r>
        </a:p>
        <a:p>
          <a:pPr lvl="0" algn="ctr" defTabSz="1244600">
            <a:lnSpc>
              <a:spcPct val="90000"/>
            </a:lnSpc>
            <a:spcBef>
              <a:spcPct val="0"/>
            </a:spcBef>
            <a:spcAft>
              <a:spcPct val="35000"/>
            </a:spcAft>
          </a:pPr>
          <a:r>
            <a:rPr lang="en-CA" sz="2400" kern="1200" dirty="0" smtClean="0">
              <a:solidFill>
                <a:schemeClr val="tx1"/>
              </a:solidFill>
              <a:latin typeface="Book Antiqua" panose="02040602050305030304" pitchFamily="18" charset="0"/>
            </a:rPr>
            <a:t>Impaired reaction time and processing speed</a:t>
          </a:r>
          <a:endParaRPr lang="en-CA" sz="2400" kern="1200" dirty="0">
            <a:solidFill>
              <a:schemeClr val="tx1"/>
            </a:solidFill>
            <a:latin typeface="Book Antiqua" panose="02040602050305030304" pitchFamily="18" charset="0"/>
          </a:endParaRPr>
        </a:p>
      </dsp:txBody>
      <dsp:txXfrm>
        <a:off x="249627" y="76202"/>
        <a:ext cx="1860804" cy="2738899"/>
      </dsp:txXfrm>
    </dsp:sp>
    <dsp:sp modelId="{9C690B01-262D-4635-B5E6-E402AA8419AF}">
      <dsp:nvSpPr>
        <dsp:cNvPr id="0" name=""/>
        <dsp:cNvSpPr/>
      </dsp:nvSpPr>
      <dsp:spPr>
        <a:xfrm>
          <a:off x="4724411" y="457203"/>
          <a:ext cx="2564892" cy="1278009"/>
        </a:xfrm>
        <a:prstGeom prst="rect">
          <a:avLst/>
        </a:prstGeom>
        <a:solidFill>
          <a:srgbClr val="FF8989"/>
        </a:solidFill>
        <a:ln w="3810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CA" sz="2800" b="1" kern="1200" dirty="0" smtClean="0">
              <a:solidFill>
                <a:schemeClr val="tx1"/>
              </a:solidFill>
              <a:latin typeface="Book Antiqua" panose="02040602050305030304" pitchFamily="18" charset="0"/>
            </a:rPr>
            <a:t>Attentiveness</a:t>
          </a:r>
        </a:p>
        <a:p>
          <a:pPr lvl="0" algn="ctr" defTabSz="1244600">
            <a:lnSpc>
              <a:spcPct val="90000"/>
            </a:lnSpc>
            <a:spcBef>
              <a:spcPct val="0"/>
            </a:spcBef>
            <a:spcAft>
              <a:spcPct val="35000"/>
            </a:spcAft>
          </a:pPr>
          <a:r>
            <a:rPr lang="en-CA" sz="2400" kern="1200" dirty="0" smtClean="0">
              <a:solidFill>
                <a:schemeClr val="tx1"/>
              </a:solidFill>
              <a:latin typeface="Book Antiqua" panose="02040602050305030304" pitchFamily="18" charset="0"/>
            </a:rPr>
            <a:t>Impaired chunk of information</a:t>
          </a:r>
          <a:endParaRPr lang="en-CA" sz="2400" kern="1200" dirty="0">
            <a:solidFill>
              <a:schemeClr val="tx1"/>
            </a:solidFill>
            <a:latin typeface="Book Antiqua" panose="02040602050305030304" pitchFamily="18" charset="0"/>
          </a:endParaRPr>
        </a:p>
      </dsp:txBody>
      <dsp:txXfrm>
        <a:off x="4724411" y="457203"/>
        <a:ext cx="2564892" cy="1278009"/>
      </dsp:txXfrm>
    </dsp:sp>
    <dsp:sp modelId="{29007A9B-8AE4-4790-A0E6-DA4DBA0A33D8}">
      <dsp:nvSpPr>
        <dsp:cNvPr id="0" name=""/>
        <dsp:cNvSpPr/>
      </dsp:nvSpPr>
      <dsp:spPr>
        <a:xfrm>
          <a:off x="2438411" y="3065398"/>
          <a:ext cx="2514600" cy="1430399"/>
        </a:xfrm>
        <a:prstGeom prst="rect">
          <a:avLst/>
        </a:prstGeom>
        <a:solidFill>
          <a:srgbClr val="8F8FFF"/>
        </a:solidFill>
        <a:ln w="3810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CA" sz="2800" b="1" kern="1200" dirty="0" smtClean="0">
              <a:solidFill>
                <a:schemeClr val="tx1"/>
              </a:solidFill>
              <a:latin typeface="Book Antiqua" panose="02040602050305030304" pitchFamily="18" charset="0"/>
            </a:rPr>
            <a:t>Information Processing Circuits</a:t>
          </a:r>
          <a:endParaRPr lang="en-CA" sz="2800" b="1" kern="1200" dirty="0">
            <a:solidFill>
              <a:schemeClr val="tx1"/>
            </a:solidFill>
            <a:latin typeface="Book Antiqua" panose="02040602050305030304" pitchFamily="18" charset="0"/>
          </a:endParaRPr>
        </a:p>
      </dsp:txBody>
      <dsp:txXfrm>
        <a:off x="2438411" y="3065398"/>
        <a:ext cx="2514600" cy="1430399"/>
      </dsp:txXfrm>
    </dsp:sp>
    <dsp:sp modelId="{D1BBCCD8-6891-4722-B841-BD101FB6F0A7}">
      <dsp:nvSpPr>
        <dsp:cNvPr id="0" name=""/>
        <dsp:cNvSpPr/>
      </dsp:nvSpPr>
      <dsp:spPr>
        <a:xfrm>
          <a:off x="6172191" y="3733803"/>
          <a:ext cx="2514600" cy="73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lvl="0" algn="ctr" defTabSz="1244600">
            <a:lnSpc>
              <a:spcPct val="90000"/>
            </a:lnSpc>
            <a:spcBef>
              <a:spcPct val="0"/>
            </a:spcBef>
            <a:spcAft>
              <a:spcPct val="35000"/>
            </a:spcAft>
          </a:pPr>
          <a:r>
            <a:rPr lang="en-CA" sz="2800" b="1" kern="1200" dirty="0" smtClean="0">
              <a:solidFill>
                <a:schemeClr val="tx1"/>
              </a:solidFill>
              <a:latin typeface="Bookman Old Style" panose="02050604050505020204" pitchFamily="18" charset="0"/>
            </a:rPr>
            <a:t>Task Performance</a:t>
          </a:r>
          <a:endParaRPr lang="en-CA" sz="2800" b="1" kern="1200" dirty="0">
            <a:solidFill>
              <a:schemeClr val="tx1"/>
            </a:solidFill>
            <a:latin typeface="Bookman Old Style" panose="02050604050505020204" pitchFamily="18" charset="0"/>
          </a:endParaRPr>
        </a:p>
      </dsp:txBody>
      <dsp:txXfrm>
        <a:off x="6172191" y="3733803"/>
        <a:ext cx="2514600" cy="7315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F77C-9928-4712-94E8-776330C81AD7}">
      <dsp:nvSpPr>
        <dsp:cNvPr id="0" name=""/>
        <dsp:cNvSpPr/>
      </dsp:nvSpPr>
      <dsp:spPr>
        <a:xfrm>
          <a:off x="1306189" y="394147"/>
          <a:ext cx="2447291" cy="2121385"/>
        </a:xfrm>
        <a:prstGeom prst="pieWedge">
          <a:avLst/>
        </a:prstGeom>
        <a:solidFill>
          <a:srgbClr val="8F8FFF"/>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CA" sz="1800" b="1" kern="1200" dirty="0">
              <a:solidFill>
                <a:sysClr val="windowText" lastClr="000000"/>
              </a:solidFill>
              <a:latin typeface="Bookman Old Style" panose="02050604050505020204" pitchFamily="18" charset="0"/>
              <a:ea typeface="+mn-ea"/>
              <a:cs typeface="+mn-cs"/>
            </a:rPr>
            <a:t>Information Processing Circuits</a:t>
          </a:r>
        </a:p>
      </dsp:txBody>
      <dsp:txXfrm>
        <a:off x="2022984" y="1015486"/>
        <a:ext cx="1730496" cy="1500046"/>
      </dsp:txXfrm>
    </dsp:sp>
    <dsp:sp modelId="{3B1705FC-D93C-4CCA-BF1F-077100556E12}">
      <dsp:nvSpPr>
        <dsp:cNvPr id="0" name=""/>
        <dsp:cNvSpPr/>
      </dsp:nvSpPr>
      <dsp:spPr>
        <a:xfrm rot="5400000">
          <a:off x="3866519" y="379574"/>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64008"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3866519" y="1096369"/>
        <a:ext cx="1730496" cy="1730496"/>
      </dsp:txXfrm>
    </dsp:sp>
    <dsp:sp modelId="{44944ADF-60D0-4C61-BDF9-72B0901E7FAD}">
      <dsp:nvSpPr>
        <dsp:cNvPr id="0" name=""/>
        <dsp:cNvSpPr/>
      </dsp:nvSpPr>
      <dsp:spPr>
        <a:xfrm rot="10800000">
          <a:off x="386651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10800000">
        <a:off x="3866519" y="2882490"/>
        <a:ext cx="1730496" cy="1730496"/>
      </dsp:txXfrm>
    </dsp:sp>
    <dsp:sp modelId="{FEABE245-4E48-4017-BFE7-45E0FD7F126B}">
      <dsp:nvSpPr>
        <dsp:cNvPr id="0" name=""/>
        <dsp:cNvSpPr/>
      </dsp:nvSpPr>
      <dsp:spPr>
        <a:xfrm rot="16200000">
          <a:off x="1306189" y="2882490"/>
          <a:ext cx="2447291" cy="2447291"/>
        </a:xfrm>
        <a:prstGeom prst="pieWedg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CA" sz="1800" b="1" kern="1200" dirty="0">
            <a:solidFill>
              <a:sysClr val="windowText" lastClr="000000"/>
            </a:solidFill>
            <a:latin typeface="Bookman Old Style" panose="02050604050505020204" pitchFamily="18" charset="0"/>
            <a:ea typeface="+mn-ea"/>
            <a:cs typeface="+mn-cs"/>
          </a:endParaRPr>
        </a:p>
      </dsp:txBody>
      <dsp:txXfrm rot="5400000">
        <a:off x="2022984" y="2882490"/>
        <a:ext cx="1730496" cy="1730496"/>
      </dsp:txXfrm>
    </dsp:sp>
    <dsp:sp modelId="{5459FCAA-D102-4722-A5C3-6C6E6A7B2D65}">
      <dsp:nvSpPr>
        <dsp:cNvPr id="0" name=""/>
        <dsp:cNvSpPr/>
      </dsp:nvSpPr>
      <dsp:spPr>
        <a:xfrm>
          <a:off x="3387517" y="2317296"/>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EE75AB-5F0A-4E46-9893-70B56524ADE4}">
      <dsp:nvSpPr>
        <dsp:cNvPr id="0" name=""/>
        <dsp:cNvSpPr/>
      </dsp:nvSpPr>
      <dsp:spPr>
        <a:xfrm rot="10800000">
          <a:off x="3387517" y="2599893"/>
          <a:ext cx="844965" cy="734752"/>
        </a:xfrm>
        <a:prstGeom prst="circular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82119" cy="464820"/>
          </a:xfrm>
          <a:prstGeom prst="rect">
            <a:avLst/>
          </a:prstGeom>
        </p:spPr>
        <p:txBody>
          <a:bodyPr vert="horz" lIns="92446" tIns="46223" rIns="92446" bIns="46223" rtlCol="0"/>
          <a:lstStyle>
            <a:lvl1pPr algn="l">
              <a:defRPr sz="1200"/>
            </a:lvl1pPr>
          </a:lstStyle>
          <a:p>
            <a:r>
              <a:rPr lang="en-US" smtClean="0"/>
              <a:t>The Meaning of Behavioral Expressions in Persons with Dementia (PwD)</a:t>
            </a:r>
            <a:endParaRPr lang="en-US"/>
          </a:p>
        </p:txBody>
      </p:sp>
      <p:sp>
        <p:nvSpPr>
          <p:cNvPr id="3" name="Date Placeholder 2"/>
          <p:cNvSpPr>
            <a:spLocks noGrp="1"/>
          </p:cNvSpPr>
          <p:nvPr>
            <p:ph type="dt" sz="quarter" idx="1"/>
          </p:nvPr>
        </p:nvSpPr>
        <p:spPr>
          <a:xfrm>
            <a:off x="3898102" y="2"/>
            <a:ext cx="2982119" cy="464820"/>
          </a:xfrm>
          <a:prstGeom prst="rect">
            <a:avLst/>
          </a:prstGeom>
        </p:spPr>
        <p:txBody>
          <a:bodyPr vert="horz" lIns="92446" tIns="46223" rIns="92446" bIns="46223" rtlCol="0"/>
          <a:lstStyle>
            <a:lvl1pPr algn="r">
              <a:defRPr sz="1200"/>
            </a:lvl1pPr>
          </a:lstStyle>
          <a:p>
            <a:r>
              <a:rPr lang="en-US" smtClean="0"/>
              <a:t>5/22/2019</a:t>
            </a:r>
            <a:endParaRPr lang="en-US"/>
          </a:p>
        </p:txBody>
      </p:sp>
      <p:sp>
        <p:nvSpPr>
          <p:cNvPr id="4" name="Footer Placeholder 3"/>
          <p:cNvSpPr>
            <a:spLocks noGrp="1"/>
          </p:cNvSpPr>
          <p:nvPr>
            <p:ph type="ftr" sz="quarter" idx="2"/>
          </p:nvPr>
        </p:nvSpPr>
        <p:spPr>
          <a:xfrm>
            <a:off x="1" y="8829969"/>
            <a:ext cx="2982119" cy="464820"/>
          </a:xfrm>
          <a:prstGeom prst="rect">
            <a:avLst/>
          </a:prstGeom>
        </p:spPr>
        <p:txBody>
          <a:bodyPr vert="horz" lIns="92446" tIns="46223" rIns="92446" bIns="46223" rtlCol="0" anchor="b"/>
          <a:lstStyle>
            <a:lvl1pPr algn="l">
              <a:defRPr sz="1200"/>
            </a:lvl1pPr>
          </a:lstStyle>
          <a:p>
            <a:r>
              <a:rPr lang="en-US" smtClean="0"/>
              <a:t>Dr. A. S. Luthra</a:t>
            </a:r>
            <a:endParaRPr lang="en-US"/>
          </a:p>
        </p:txBody>
      </p:sp>
      <p:sp>
        <p:nvSpPr>
          <p:cNvPr id="5" name="Slide Number Placeholder 4"/>
          <p:cNvSpPr>
            <a:spLocks noGrp="1"/>
          </p:cNvSpPr>
          <p:nvPr>
            <p:ph type="sldNum" sz="quarter" idx="3"/>
          </p:nvPr>
        </p:nvSpPr>
        <p:spPr>
          <a:xfrm>
            <a:off x="3898102" y="8829969"/>
            <a:ext cx="2982119" cy="464820"/>
          </a:xfrm>
          <a:prstGeom prst="rect">
            <a:avLst/>
          </a:prstGeom>
        </p:spPr>
        <p:txBody>
          <a:bodyPr vert="horz" lIns="92446" tIns="46223" rIns="92446" bIns="46223" rtlCol="0" anchor="b"/>
          <a:lstStyle>
            <a:lvl1pPr algn="r">
              <a:defRPr sz="1200"/>
            </a:lvl1pPr>
          </a:lstStyle>
          <a:p>
            <a:fld id="{BF4D26F1-9070-44DB-BCCB-7C5DB65FF3A7}" type="slidenum">
              <a:rPr lang="en-US" smtClean="0"/>
              <a:t>‹#›</a:t>
            </a:fld>
            <a:endParaRPr lang="en-US"/>
          </a:p>
        </p:txBody>
      </p:sp>
    </p:spTree>
    <p:extLst>
      <p:ext uri="{BB962C8B-B14F-4D97-AF65-F5344CB8AC3E}">
        <p14:creationId xmlns:p14="http://schemas.microsoft.com/office/powerpoint/2010/main" val="119305614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82119" cy="464820"/>
          </a:xfrm>
          <a:prstGeom prst="rect">
            <a:avLst/>
          </a:prstGeom>
        </p:spPr>
        <p:txBody>
          <a:bodyPr vert="horz" lIns="92446" tIns="46223" rIns="92446" bIns="46223" rtlCol="0"/>
          <a:lstStyle>
            <a:lvl1pPr algn="l">
              <a:defRPr sz="1200"/>
            </a:lvl1pPr>
          </a:lstStyle>
          <a:p>
            <a:r>
              <a:rPr lang="en-US" smtClean="0"/>
              <a:t>The Meaning of Behavioral Expressions in Persons with Dementia (PwD)</a:t>
            </a:r>
            <a:endParaRPr lang="en-US"/>
          </a:p>
        </p:txBody>
      </p:sp>
      <p:sp>
        <p:nvSpPr>
          <p:cNvPr id="3" name="Date Placeholder 2"/>
          <p:cNvSpPr>
            <a:spLocks noGrp="1"/>
          </p:cNvSpPr>
          <p:nvPr>
            <p:ph type="dt" idx="1"/>
          </p:nvPr>
        </p:nvSpPr>
        <p:spPr>
          <a:xfrm>
            <a:off x="3898102" y="2"/>
            <a:ext cx="2982119" cy="464820"/>
          </a:xfrm>
          <a:prstGeom prst="rect">
            <a:avLst/>
          </a:prstGeom>
        </p:spPr>
        <p:txBody>
          <a:bodyPr vert="horz" lIns="92446" tIns="46223" rIns="92446" bIns="46223" rtlCol="0"/>
          <a:lstStyle>
            <a:lvl1pPr algn="r">
              <a:defRPr sz="1200"/>
            </a:lvl1pPr>
          </a:lstStyle>
          <a:p>
            <a:r>
              <a:rPr lang="en-US" smtClean="0"/>
              <a:t>5/22/2019</a:t>
            </a:r>
            <a:endParaRPr lang="en-US"/>
          </a:p>
        </p:txBody>
      </p:sp>
      <p:sp>
        <p:nvSpPr>
          <p:cNvPr id="4" name="Slide Image Placeholder 3"/>
          <p:cNvSpPr>
            <a:spLocks noGrp="1" noRot="1" noChangeAspect="1"/>
          </p:cNvSpPr>
          <p:nvPr>
            <p:ph type="sldImg" idx="2"/>
          </p:nvPr>
        </p:nvSpPr>
        <p:spPr>
          <a:xfrm>
            <a:off x="1116013" y="696913"/>
            <a:ext cx="4649787" cy="3487737"/>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9"/>
            <a:ext cx="2982119" cy="464820"/>
          </a:xfrm>
          <a:prstGeom prst="rect">
            <a:avLst/>
          </a:prstGeom>
        </p:spPr>
        <p:txBody>
          <a:bodyPr vert="horz" lIns="92446" tIns="46223" rIns="92446" bIns="46223" rtlCol="0" anchor="b"/>
          <a:lstStyle>
            <a:lvl1pPr algn="l">
              <a:defRPr sz="1200"/>
            </a:lvl1pPr>
          </a:lstStyle>
          <a:p>
            <a:r>
              <a:rPr lang="en-US" smtClean="0"/>
              <a:t>Dr. A. S. Luthra</a:t>
            </a:r>
            <a:endParaRPr lang="en-US"/>
          </a:p>
        </p:txBody>
      </p:sp>
      <p:sp>
        <p:nvSpPr>
          <p:cNvPr id="7" name="Slide Number Placeholder 6"/>
          <p:cNvSpPr>
            <a:spLocks noGrp="1"/>
          </p:cNvSpPr>
          <p:nvPr>
            <p:ph type="sldNum" sz="quarter" idx="5"/>
          </p:nvPr>
        </p:nvSpPr>
        <p:spPr>
          <a:xfrm>
            <a:off x="3898102" y="8829969"/>
            <a:ext cx="2982119" cy="464820"/>
          </a:xfrm>
          <a:prstGeom prst="rect">
            <a:avLst/>
          </a:prstGeom>
        </p:spPr>
        <p:txBody>
          <a:bodyPr vert="horz" lIns="92446" tIns="46223" rIns="92446" bIns="46223" rtlCol="0" anchor="b"/>
          <a:lstStyle>
            <a:lvl1pPr algn="r">
              <a:defRPr sz="1200"/>
            </a:lvl1pPr>
          </a:lstStyle>
          <a:p>
            <a:fld id="{E299F027-DED2-4070-9645-681DA5095638}" type="slidenum">
              <a:rPr lang="en-US" smtClean="0"/>
              <a:t>‹#›</a:t>
            </a:fld>
            <a:endParaRPr lang="en-US"/>
          </a:p>
        </p:txBody>
      </p:sp>
    </p:spTree>
    <p:extLst>
      <p:ext uri="{BB962C8B-B14F-4D97-AF65-F5344CB8AC3E}">
        <p14:creationId xmlns:p14="http://schemas.microsoft.com/office/powerpoint/2010/main" val="358662487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5D11509-05C6-4227-A428-B146B3C69809}" type="slidenum">
              <a:rPr lang="en-CA" smtClean="0"/>
              <a:t>1</a:t>
            </a:fld>
            <a:endParaRPr lang="en-CA" dirty="0"/>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246314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104374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b="0"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102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103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dirty="0" smtClean="0"/>
              <a:t>Need one slide after this which shows the relationship between joy and anger.  Also a slide of relationship between discontentment</a:t>
            </a:r>
            <a:r>
              <a:rPr lang="en-US" baseline="0" dirty="0" smtClean="0"/>
              <a:t> and anger and melancholy and discontentment</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104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105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106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107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5213212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108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928793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109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358692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110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1515390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111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449916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7104995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112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5071500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AUDIO</a:t>
            </a:r>
          </a:p>
          <a:p>
            <a:r>
              <a:rPr lang="en-US" baseline="0" dirty="0" smtClean="0"/>
              <a:t>Click the image ONCE to play it (a second click will stop it)</a:t>
            </a:r>
            <a:endParaRPr lang="en-US" baseline="0" dirty="0"/>
          </a:p>
        </p:txBody>
      </p:sp>
      <p:sp>
        <p:nvSpPr>
          <p:cNvPr id="4" name="Slide Number Placeholder 3"/>
          <p:cNvSpPr>
            <a:spLocks noGrp="1"/>
          </p:cNvSpPr>
          <p:nvPr>
            <p:ph type="sldNum" sz="quarter" idx="10"/>
          </p:nvPr>
        </p:nvSpPr>
        <p:spPr/>
        <p:txBody>
          <a:bodyPr/>
          <a:lstStyle/>
          <a:p>
            <a:fld id="{E299F027-DED2-4070-9645-681DA5095638}" type="slidenum">
              <a:rPr lang="en-US" smtClean="0"/>
              <a:t>113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911229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114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0793003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VIDEO</a:t>
            </a:r>
          </a:p>
          <a:p>
            <a:r>
              <a:rPr lang="en-US" baseline="0" dirty="0" smtClean="0"/>
              <a:t>Click the video ONCE to play it (a second click will stop it)</a:t>
            </a:r>
            <a:endParaRPr lang="en-US" baseline="0" dirty="0"/>
          </a:p>
        </p:txBody>
      </p:sp>
      <p:sp>
        <p:nvSpPr>
          <p:cNvPr id="4" name="Slide Number Placeholder 3"/>
          <p:cNvSpPr>
            <a:spLocks noGrp="1"/>
          </p:cNvSpPr>
          <p:nvPr>
            <p:ph type="sldNum" sz="quarter" idx="10"/>
          </p:nvPr>
        </p:nvSpPr>
        <p:spPr/>
        <p:txBody>
          <a:bodyPr/>
          <a:lstStyle/>
          <a:p>
            <a:fld id="{E299F027-DED2-4070-9645-681DA5095638}" type="slidenum">
              <a:rPr lang="en-US" smtClean="0"/>
              <a:t>115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116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8391622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117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118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119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2049247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pPr defTabSz="924458">
              <a:defRPr/>
            </a:pPr>
            <a:r>
              <a:rPr lang="en-US" dirty="0" smtClean="0"/>
              <a:t>Need two slides.  One for emotions of anger and the other for joy.  Next slide.  Meaning of behaviors based in joy  “Please</a:t>
            </a:r>
            <a:r>
              <a:rPr lang="en-US" baseline="0" dirty="0" smtClean="0"/>
              <a:t> help me </a:t>
            </a:r>
            <a:r>
              <a:rPr lang="en-US" dirty="0" smtClean="0"/>
              <a:t>control my emotions”</a:t>
            </a:r>
          </a:p>
          <a:p>
            <a:pPr defTabSz="924458">
              <a:defRPr/>
            </a:pPr>
            <a:r>
              <a:rPr lang="en-US" dirty="0" smtClean="0"/>
              <a:t>DONE</a:t>
            </a:r>
          </a:p>
          <a:p>
            <a:pPr defTabSz="924458">
              <a:defRPr/>
            </a:pPr>
            <a:endParaRPr lang="en-US" dirty="0" smtClean="0"/>
          </a:p>
          <a:p>
            <a:pPr defTabSz="924458">
              <a:defRPr/>
            </a:pPr>
            <a:r>
              <a:rPr lang="en-US" dirty="0" smtClean="0"/>
              <a:t>NOTE:  This is not a well-known</a:t>
            </a:r>
            <a:r>
              <a:rPr lang="en-US" baseline="0" dirty="0" smtClean="0"/>
              <a:t> idiom and may be especially confusing for non-native English speakers.</a:t>
            </a:r>
          </a:p>
          <a:p>
            <a:pPr defTabSz="924458">
              <a:defRPr/>
            </a:pPr>
            <a:endParaRPr lang="en-US" baseline="0" dirty="0" smtClean="0"/>
          </a:p>
          <a:p>
            <a:pPr marL="0" marR="0" indent="0" algn="l" defTabSz="924458" rtl="0" eaLnBrk="1" fontAlgn="auto" latinLnBrk="0" hangingPunct="1">
              <a:lnSpc>
                <a:spcPct val="100000"/>
              </a:lnSpc>
              <a:spcBef>
                <a:spcPts val="0"/>
              </a:spcBef>
              <a:spcAft>
                <a:spcPts val="0"/>
              </a:spcAft>
              <a:buClrTx/>
              <a:buSzTx/>
              <a:buFontTx/>
              <a:buNone/>
              <a:tabLst/>
              <a:defRPr/>
            </a:pPr>
            <a:r>
              <a:rPr lang="en-US" baseline="0" dirty="0" smtClean="0"/>
              <a:t>Old version said</a:t>
            </a:r>
            <a:endParaRPr lang="en-US" sz="1200" dirty="0" smtClean="0">
              <a:latin typeface="Arial Rounded MT Bold" panose="020F0704030504030204" pitchFamily="34" charset="0"/>
            </a:endParaRPr>
          </a:p>
        </p:txBody>
      </p:sp>
      <p:sp>
        <p:nvSpPr>
          <p:cNvPr id="4" name="Slide Number Placeholder 3"/>
          <p:cNvSpPr>
            <a:spLocks noGrp="1"/>
          </p:cNvSpPr>
          <p:nvPr>
            <p:ph type="sldNum" sz="quarter" idx="10"/>
          </p:nvPr>
        </p:nvSpPr>
        <p:spPr/>
        <p:txBody>
          <a:bodyPr/>
          <a:lstStyle/>
          <a:p>
            <a:fld id="{E299F027-DED2-4070-9645-681DA5095638}" type="slidenum">
              <a:rPr lang="en-US" smtClean="0"/>
              <a:t>120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1998844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121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19988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1408428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122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123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baseline="0" dirty="0" smtClean="0"/>
              <a:t>Is this good here?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124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125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126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127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128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129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130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04533596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131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79840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03937787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132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959644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133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194701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 slides.  Purpose</a:t>
            </a:r>
            <a:r>
              <a:rPr lang="en-US" baseline="0" dirty="0" smtClean="0"/>
              <a:t> of Measure for </a:t>
            </a:r>
            <a:r>
              <a:rPr lang="en-US" baseline="0" dirty="0" err="1" smtClean="0"/>
              <a:t>Meloncholy</a:t>
            </a:r>
            <a:r>
              <a:rPr lang="en-US" baseline="0" dirty="0" smtClean="0"/>
              <a:t>.  Awareness of ‘coping’ with pain.  Purpose of measure for discontentment.  Awareness of ‘avoidance’ of pain</a:t>
            </a:r>
            <a:endParaRPr lang="en-US" dirty="0" smtClean="0"/>
          </a:p>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134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20492473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Two</a:t>
            </a:r>
            <a:r>
              <a:rPr lang="en-US" baseline="0" dirty="0" smtClean="0"/>
              <a:t> slides.  Meaning of the Expression based in melancholy.  </a:t>
            </a:r>
            <a:r>
              <a:rPr lang="en-US" b="1" baseline="0" dirty="0" smtClean="0"/>
              <a:t>I am not </a:t>
            </a:r>
            <a:r>
              <a:rPr lang="en-US" b="1" baseline="0" dirty="0" err="1" smtClean="0"/>
              <a:t>surffering</a:t>
            </a:r>
            <a:r>
              <a:rPr lang="en-US" b="1" baseline="0" dirty="0" smtClean="0"/>
              <a:t> (this does not make sense to me – they *are* suffering otherwise why would they be sad? They are trying not to suffer – “I’m trying to relieve my suffering” makes a lot more sense); </a:t>
            </a:r>
            <a:r>
              <a:rPr lang="en-US" baseline="0" dirty="0" smtClean="0"/>
              <a:t>please help me in releasing my emotions.  Meaning of the Expression based in discontentment.  Please don’t take me for a ‘jerk’; I am simply trying to protect myself from ‘pain’.  </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135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20492473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 slides.  Purpose</a:t>
            </a:r>
            <a:r>
              <a:rPr lang="en-US" baseline="0" dirty="0" smtClean="0"/>
              <a:t> of Measure for </a:t>
            </a:r>
            <a:r>
              <a:rPr lang="en-US" baseline="0" dirty="0" err="1" smtClean="0"/>
              <a:t>Meloncholy</a:t>
            </a:r>
            <a:r>
              <a:rPr lang="en-US" baseline="0" dirty="0" smtClean="0"/>
              <a:t>.  Awareness of ‘coping’ with pain.  Purpose of measure for discontentment.  Awareness of ‘avoidance’ of pain</a:t>
            </a:r>
            <a:endParaRPr lang="en-US" dirty="0" smtClean="0"/>
          </a:p>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136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2049247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Two</a:t>
            </a:r>
            <a:r>
              <a:rPr lang="en-US" baseline="0" dirty="0" smtClean="0"/>
              <a:t> slides.  Meaning of the Expression based in melancholy.  I am not </a:t>
            </a:r>
            <a:r>
              <a:rPr lang="en-US" baseline="0" dirty="0" err="1" smtClean="0"/>
              <a:t>surffering</a:t>
            </a:r>
            <a:r>
              <a:rPr lang="en-US" baseline="0" dirty="0" smtClean="0"/>
              <a:t>; please help me in releasing my emotions.  Meaning of the Expression based in discontentment.  Please don’t take me for a ‘jerk’; I am simply trying to protect myself from ‘pain’.  </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137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2049247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138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139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dirty="0" smtClean="0"/>
              <a:t>Remains</a:t>
            </a:r>
            <a:r>
              <a:rPr lang="en-US" baseline="0" dirty="0" smtClean="0"/>
              <a:t> valid through all stages of dementia; early, middle and late.  Next slide. Different types of attachments with four bullets.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Rounded MT Bold" panose="020F0704030504030204" pitchFamily="34" charset="0"/>
              </a:rPr>
              <a:t>Different types (secure, anxious, avoidant disorganized)</a:t>
            </a:r>
          </a:p>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140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dirty="0" smtClean="0"/>
              <a:t>Remains</a:t>
            </a:r>
            <a:r>
              <a:rPr lang="en-US" baseline="0" dirty="0" smtClean="0"/>
              <a:t> valid through all stages of dementia; early, middle and late.  Next slide. Different types of attachments with four bullets.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Rounded MT Bold" panose="020F0704030504030204" pitchFamily="34" charset="0"/>
              </a:rPr>
              <a:t>Different types (secure, anxious, avoidant disorganized)</a:t>
            </a:r>
          </a:p>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141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a slide before this on introducing ‘sensorium’. it’s the ‘gate-keeper’ to flow of information. </a:t>
            </a:r>
          </a:p>
          <a:p>
            <a:endParaRPr lang="en-US" dirty="0" smtClean="0"/>
          </a:p>
          <a:p>
            <a:r>
              <a:rPr lang="en-US" dirty="0" smtClean="0"/>
              <a:t>SEE PREVIOUS SLIDE</a:t>
            </a:r>
          </a:p>
          <a:p>
            <a:endParaRPr lang="en-US" dirty="0" smtClean="0"/>
          </a:p>
          <a:p>
            <a:r>
              <a:rPr lang="en-US" dirty="0" smtClean="0"/>
              <a:t>NOTE:  Does it make sense to</a:t>
            </a:r>
            <a:r>
              <a:rPr lang="en-US" baseline="0" dirty="0" smtClean="0"/>
              <a:t> tell listeners that the sensorium is the gatekeeper before they even know what it is? </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4278306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dirty="0" smtClean="0"/>
              <a:t>Not sure if we need this slide.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142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dirty="0" smtClean="0"/>
              <a:t>Need to change the slide.  Moderate to Advanced Dementia.  Complete loss of recognition of ‘own’ environment. No familiarity</a:t>
            </a:r>
            <a:r>
              <a:rPr lang="en-US" baseline="0" dirty="0" smtClean="0"/>
              <a:t> </a:t>
            </a:r>
            <a:r>
              <a:rPr lang="en-US" dirty="0" smtClean="0"/>
              <a:t>of new environment.  Still have</a:t>
            </a:r>
            <a:r>
              <a:rPr lang="en-US" baseline="0" dirty="0" smtClean="0"/>
              <a:t> recognition of earlier childhood memories.  Between ages of 2 to 8). Parent or sibling fixations.  </a:t>
            </a:r>
          </a:p>
          <a:p>
            <a:r>
              <a:rPr lang="en-US" baseline="0" dirty="0" smtClean="0"/>
              <a:t>CHANGED SLIDE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143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dirty="0" smtClean="0"/>
              <a:t>Not</a:t>
            </a:r>
            <a:r>
              <a:rPr lang="en-US" baseline="0" dirty="0" smtClean="0"/>
              <a:t> sure if we need to keep this slide.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144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145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146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147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148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149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150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6258805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pPr defTabSz="924458">
              <a:defRPr/>
            </a:pPr>
            <a:r>
              <a:rPr lang="en-US" dirty="0" smtClean="0"/>
              <a:t>Please help me feel ‘safe’ and ‘secure’</a:t>
            </a:r>
          </a:p>
          <a:p>
            <a:pPr defTabSz="924458">
              <a:defRPr/>
            </a:pPr>
            <a:endParaRPr lang="en-US" dirty="0" smtClean="0"/>
          </a:p>
          <a:p>
            <a:pPr defTabSz="924458">
              <a:defRPr/>
            </a:pP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151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19988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7927227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Ideally,</a:t>
            </a:r>
            <a:r>
              <a:rPr lang="en-US" baseline="0" dirty="0" smtClean="0"/>
              <a:t> this break should occur at around 2:30 at the latest. </a:t>
            </a:r>
          </a:p>
          <a:p>
            <a:r>
              <a:rPr lang="en-US" baseline="0" dirty="0" smtClean="0"/>
              <a:t>10-15 </a:t>
            </a:r>
            <a:r>
              <a:rPr lang="en-US" baseline="0" dirty="0" err="1" smtClean="0"/>
              <a:t>mins</a:t>
            </a:r>
            <a:r>
              <a:rPr lang="en-US" baseline="0" dirty="0" smtClean="0"/>
              <a:t> break</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152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51833475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153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154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155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dirty="0" smtClean="0"/>
              <a:t>This slide is unclear to me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156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157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158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159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160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161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06239254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VIDEO</a:t>
            </a:r>
          </a:p>
          <a:p>
            <a:r>
              <a:rPr lang="en-US" baseline="0" dirty="0" smtClean="0"/>
              <a:t>Click the video ONCE to play it (a second click will stop it)</a:t>
            </a:r>
            <a:endParaRPr lang="en-US" baseline="0" dirty="0"/>
          </a:p>
        </p:txBody>
      </p:sp>
      <p:sp>
        <p:nvSpPr>
          <p:cNvPr id="4" name="Slide Number Placeholder 3"/>
          <p:cNvSpPr>
            <a:spLocks noGrp="1"/>
          </p:cNvSpPr>
          <p:nvPr>
            <p:ph type="sldNum" sz="quarter" idx="10"/>
          </p:nvPr>
        </p:nvSpPr>
        <p:spPr/>
        <p:txBody>
          <a:bodyPr/>
          <a:lstStyle/>
          <a:p>
            <a:fld id="{E299F027-DED2-4070-9645-681DA5095638}" type="slidenum">
              <a:rPr lang="en-US" smtClean="0"/>
              <a:t>162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163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VIDEO</a:t>
            </a:r>
          </a:p>
          <a:p>
            <a:r>
              <a:rPr lang="en-US" baseline="0" dirty="0" smtClean="0"/>
              <a:t>Click the video ONCE to play it (a second click will stop it)</a:t>
            </a:r>
          </a:p>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164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165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Preserved</a:t>
            </a:r>
            <a:r>
              <a:rPr lang="en-US" baseline="0" dirty="0" smtClean="0"/>
              <a:t> sense of ‘autonomy’ and ‘self-regulation’</a:t>
            </a:r>
          </a:p>
          <a:p>
            <a:endParaRPr lang="en-US" baseline="0" dirty="0" smtClean="0"/>
          </a:p>
          <a:p>
            <a:r>
              <a:rPr lang="en-US" baseline="0" dirty="0" smtClean="0"/>
              <a:t>NOTE:</a:t>
            </a:r>
          </a:p>
          <a:p>
            <a:r>
              <a:rPr lang="en-US" baseline="0" dirty="0" smtClean="0"/>
              <a:t>If this is how the caregiver is interpreting the expression, doesn’t the current phrasing make more sense?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166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53478351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pPr defTabSz="924458">
              <a:defRPr/>
            </a:pPr>
            <a:r>
              <a:rPr lang="en-US" dirty="0" smtClean="0"/>
              <a:t>Please</a:t>
            </a:r>
            <a:r>
              <a:rPr lang="en-US" baseline="0" dirty="0" smtClean="0"/>
              <a:t> help me support my </a:t>
            </a:r>
            <a:r>
              <a:rPr lang="en-US" baseline="0" smtClean="0"/>
              <a:t>‘independence’ </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167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199884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NOTE: </a:t>
            </a:r>
            <a:r>
              <a:rPr lang="en-US" baseline="0" dirty="0" smtClean="0"/>
              <a:t> This slide was blank – I populated it with the information that was in the duo-tang folder</a:t>
            </a:r>
            <a:endParaRPr lang="en-US" dirty="0" smtClean="0"/>
          </a:p>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168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16012353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169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170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baseline="0" dirty="0" smtClean="0"/>
              <a:t>Added this here due to previous slide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171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80241129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172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173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174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175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176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177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178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WHOLE SECTION NEEDS TO BE REVIEWED</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179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87293859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180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1998844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181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04755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29461929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182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0475542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101</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183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0475542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184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57329890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185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5732989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186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57329890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187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57329890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188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57329890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used to say “</a:t>
            </a:r>
            <a:r>
              <a:rPr lang="en-US" sz="1200" b="1" u="sng" dirty="0" smtClean="0">
                <a:latin typeface="Bookman Old Style" panose="02050604050505020204" pitchFamily="18" charset="0"/>
              </a:rPr>
              <a:t>Do not judge</a:t>
            </a:r>
            <a:r>
              <a:rPr lang="en-US" sz="1200" b="0" u="none" dirty="0" smtClean="0">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dirty="0" smtClean="0">
                <a:latin typeface="+mn-lt"/>
              </a:rPr>
              <a:t>But</a:t>
            </a:r>
            <a:r>
              <a:rPr lang="en-US" sz="1200" b="0" u="none" baseline="0" dirty="0" smtClean="0">
                <a:latin typeface="+mn-lt"/>
              </a:rPr>
              <a:t> this doesn’t make sense as the “caregiver’s interpretation of the expressions”</a:t>
            </a:r>
            <a:endParaRPr lang="en-US" sz="1200" u="sng" dirty="0" smtClean="0">
              <a:latin typeface="Bookman Old Style" panose="02050604050505020204" pitchFamily="18" charset="0"/>
            </a:endParaRPr>
          </a:p>
        </p:txBody>
      </p:sp>
      <p:sp>
        <p:nvSpPr>
          <p:cNvPr id="4" name="Slide Number Placeholder 3"/>
          <p:cNvSpPr>
            <a:spLocks noGrp="1"/>
          </p:cNvSpPr>
          <p:nvPr>
            <p:ph type="sldNum" sz="quarter" idx="10"/>
          </p:nvPr>
        </p:nvSpPr>
        <p:spPr/>
        <p:txBody>
          <a:bodyPr/>
          <a:lstStyle/>
          <a:p>
            <a:fld id="{E299F027-DED2-4070-9645-681DA5095638}" type="slidenum">
              <a:rPr lang="en-US" smtClean="0"/>
              <a:t>192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6258805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pPr defTabSz="924458">
              <a:defRPr/>
            </a:pPr>
            <a:r>
              <a:rPr lang="en-US" dirty="0" smtClean="0"/>
              <a:t>This</a:t>
            </a:r>
            <a:r>
              <a:rPr lang="en-US" baseline="0" dirty="0" smtClean="0"/>
              <a:t> is my meaning. The original said:</a:t>
            </a:r>
          </a:p>
          <a:p>
            <a:pPr defTabSz="924458">
              <a:defRPr/>
            </a:pPr>
            <a:endParaRPr lang="en-US" baseline="0" dirty="0" smtClean="0"/>
          </a:p>
          <a:p>
            <a:pPr lvl="1">
              <a:buFont typeface="Wingdings" panose="05000000000000000000" pitchFamily="2" charset="2"/>
              <a:buChar char="§"/>
            </a:pPr>
            <a:r>
              <a:rPr lang="en-CA" dirty="0" smtClean="0">
                <a:latin typeface="Bookman Old Style" panose="02050604050505020204" pitchFamily="18" charset="0"/>
              </a:rPr>
              <a:t>Based in Impairment in IPC</a:t>
            </a:r>
            <a:endParaRPr lang="en-US" dirty="0" smtClean="0">
              <a:latin typeface="Bookman Old Style" panose="02050604050505020204" pitchFamily="18" charset="0"/>
            </a:endParaRPr>
          </a:p>
          <a:p>
            <a:pPr lvl="1">
              <a:buFont typeface="Wingdings" panose="05000000000000000000" pitchFamily="2" charset="2"/>
              <a:buChar char="§"/>
            </a:pPr>
            <a:r>
              <a:rPr lang="en-CA" dirty="0" smtClean="0">
                <a:latin typeface="Bookman Old Style" panose="02050604050505020204" pitchFamily="18" charset="0"/>
              </a:rPr>
              <a:t>Over-Identification of Facial Visual Stimulus</a:t>
            </a:r>
            <a:endParaRPr lang="en-US" sz="2400" dirty="0" smtClean="0">
              <a:latin typeface="Bookman Old Style" panose="02050604050505020204" pitchFamily="18" charset="0"/>
            </a:endParaRPr>
          </a:p>
          <a:p>
            <a:pPr lvl="1">
              <a:buFont typeface="Wingdings" panose="05000000000000000000" pitchFamily="2" charset="2"/>
              <a:buChar char="§"/>
            </a:pPr>
            <a:r>
              <a:rPr lang="en-CA" dirty="0" smtClean="0">
                <a:latin typeface="Bookman Old Style" panose="02050604050505020204" pitchFamily="18" charset="0"/>
              </a:rPr>
              <a:t>Attribution Error</a:t>
            </a:r>
            <a:endParaRPr lang="en-US" sz="2400" dirty="0" smtClean="0">
              <a:latin typeface="Bookman Old Style" panose="02050604050505020204" pitchFamily="18" charset="0"/>
            </a:endParaRPr>
          </a:p>
          <a:p>
            <a:pPr lvl="2">
              <a:buFont typeface="Wingdings" panose="05000000000000000000" pitchFamily="2" charset="2"/>
              <a:buChar char="§"/>
            </a:pPr>
            <a:r>
              <a:rPr lang="en-CA" dirty="0" smtClean="0">
                <a:latin typeface="Bookman Old Style" panose="02050604050505020204" pitchFamily="18" charset="0"/>
              </a:rPr>
              <a:t>Based in Impairment in MC</a:t>
            </a:r>
            <a:endParaRPr lang="en-US" sz="2000" dirty="0" smtClean="0">
              <a:latin typeface="Bookman Old Style" panose="02050604050505020204" pitchFamily="18" charset="0"/>
            </a:endParaRPr>
          </a:p>
          <a:p>
            <a:pPr lvl="1">
              <a:buFont typeface="Wingdings" panose="05000000000000000000" pitchFamily="2" charset="2"/>
              <a:buChar char="§"/>
            </a:pPr>
            <a:r>
              <a:rPr lang="en-CA" dirty="0" smtClean="0">
                <a:latin typeface="Bookman Old Style" panose="02050604050505020204" pitchFamily="18" charset="0"/>
              </a:rPr>
              <a:t>Increased Drive to Satiation of IPN</a:t>
            </a:r>
            <a:endParaRPr lang="en-US" sz="2400" dirty="0" smtClean="0">
              <a:latin typeface="Bookman Old Style" panose="02050604050505020204" pitchFamily="18" charset="0"/>
            </a:endParaRPr>
          </a:p>
          <a:p>
            <a:pPr lvl="1">
              <a:buFont typeface="Wingdings" panose="05000000000000000000" pitchFamily="2" charset="2"/>
              <a:buChar char="§"/>
            </a:pPr>
            <a:r>
              <a:rPr lang="en-CA" dirty="0" smtClean="0">
                <a:latin typeface="Bookman Old Style" panose="02050604050505020204" pitchFamily="18" charset="0"/>
              </a:rPr>
              <a:t>Preserved Drives to INI</a:t>
            </a:r>
            <a:endParaRPr lang="en-US" sz="2400" dirty="0" smtClean="0">
              <a:latin typeface="Bookman Old Style" panose="02050604050505020204" pitchFamily="18" charset="0"/>
            </a:endParaRPr>
          </a:p>
          <a:p>
            <a:pPr lvl="2">
              <a:buFont typeface="Wingdings" panose="05000000000000000000" pitchFamily="2" charset="2"/>
              <a:buChar char="§"/>
            </a:pPr>
            <a:r>
              <a:rPr lang="en-CA" dirty="0" smtClean="0">
                <a:latin typeface="Bookman Old Style" panose="02050604050505020204" pitchFamily="18" charset="0"/>
              </a:rPr>
              <a:t>Based in Impairment of ERC</a:t>
            </a:r>
            <a:endParaRPr lang="en-US" sz="2000" dirty="0" smtClean="0">
              <a:latin typeface="Bookman Old Style" panose="02050604050505020204" pitchFamily="18" charset="0"/>
            </a:endParaRPr>
          </a:p>
          <a:p>
            <a:pPr lvl="1">
              <a:buFont typeface="Wingdings" panose="05000000000000000000" pitchFamily="2" charset="2"/>
              <a:buChar char="§"/>
            </a:pPr>
            <a:r>
              <a:rPr lang="en-CA" dirty="0" smtClean="0">
                <a:latin typeface="Bookman Old Style" panose="02050604050505020204" pitchFamily="18" charset="0"/>
              </a:rPr>
              <a:t>Emotions of Discontentment (Misogyny)</a:t>
            </a:r>
            <a:endParaRPr lang="en-US" sz="2400" dirty="0" smtClean="0">
              <a:latin typeface="Bookman Old Style" panose="02050604050505020204" pitchFamily="18" charset="0"/>
            </a:endParaRPr>
          </a:p>
          <a:p>
            <a:pPr lvl="2">
              <a:buFont typeface="Wingdings" panose="05000000000000000000" pitchFamily="2" charset="2"/>
              <a:buChar char="§"/>
            </a:pPr>
            <a:r>
              <a:rPr lang="en-CA" dirty="0" smtClean="0">
                <a:latin typeface="Bookman Old Style" panose="02050604050505020204" pitchFamily="18" charset="0"/>
              </a:rPr>
              <a:t>Emotions of Fear (Secure Base)</a:t>
            </a:r>
            <a:endParaRPr lang="en-US" sz="2000" dirty="0" smtClean="0">
              <a:latin typeface="Bookman Old Style" panose="02050604050505020204" pitchFamily="18" charset="0"/>
            </a:endParaRPr>
          </a:p>
          <a:p>
            <a:pPr defTabSz="924458">
              <a:defRPr/>
            </a:pP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193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1998844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 said</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Bookman Old Style" panose="02050604050505020204" pitchFamily="18" charset="0"/>
              </a:rPr>
              <a:t>Individualized care plan tailored to the principles identified above</a:t>
            </a:r>
          </a:p>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194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160123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78442301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195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51833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525791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343472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23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387373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24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708941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25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517377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26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464018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27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464018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28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464018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29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464018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30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039377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31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407703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825679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32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815381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33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615522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34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8027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35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374145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36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787994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37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360729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38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329195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39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514975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40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38591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41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289642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211470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42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685814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43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2896422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add another bullet. Male RN put a suppository.</a:t>
            </a:r>
            <a:r>
              <a:rPr lang="en-US" baseline="0" dirty="0" smtClean="0"/>
              <a:t>  Accused by </a:t>
            </a:r>
            <a:r>
              <a:rPr lang="en-US" baseline="0" dirty="0" err="1" smtClean="0"/>
              <a:t>PwD</a:t>
            </a:r>
            <a:r>
              <a:rPr lang="en-US" baseline="0" dirty="0" smtClean="0"/>
              <a:t> of </a:t>
            </a:r>
            <a:r>
              <a:rPr lang="en-US" baseline="0" dirty="0" err="1" smtClean="0"/>
              <a:t>attemtped</a:t>
            </a:r>
            <a:r>
              <a:rPr lang="en-US" baseline="0" dirty="0" smtClean="0"/>
              <a:t> rape.  h/o sexual trauma.</a:t>
            </a:r>
          </a:p>
          <a:p>
            <a:endParaRPr lang="en-US" baseline="0" dirty="0" smtClean="0"/>
          </a:p>
          <a:p>
            <a:r>
              <a:rPr lang="en-US" baseline="0" dirty="0" smtClean="0"/>
              <a:t>DONE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44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289642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45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532049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46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215171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47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6102793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48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898967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49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603933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50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51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30520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Copy</a:t>
            </a:r>
            <a:r>
              <a:rPr lang="en-US" baseline="0" dirty="0" smtClean="0"/>
              <a:t> of this slide needs to go as slide 5.</a:t>
            </a:r>
          </a:p>
          <a:p>
            <a:endParaRPr lang="en-US" baseline="0" dirty="0" smtClean="0"/>
          </a:p>
          <a:p>
            <a:r>
              <a:rPr lang="en-US" baseline="0" dirty="0" smtClean="0"/>
              <a:t>DONE</a:t>
            </a:r>
          </a:p>
          <a:p>
            <a:endParaRPr lang="en-US" baseline="0" dirty="0" smtClean="0"/>
          </a:p>
          <a:p>
            <a:r>
              <a:rPr lang="en-US" baseline="0" dirty="0" smtClean="0"/>
              <a:t>Should we consider changing</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1"/>
                </a:solidFill>
                <a:latin typeface="Arial Rounded MT Bold" panose="020F0704030504030204" pitchFamily="34" charset="0"/>
              </a:rPr>
              <a:t>The ‘meaning’ caregivers attribute to expressions</a:t>
            </a:r>
          </a:p>
          <a:p>
            <a:endParaRPr lang="en-US" dirty="0" smtClean="0"/>
          </a:p>
          <a:p>
            <a:r>
              <a:rPr lang="en-US" dirty="0" smtClean="0"/>
              <a:t>To</a:t>
            </a:r>
          </a:p>
          <a:p>
            <a:r>
              <a:rPr lang="en-US" dirty="0" smtClean="0"/>
              <a:t>How</a:t>
            </a:r>
            <a:r>
              <a:rPr lang="en-US" baseline="0" dirty="0" smtClean="0"/>
              <a:t> caregivers interpret expressions</a:t>
            </a:r>
          </a:p>
          <a:p>
            <a:endParaRPr lang="en-US" baseline="0" dirty="0" smtClean="0"/>
          </a:p>
          <a:p>
            <a:r>
              <a:rPr lang="en-US" baseline="0" dirty="0" smtClean="0"/>
              <a:t>Because the word ‘meaning’ under ‘purpose’ instead of ‘meaning’ is kind of confusing</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7814559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672" lvl="1" indent="-346672">
              <a:spcAft>
                <a:spcPts val="1213"/>
              </a:spcAft>
              <a:buClr>
                <a:schemeClr val="tx1"/>
              </a:buClr>
              <a:buSzPct val="100000"/>
              <a:buFont typeface="Wingdings" panose="05000000000000000000" pitchFamily="2" charset="2"/>
              <a:buChar char="§"/>
            </a:pPr>
            <a:r>
              <a:rPr lang="en-US" dirty="0" smtClean="0"/>
              <a:t>Alternative</a:t>
            </a:r>
            <a:endParaRPr lang="en-US" sz="2800" dirty="0">
              <a:latin typeface="Arial Rounded MT Bold" panose="020F0704030504030204" pitchFamily="34" charset="0"/>
            </a:endParaRPr>
          </a:p>
          <a:p>
            <a:endParaRPr lang="en-US" baseline="0" dirty="0" smtClean="0"/>
          </a:p>
          <a:p>
            <a:pPr marL="346672" lvl="1" indent="-346672">
              <a:spcAft>
                <a:spcPts val="1213"/>
              </a:spcAft>
              <a:buClr>
                <a:schemeClr val="tx1"/>
              </a:buClr>
              <a:buSzPct val="100000"/>
              <a:buFont typeface="Wingdings" panose="05000000000000000000" pitchFamily="2" charset="2"/>
              <a:buChar char="§"/>
            </a:pPr>
            <a:r>
              <a:rPr lang="en-US" sz="2800" dirty="0">
                <a:latin typeface="Arial Rounded MT Bold" panose="020F0704030504030204" pitchFamily="34" charset="0"/>
              </a:rPr>
              <a:t>Needs get represented as thoughts</a:t>
            </a:r>
          </a:p>
          <a:p>
            <a:pPr marL="346672" lvl="1" indent="-346672">
              <a:spcAft>
                <a:spcPts val="1213"/>
              </a:spcAft>
              <a:buClr>
                <a:schemeClr val="tx1"/>
              </a:buClr>
              <a:buSzPct val="100000"/>
              <a:buFont typeface="Wingdings" panose="05000000000000000000" pitchFamily="2" charset="2"/>
              <a:buChar char="§"/>
            </a:pPr>
            <a:r>
              <a:rPr lang="en-US" sz="2800" dirty="0">
                <a:latin typeface="Arial Rounded MT Bold" panose="020F0704030504030204" pitchFamily="34" charset="0"/>
              </a:rPr>
              <a:t>Thoughts lead to formation of goals</a:t>
            </a:r>
          </a:p>
          <a:p>
            <a:pPr marL="346672" lvl="1" indent="-346672">
              <a:spcAft>
                <a:spcPts val="1213"/>
              </a:spcAft>
              <a:buClr>
                <a:schemeClr val="tx1"/>
              </a:buClr>
              <a:buSzPct val="100000"/>
              <a:buFont typeface="Wingdings" panose="05000000000000000000" pitchFamily="2" charset="2"/>
              <a:buChar char="§"/>
            </a:pPr>
            <a:r>
              <a:rPr lang="en-US" sz="2800" dirty="0">
                <a:latin typeface="Arial Rounded MT Bold" panose="020F0704030504030204" pitchFamily="34" charset="0"/>
              </a:rPr>
              <a:t>Goals trigger ‘drives’ or ‘motivation’</a:t>
            </a:r>
          </a:p>
          <a:p>
            <a:pPr marL="346672" lvl="1" indent="-346672">
              <a:spcAft>
                <a:spcPts val="1213"/>
              </a:spcAft>
              <a:buClr>
                <a:schemeClr val="tx1"/>
              </a:buClr>
              <a:buSzPct val="100000"/>
              <a:buFont typeface="Wingdings" panose="05000000000000000000" pitchFamily="2" charset="2"/>
              <a:buChar char="§"/>
            </a:pPr>
            <a:r>
              <a:rPr lang="en-US" sz="2800" dirty="0">
                <a:latin typeface="Arial Rounded MT Bold" panose="020F0704030504030204" pitchFamily="34" charset="0"/>
              </a:rPr>
              <a:t>‘Motivation’ propels to satiate the need </a:t>
            </a:r>
          </a:p>
          <a:p>
            <a:pPr marL="346672" lvl="1" indent="-346672">
              <a:spcAft>
                <a:spcPts val="1213"/>
              </a:spcAft>
              <a:buClr>
                <a:schemeClr val="tx1"/>
              </a:buClr>
              <a:buSzPct val="100000"/>
              <a:buFont typeface="Wingdings" panose="05000000000000000000" pitchFamily="2" charset="2"/>
              <a:buChar char="§"/>
            </a:pPr>
            <a:r>
              <a:rPr lang="en-US" sz="2800" dirty="0">
                <a:latin typeface="Arial Rounded MT Bold" panose="020F0704030504030204" pitchFamily="34" charset="0"/>
              </a:rPr>
              <a:t>This results in goal attainment</a:t>
            </a:r>
          </a:p>
          <a:p>
            <a:pPr marL="346672" lvl="1" indent="-346672">
              <a:spcAft>
                <a:spcPts val="1213"/>
              </a:spcAft>
              <a:buClr>
                <a:schemeClr val="tx1"/>
              </a:buClr>
              <a:buSzPct val="100000"/>
              <a:buFont typeface="Wingdings" panose="05000000000000000000" pitchFamily="2" charset="2"/>
              <a:buChar char="§"/>
            </a:pPr>
            <a:endParaRPr lang="en-US" sz="2800" dirty="0">
              <a:latin typeface="Arial Rounded MT Bold" panose="020F0704030504030204" pitchFamily="34" charset="0"/>
            </a:endParaRPr>
          </a:p>
          <a:p>
            <a:endParaRPr lang="en-US" baseline="0"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52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497047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53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5401651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we need the top</a:t>
            </a:r>
            <a:r>
              <a:rPr lang="en-US" baseline="0" dirty="0" smtClean="0"/>
              <a:t> </a:t>
            </a:r>
            <a:r>
              <a:rPr lang="en-US" dirty="0" smtClean="0"/>
              <a:t>line since we have a schematic of impairment of Motivational Circuits?  Put the diagram first</a:t>
            </a:r>
            <a:r>
              <a:rPr lang="en-US" baseline="0" dirty="0" smtClean="0"/>
              <a:t> and then Goal Directed Behaviors</a:t>
            </a:r>
          </a:p>
          <a:p>
            <a:endParaRPr lang="en-US" baseline="0" dirty="0" smtClean="0"/>
          </a:p>
          <a:p>
            <a:r>
              <a:rPr lang="en-US" baseline="0" dirty="0" smtClean="0"/>
              <a:t>If we make this change, this will mean that other slides are not the same.  Also, I think explicitly connecting the expressions to the type of impairment is helpful and keeps the viewer consistently connecting the ideas</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54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5155712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crowded.  Do we need this slide?</a:t>
            </a:r>
          </a:p>
          <a:p>
            <a:endParaRPr lang="en-US" dirty="0" smtClean="0"/>
          </a:p>
          <a:p>
            <a:r>
              <a:rPr lang="en-US" dirty="0" smtClean="0"/>
              <a:t>I</a:t>
            </a:r>
            <a:r>
              <a:rPr lang="en-US" baseline="0" dirty="0" smtClean="0"/>
              <a:t> think this helps to contextualize the 2 points that fall under this category, and underscores that they are directly linked.  Also, every other group of expressions are covered individually – if this slide is eliminated, then this will be the only one that doesn’t.</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55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8429537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56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491146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57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5571053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58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680972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GDT  ‘I need to go home to feed the kids; they are alone and waiting for me….  GDA.  </a:t>
            </a:r>
            <a:r>
              <a:rPr lang="en-US" dirty="0" err="1" smtClean="0"/>
              <a:t>Intrussives</a:t>
            </a:r>
            <a:r>
              <a:rPr lang="en-US" dirty="0" smtClean="0"/>
              <a:t> into the nursing station,</a:t>
            </a:r>
            <a:r>
              <a:rPr lang="en-US" baseline="0" dirty="0" smtClean="0"/>
              <a:t> </a:t>
            </a:r>
            <a:r>
              <a:rPr lang="en-US" dirty="0" smtClean="0"/>
              <a:t>Pacing the floor, trying the doors, exit seeking</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59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6138641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GDT  ‘I need to go home to feed the kids; they are alone and waiting for me….  GDA.  </a:t>
            </a:r>
            <a:r>
              <a:rPr lang="en-US" dirty="0" err="1" smtClean="0"/>
              <a:t>Intrussives</a:t>
            </a:r>
            <a:r>
              <a:rPr lang="en-US" dirty="0" smtClean="0"/>
              <a:t> into the nursing station,</a:t>
            </a:r>
            <a:r>
              <a:rPr lang="en-US" baseline="0" dirty="0" smtClean="0"/>
              <a:t> </a:t>
            </a:r>
            <a:r>
              <a:rPr lang="en-US" dirty="0" smtClean="0"/>
              <a:t>Pacing the floor, trying the doors, exit seeking</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60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1357390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need to pay the utility,</a:t>
            </a:r>
            <a:r>
              <a:rPr lang="en-US" baseline="0" dirty="0" smtClean="0"/>
              <a:t> gas or telephone bill…..   Requesting for a phonebook, looking for a phone, reaching over nursing station for the phone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61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500075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1263489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62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8689865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GDT  ‘I need to go home to feed the kids; they are alone and waiting for me….  GDA.  </a:t>
            </a:r>
            <a:r>
              <a:rPr lang="en-US" dirty="0" err="1" smtClean="0"/>
              <a:t>Intrussives</a:t>
            </a:r>
            <a:r>
              <a:rPr lang="en-US" dirty="0" smtClean="0"/>
              <a:t> into the nursing station,</a:t>
            </a:r>
            <a:r>
              <a:rPr lang="en-US" baseline="0" dirty="0" smtClean="0"/>
              <a:t> </a:t>
            </a:r>
            <a:r>
              <a:rPr lang="en-US" dirty="0" smtClean="0"/>
              <a:t>Pacing the floor, trying the doors, exit seeking</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63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325051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Apathy Expressions go</a:t>
            </a:r>
            <a:r>
              <a:rPr lang="en-US" baseline="0" dirty="0" smtClean="0"/>
              <a:t> after GDB. </a:t>
            </a:r>
          </a:p>
          <a:p>
            <a:r>
              <a:rPr lang="en-US" baseline="0" dirty="0" smtClean="0"/>
              <a:t>DONE</a:t>
            </a:r>
          </a:p>
        </p:txBody>
      </p:sp>
      <p:sp>
        <p:nvSpPr>
          <p:cNvPr id="4" name="Slide Number Placeholder 3"/>
          <p:cNvSpPr>
            <a:spLocks noGrp="1"/>
          </p:cNvSpPr>
          <p:nvPr>
            <p:ph type="sldNum" sz="quarter" idx="10"/>
          </p:nvPr>
        </p:nvSpPr>
        <p:spPr/>
        <p:txBody>
          <a:bodyPr/>
          <a:lstStyle/>
          <a:p>
            <a:fld id="{E299F027-DED2-4070-9645-681DA5095638}" type="slidenum">
              <a:rPr lang="en-US" smtClean="0"/>
              <a:t>64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8752129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65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0780059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66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824211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67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5229648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68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69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70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922082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71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73273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remove this slide from here and move it down</a:t>
            </a:r>
            <a:r>
              <a:rPr lang="en-US" baseline="0" dirty="0" smtClean="0"/>
              <a:t> as slide 34.  </a:t>
            </a:r>
          </a:p>
          <a:p>
            <a:endParaRPr lang="en-US" baseline="0" dirty="0" smtClean="0"/>
          </a:p>
          <a:p>
            <a:r>
              <a:rPr lang="en-US" baseline="0" dirty="0" smtClean="0"/>
              <a:t>DONE</a:t>
            </a:r>
          </a:p>
        </p:txBody>
      </p:sp>
      <p:sp>
        <p:nvSpPr>
          <p:cNvPr id="4" name="Slide Number Placeholder 3"/>
          <p:cNvSpPr>
            <a:spLocks noGrp="1"/>
          </p:cNvSpPr>
          <p:nvPr>
            <p:ph type="sldNum" sz="quarter" idx="10"/>
          </p:nvPr>
        </p:nvSpPr>
        <p:spPr/>
        <p:txBody>
          <a:bodyPr/>
          <a:lstStyle/>
          <a:p>
            <a:fld id="{E299F027-DED2-4070-9645-681DA5095638}" type="slidenum">
              <a:rPr lang="en-US" smtClean="0"/>
              <a:t>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1481666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72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6680743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73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2628479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have Apathy</a:t>
            </a:r>
            <a:r>
              <a:rPr lang="en-US" baseline="0" dirty="0" smtClean="0"/>
              <a:t> Behaviors after GDB.  Then Motor Behaviors and finally would be Importuning Behaviors.</a:t>
            </a:r>
          </a:p>
          <a:p>
            <a:r>
              <a:rPr lang="en-US" baseline="0" dirty="0" smtClean="0"/>
              <a:t>DONE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74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7242975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75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2612533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76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742570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77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871617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78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4240593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79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4771903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a:t>
            </a:r>
            <a:endParaRPr lang="en-US" baseline="0" dirty="0" smtClean="0"/>
          </a:p>
        </p:txBody>
      </p:sp>
      <p:sp>
        <p:nvSpPr>
          <p:cNvPr id="4" name="Slide Number Placeholder 3"/>
          <p:cNvSpPr>
            <a:spLocks noGrp="1"/>
          </p:cNvSpPr>
          <p:nvPr>
            <p:ph type="sldNum" sz="quarter" idx="10"/>
          </p:nvPr>
        </p:nvSpPr>
        <p:spPr/>
        <p:txBody>
          <a:bodyPr/>
          <a:lstStyle/>
          <a:p>
            <a:fld id="{E299F027-DED2-4070-9645-681DA5095638}" type="slidenum">
              <a:rPr lang="en-US" smtClean="0"/>
              <a:t>80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3764664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81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187672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5242289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82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8219804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83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3294572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84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0519920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85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0474466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86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0946631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87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1582771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88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9047554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89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22371734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Ideally,</a:t>
            </a:r>
            <a:r>
              <a:rPr lang="en-US" baseline="0" dirty="0" smtClean="0"/>
              <a:t> this break should occur at around 12 noon at the latest. </a:t>
            </a:r>
          </a:p>
          <a:p>
            <a:r>
              <a:rPr lang="en-US" baseline="0" dirty="0" smtClean="0"/>
              <a:t>1 hour lunch</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90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5183347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91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smtClean="0"/>
              <a:t>The Meaning of Behavioral Expressions in Persons with Dementia (PwD)</a:t>
            </a:r>
            <a:endParaRPr lang="en-US"/>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6051920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92</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99F027-DED2-4070-9645-681DA5095638}" type="slidenum">
              <a:rPr lang="en-US" smtClean="0"/>
              <a:t>93</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3363256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94</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2120661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95</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35222727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96</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780230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97</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13628564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dirty="0" smtClean="0"/>
              <a:t>Need a slide of sigmoid curve; discontentment</a:t>
            </a:r>
            <a:r>
              <a:rPr lang="en-US" baseline="0" dirty="0" smtClean="0"/>
              <a:t> at the bottom and anger at the top.  Need another slide of bell curve; joy at the left end and discontentment / anger at the right end.  Another slide of two intersecting circles; one has melancholy an the other is discontentment</a:t>
            </a:r>
          </a:p>
          <a:p>
            <a:r>
              <a:rPr lang="en-US" baseline="0" dirty="0" smtClean="0"/>
              <a:t>DONE</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98</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dirty="0" smtClean="0"/>
              <a:t>Need a slide of sigmoid curve; discontentment</a:t>
            </a:r>
            <a:r>
              <a:rPr lang="en-US" baseline="0" dirty="0" smtClean="0"/>
              <a:t> at the bottom and anger at the top.  </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99</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Need another slide of bell curve; joy at the left end and discontentment / anger at the right end.</a:t>
            </a:r>
            <a:endParaRPr lang="en-US" dirty="0" smtClean="0"/>
          </a:p>
          <a:p>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100</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6913"/>
            <a:ext cx="4649787" cy="3487737"/>
          </a:xfrm>
        </p:spPr>
      </p:sp>
      <p:sp>
        <p:nvSpPr>
          <p:cNvPr id="3" name="Notes Placeholder 2"/>
          <p:cNvSpPr>
            <a:spLocks noGrp="1"/>
          </p:cNvSpPr>
          <p:nvPr>
            <p:ph type="body" idx="1"/>
          </p:nvPr>
        </p:nvSpPr>
        <p:spPr/>
        <p:txBody>
          <a:bodyPr/>
          <a:lstStyle/>
          <a:p>
            <a:r>
              <a:rPr lang="en-US" baseline="0" dirty="0" smtClean="0"/>
              <a:t>Another slide of two intersecting circles; one has melancholy an the other is discontentment</a:t>
            </a:r>
            <a:endParaRPr lang="en-US" dirty="0"/>
          </a:p>
        </p:txBody>
      </p:sp>
      <p:sp>
        <p:nvSpPr>
          <p:cNvPr id="4" name="Slide Number Placeholder 3"/>
          <p:cNvSpPr>
            <a:spLocks noGrp="1"/>
          </p:cNvSpPr>
          <p:nvPr>
            <p:ph type="sldNum" sz="quarter" idx="10"/>
          </p:nvPr>
        </p:nvSpPr>
        <p:spPr/>
        <p:txBody>
          <a:bodyPr/>
          <a:lstStyle/>
          <a:p>
            <a:fld id="{E299F027-DED2-4070-9645-681DA5095638}" type="slidenum">
              <a:rPr lang="en-US" smtClean="0"/>
              <a:t>101</a:t>
            </a:fld>
            <a:endParaRPr lang="en-US"/>
          </a:p>
        </p:txBody>
      </p:sp>
      <p:sp>
        <p:nvSpPr>
          <p:cNvPr id="5" name="Footer Placeholder 4"/>
          <p:cNvSpPr>
            <a:spLocks noGrp="1"/>
          </p:cNvSpPr>
          <p:nvPr>
            <p:ph type="ftr" sz="quarter" idx="11"/>
          </p:nvPr>
        </p:nvSpPr>
        <p:spPr/>
        <p:txBody>
          <a:bodyPr/>
          <a:lstStyle/>
          <a:p>
            <a:r>
              <a:rPr lang="en-US" smtClean="0"/>
              <a:t>Dr. A. S. Luthra</a:t>
            </a:r>
            <a:endParaRPr lang="en-US"/>
          </a:p>
        </p:txBody>
      </p:sp>
      <p:sp>
        <p:nvSpPr>
          <p:cNvPr id="6" name="Header Placeholder 5"/>
          <p:cNvSpPr>
            <a:spLocks noGrp="1"/>
          </p:cNvSpPr>
          <p:nvPr>
            <p:ph type="hdr" sz="quarter" idx="12"/>
          </p:nvPr>
        </p:nvSpPr>
        <p:spPr/>
        <p:txBody>
          <a:bodyPr/>
          <a:lstStyle/>
          <a:p>
            <a:r>
              <a:rPr lang="en-US" dirty="0" smtClean="0"/>
              <a:t>The Meaning of Behavioral Expressions in Persons with Dementia (</a:t>
            </a:r>
            <a:r>
              <a:rPr lang="en-US" dirty="0" err="1" smtClean="0"/>
              <a:t>PwD</a:t>
            </a:r>
            <a:r>
              <a:rPr lang="en-US" dirty="0" smtClean="0"/>
              <a:t>)</a:t>
            </a:r>
            <a:endParaRPr lang="en-US" dirty="0"/>
          </a:p>
        </p:txBody>
      </p:sp>
      <p:sp>
        <p:nvSpPr>
          <p:cNvPr id="7" name="Date Placeholder 6"/>
          <p:cNvSpPr>
            <a:spLocks noGrp="1"/>
          </p:cNvSpPr>
          <p:nvPr>
            <p:ph type="dt" idx="13"/>
          </p:nvPr>
        </p:nvSpPr>
        <p:spPr/>
        <p:txBody>
          <a:bodyPr/>
          <a:lstStyle/>
          <a:p>
            <a:r>
              <a:rPr lang="en-US" smtClean="0"/>
              <a:t>5/22/2019</a:t>
            </a:r>
            <a:endParaRPr lang="en-US"/>
          </a:p>
        </p:txBody>
      </p:sp>
    </p:spTree>
    <p:extLst>
      <p:ext uri="{BB962C8B-B14F-4D97-AF65-F5344CB8AC3E}">
        <p14:creationId xmlns:p14="http://schemas.microsoft.com/office/powerpoint/2010/main" val="4250507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 name="Slide Number Placeholder 2"/>
          <p:cNvSpPr>
            <a:spLocks noGrp="1"/>
          </p:cNvSpPr>
          <p:nvPr>
            <p:ph type="sldNum" sz="quarter" idx="10"/>
          </p:nvPr>
        </p:nvSpPr>
        <p:spPr/>
        <p:txBody>
          <a:bodyPr/>
          <a:lstStyle>
            <a:lvl1pPr algn="r">
              <a:defRPr/>
            </a:lvl1pPr>
          </a:lstStyle>
          <a:p>
            <a:fld id="{800A0DDF-9B95-4961-8F3C-303932E2D10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0"/>
          </p:nvPr>
        </p:nvSpPr>
        <p:spPr/>
        <p:txBody>
          <a:bodyPr/>
          <a:lstStyle/>
          <a:p>
            <a:fld id="{800A0DDF-9B95-4961-8F3C-303932E2D10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0"/>
          </p:nvPr>
        </p:nvSpPr>
        <p:spPr/>
        <p:txBody>
          <a:bodyPr/>
          <a:lstStyle/>
          <a:p>
            <a:fld id="{800A0DDF-9B95-4961-8F3C-303932E2D10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Slide Number Placeholder 1"/>
          <p:cNvSpPr>
            <a:spLocks noGrp="1"/>
          </p:cNvSpPr>
          <p:nvPr>
            <p:ph type="sldNum" sz="quarter" idx="10"/>
          </p:nvPr>
        </p:nvSpPr>
        <p:spPr/>
        <p:txBody>
          <a:bodyPr/>
          <a:lstStyle/>
          <a:p>
            <a:fld id="{800A0DDF-9B95-4961-8F3C-303932E2D10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2" name="Slide Number Placeholder 1"/>
          <p:cNvSpPr>
            <a:spLocks noGrp="1"/>
          </p:cNvSpPr>
          <p:nvPr>
            <p:ph type="sldNum" sz="quarter" idx="10"/>
          </p:nvPr>
        </p:nvSpPr>
        <p:spPr/>
        <p:txBody>
          <a:bodyPr/>
          <a:lstStyle/>
          <a:p>
            <a:fld id="{800A0DDF-9B95-4961-8F3C-303932E2D10A}"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Slide Number Placeholder 1"/>
          <p:cNvSpPr>
            <a:spLocks noGrp="1"/>
          </p:cNvSpPr>
          <p:nvPr>
            <p:ph type="sldNum" sz="quarter" idx="10"/>
          </p:nvPr>
        </p:nvSpPr>
        <p:spPr/>
        <p:txBody>
          <a:bodyPr/>
          <a:lstStyle/>
          <a:p>
            <a:fld id="{800A0DDF-9B95-4961-8F3C-303932E2D10A}"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281444" y="666749"/>
            <a:ext cx="4290556"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9" y="666749"/>
            <a:ext cx="4292241"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 name="Slide Number Placeholder 1"/>
          <p:cNvSpPr>
            <a:spLocks noGrp="1"/>
          </p:cNvSpPr>
          <p:nvPr>
            <p:ph type="sldNum" sz="quarter" idx="10"/>
          </p:nvPr>
        </p:nvSpPr>
        <p:spPr/>
        <p:txBody>
          <a:bodyPr/>
          <a:lstStyle/>
          <a:p>
            <a:fld id="{800A0DDF-9B95-4961-8F3C-303932E2D10A}"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800A0DDF-9B95-4961-8F3C-303932E2D10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00A0DDF-9B95-4961-8F3C-303932E2D10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9"/>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Slide Number Placeholder 1"/>
          <p:cNvSpPr>
            <a:spLocks noGrp="1"/>
          </p:cNvSpPr>
          <p:nvPr>
            <p:ph type="sldNum" sz="quarter" idx="10"/>
          </p:nvPr>
        </p:nvSpPr>
        <p:spPr/>
        <p:txBody>
          <a:bodyPr/>
          <a:lstStyle/>
          <a:p>
            <a:fld id="{800A0DDF-9B95-4961-8F3C-303932E2D10A}"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5"/>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26" name="Text Placeholder 25"/>
          <p:cNvSpPr>
            <a:spLocks noGrp="1"/>
          </p:cNvSpPr>
          <p:nvPr>
            <p:ph type="body" sz="half" idx="2"/>
          </p:nvPr>
        </p:nvSpPr>
        <p:spPr>
          <a:xfrm>
            <a:off x="381000" y="5533219"/>
            <a:ext cx="5867400" cy="768351"/>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800A0DDF-9B95-4961-8F3C-303932E2D10A}"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4"/>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5" name="Slide Number Placeholder 4"/>
          <p:cNvSpPr>
            <a:spLocks noGrp="1"/>
          </p:cNvSpPr>
          <p:nvPr>
            <p:ph type="sldNum" sz="quarter" idx="4"/>
          </p:nvPr>
        </p:nvSpPr>
        <p:spPr>
          <a:xfrm>
            <a:off x="8229600" y="152400"/>
            <a:ext cx="762000" cy="244475"/>
          </a:xfrm>
          <a:prstGeom prst="rect">
            <a:avLst/>
          </a:prstGeom>
        </p:spPr>
        <p:txBody>
          <a:bodyPr vert="horz"/>
          <a:lstStyle>
            <a:lvl1pPr algn="r" eaLnBrk="1" latinLnBrk="0" hangingPunct="1">
              <a:defRPr kumimoji="0" sz="1200">
                <a:solidFill>
                  <a:schemeClr val="tx1"/>
                </a:solidFill>
                <a:latin typeface="Aharoni" panose="02010803020104030203" pitchFamily="2" charset="-79"/>
                <a:cs typeface="Aharoni" panose="02010803020104030203" pitchFamily="2" charset="-79"/>
              </a:defRPr>
            </a:lvl1pPr>
          </a:lstStyle>
          <a:p>
            <a:fld id="{800A0DDF-9B95-4961-8F3C-303932E2D10A}" type="slidenum">
              <a:rPr lang="en-US" smtClean="0"/>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dementiabehaviors.com/"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4.png"/><Relationship Id="rId7" Type="http://schemas.openxmlformats.org/officeDocument/2006/relationships/image" Target="../media/image30.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9.png"/><Relationship Id="rId10" Type="http://schemas.microsoft.com/office/2007/relationships/hdphoto" Target="../media/hdphoto11.wdp"/><Relationship Id="rId4" Type="http://schemas.microsoft.com/office/2007/relationships/hdphoto" Target="../media/hdphoto14.wdp"/><Relationship Id="rId9" Type="http://schemas.openxmlformats.org/officeDocument/2006/relationships/image" Target="../media/image31.png"/></Relationships>
</file>

<file path=ppt/slides/_rels/slide10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microsoft.com/office/2007/relationships/hdphoto" Target="../media/hdphoto9.wdp"/><Relationship Id="rId5" Type="http://schemas.openxmlformats.org/officeDocument/2006/relationships/diagramQuickStyle" Target="../diagrams/quickStyle14.xml"/><Relationship Id="rId10" Type="http://schemas.openxmlformats.org/officeDocument/2006/relationships/image" Target="../media/image29.png"/><Relationship Id="rId4" Type="http://schemas.openxmlformats.org/officeDocument/2006/relationships/diagramLayout" Target="../diagrams/layout14.xml"/><Relationship Id="rId9" Type="http://schemas.microsoft.com/office/2007/relationships/hdphoto" Target="../media/hdphoto13.wdp"/></Relationships>
</file>

<file path=ppt/slides/_rels/slide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36.png"/><Relationship Id="rId4" Type="http://schemas.microsoft.com/office/2007/relationships/hdphoto" Target="../media/hdphoto15.wdp"/></Relationships>
</file>

<file path=ppt/slides/_rels/slide10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7.png"/><Relationship Id="rId7" Type="http://schemas.openxmlformats.org/officeDocument/2006/relationships/diagramColors" Target="../diagrams/colors15.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38.png"/><Relationship Id="rId4" Type="http://schemas.microsoft.com/office/2007/relationships/hdphoto" Target="../media/hdphoto10.wdp"/></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0.png"/><Relationship Id="rId4" Type="http://schemas.openxmlformats.org/officeDocument/2006/relationships/notesSlide" Target="../notesSlides/notesSlide1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1.png"/><Relationship Id="rId4" Type="http://schemas.openxmlformats.org/officeDocument/2006/relationships/notesSlide" Target="../notesSlides/notesSlide1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microsoft.com/office/2007/relationships/hdphoto" Target="../media/hdphoto17.wdp"/></Relationships>
</file>

<file path=ppt/slides/_rels/slide12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5.png"/><Relationship Id="rId7" Type="http://schemas.openxmlformats.org/officeDocument/2006/relationships/diagramColors" Target="../diagrams/colors16.xm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47.png"/><Relationship Id="rId4" Type="http://schemas.microsoft.com/office/2007/relationships/hdphoto" Target="../media/hdphoto18.wdp"/></Relationships>
</file>

<file path=ppt/slides/_rels/slide1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microsoft.com/office/2007/relationships/hdphoto" Target="../media/hdphoto9.wdp"/><Relationship Id="rId5" Type="http://schemas.openxmlformats.org/officeDocument/2006/relationships/diagramQuickStyle" Target="../diagrams/quickStyle17.xml"/><Relationship Id="rId10" Type="http://schemas.openxmlformats.org/officeDocument/2006/relationships/image" Target="../media/image29.png"/><Relationship Id="rId4" Type="http://schemas.openxmlformats.org/officeDocument/2006/relationships/diagramLayout" Target="../diagrams/layout17.xml"/><Relationship Id="rId9" Type="http://schemas.microsoft.com/office/2007/relationships/hdphoto" Target="../media/hdphoto13.wdp"/></Relationships>
</file>

<file path=ppt/slides/_rels/slide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microsoft.com/office/2007/relationships/hdphoto" Target="../media/hdphoto20.wdp"/></Relationships>
</file>

<file path=ppt/slides/_rels/slide1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microsoft.com/office/2007/relationships/hdphoto" Target="../media/hdphoto21.wdp"/></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microsoft.com/office/2007/relationships/hdphoto" Target="../media/hdphoto18.wdp"/></Relationships>
</file>

<file path=ppt/slides/_rels/slide1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microsoft.com/office/2007/relationships/hdphoto" Target="../media/hdphoto18.wdp"/></Relationships>
</file>

<file path=ppt/slides/_rels/slide1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microsoft.com/office/2007/relationships/hdphoto" Target="../media/hdphoto19.wdp"/></Relationships>
</file>

<file path=ppt/slides/_rels/slide1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microsoft.com/office/2007/relationships/hdphoto" Target="../media/hdphoto19.wdp"/></Relationships>
</file>

<file path=ppt/slides/_rels/slide13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54.png"/><Relationship Id="rId7" Type="http://schemas.openxmlformats.org/officeDocument/2006/relationships/diagramColors" Target="../diagrams/colors18.xml"/><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microsoft.com/office/2007/relationships/hdphoto" Target="../media/hdphoto22.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57.png"/><Relationship Id="rId10" Type="http://schemas.microsoft.com/office/2007/relationships/hdphoto" Target="../media/hdphoto26.wdp"/><Relationship Id="rId4" Type="http://schemas.microsoft.com/office/2007/relationships/hdphoto" Target="../media/hdphoto23.wdp"/><Relationship Id="rId9" Type="http://schemas.openxmlformats.org/officeDocument/2006/relationships/image" Target="../media/image59.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61.png"/><Relationship Id="rId4" Type="http://schemas.microsoft.com/office/2007/relationships/hdphoto" Target="../media/hdphoto27.wdp"/></Relationships>
</file>

<file path=ppt/slides/_rels/slide1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microsoft.com/office/2007/relationships/hdphoto" Target="../media/hdphoto29.wdp"/></Relationships>
</file>

<file path=ppt/slides/_rels/slide15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67.png"/><Relationship Id="rId7" Type="http://schemas.openxmlformats.org/officeDocument/2006/relationships/diagramColors" Target="../diagrams/colors19.xml"/><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microsoft.com/office/2007/relationships/hdphoto" Target="../media/hdphoto30.wdp"/></Relationships>
</file>

<file path=ppt/slides/_rels/slide1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microsoft.com/office/2007/relationships/hdphoto" Target="../media/hdphoto31.wdp"/></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microsoft.com/office/2007/relationships/hdphoto" Target="../media/hdphoto3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microsoft.com/office/2007/relationships/hdphoto" Target="../media/hdphoto33.wdp"/></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72.png"/><Relationship Id="rId4" Type="http://schemas.openxmlformats.org/officeDocument/2006/relationships/notesSlide" Target="../notesSlides/notesSlide160.xml"/></Relationships>
</file>

<file path=ppt/slides/_rels/slide16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74.png"/><Relationship Id="rId4" Type="http://schemas.openxmlformats.org/officeDocument/2006/relationships/notesSlide" Target="../notesSlides/notesSlide162.xml"/></Relationships>
</file>

<file path=ppt/slides/_rels/slide16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76.png"/><Relationship Id="rId7" Type="http://schemas.openxmlformats.org/officeDocument/2006/relationships/diagramColors" Target="../diagrams/colors20.xml"/><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0.png"/><Relationship Id="rId4" Type="http://schemas.microsoft.com/office/2007/relationships/hdphoto" Target="../media/hdphoto19.wdp"/></Relationships>
</file>

<file path=ppt/slides/_rels/slide17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4.png"/><Relationship Id="rId7" Type="http://schemas.openxmlformats.org/officeDocument/2006/relationships/image" Target="../media/image30.png"/><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9.png"/><Relationship Id="rId10" Type="http://schemas.microsoft.com/office/2007/relationships/hdphoto" Target="../media/hdphoto11.wdp"/><Relationship Id="rId4" Type="http://schemas.microsoft.com/office/2007/relationships/hdphoto" Target="../media/hdphoto14.wdp"/><Relationship Id="rId9" Type="http://schemas.openxmlformats.org/officeDocument/2006/relationships/image" Target="../media/image31.png"/></Relationships>
</file>

<file path=ppt/slides/_rels/slide17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78.gif"/></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82.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4.png"/><Relationship Id="rId7" Type="http://schemas.openxmlformats.org/officeDocument/2006/relationships/diagramColors" Target="../diagrams/colors10.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3.wdp"/></Relationships>
</file>

<file path=ppt/slides/_rels/slide6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9.png"/><Relationship Id="rId7" Type="http://schemas.openxmlformats.org/officeDocument/2006/relationships/diagramColors" Target="../diagrams/colors11.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4.wdp"/></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3.png"/><Relationship Id="rId7" Type="http://schemas.openxmlformats.org/officeDocument/2006/relationships/diagramColors" Target="../diagrams/colors12.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microsoft.com/office/2007/relationships/hdphoto" Target="../media/hdphoto6.wdp"/></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6.png"/><Relationship Id="rId7" Type="http://schemas.openxmlformats.org/officeDocument/2006/relationships/diagramColors" Target="../diagrams/colors13.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microsoft.com/office/2007/relationships/hdphoto" Target="../media/hdphoto8.wdp"/></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9.png"/><Relationship Id="rId7" Type="http://schemas.openxmlformats.org/officeDocument/2006/relationships/image" Target="../media/image31.png"/><Relationship Id="rId12" Type="http://schemas.microsoft.com/office/2007/relationships/hdphoto" Target="../media/hdphoto13.wdp"/><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32.png"/></Relationships>
</file>

<file path=ppt/slides/_rels/slide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0.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819400" y="2590800"/>
            <a:ext cx="3505200" cy="532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52400"/>
            <a:ext cx="9144000" cy="1754326"/>
          </a:xfrm>
          <a:prstGeom prst="rect">
            <a:avLst/>
          </a:prstGeom>
        </p:spPr>
        <p:txBody>
          <a:bodyPr wrap="square">
            <a:spAutoFit/>
          </a:bodyPr>
          <a:lstStyle/>
          <a:p>
            <a:pPr algn="ctr"/>
            <a:r>
              <a:rPr lang="en-CA" sz="4000" b="1" dirty="0" smtClean="0">
                <a:latin typeface="Bookman Old Style" panose="02050604050505020204" pitchFamily="18" charset="0"/>
                <a:hlinkClick r:id="rId4"/>
              </a:rPr>
              <a:t>www.dementiabehaviors.com</a:t>
            </a:r>
            <a:endParaRPr lang="en-CA" sz="4000" b="1" dirty="0" smtClean="0">
              <a:latin typeface="Bookman Old Style" panose="02050604050505020204" pitchFamily="18" charset="0"/>
            </a:endParaRPr>
          </a:p>
          <a:p>
            <a:pPr algn="ctr"/>
            <a:endParaRPr lang="en-CA" sz="4000" b="1" dirty="0" smtClean="0">
              <a:latin typeface="Bookman Old Style" panose="02050604050505020204" pitchFamily="18" charset="0"/>
            </a:endParaRPr>
          </a:p>
          <a:p>
            <a:pPr algn="ctr"/>
            <a:r>
              <a:rPr lang="en-CA" sz="2800" b="1" dirty="0" smtClean="0">
                <a:latin typeface="High Tower Text" panose="02040502050506030303" pitchFamily="18" charset="0"/>
              </a:rPr>
              <a:t>A</a:t>
            </a:r>
            <a:r>
              <a:rPr lang="en-CA" sz="2400" b="1" dirty="0" smtClean="0">
                <a:latin typeface="High Tower Text" panose="02040502050506030303" pitchFamily="18" charset="0"/>
              </a:rPr>
              <a:t>tul Sunny Luthra MD MSc FRCPC</a:t>
            </a:r>
            <a:endParaRPr lang="en-US" sz="3200" dirty="0">
              <a:latin typeface="High Tower Text" panose="02040502050506030303" pitchFamily="18" charset="0"/>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1</a:t>
            </a:fld>
            <a:endParaRPr lang="en-US" dirty="0"/>
          </a:p>
        </p:txBody>
      </p:sp>
    </p:spTree>
    <p:extLst>
      <p:ext uri="{BB962C8B-B14F-4D97-AF65-F5344CB8AC3E}">
        <p14:creationId xmlns:p14="http://schemas.microsoft.com/office/powerpoint/2010/main" val="4181410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2025169143"/>
              </p:ext>
            </p:extLst>
          </p:nvPr>
        </p:nvGraphicFramePr>
        <p:xfrm>
          <a:off x="5410200" y="4025457"/>
          <a:ext cx="7620000" cy="5651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0" y="1295400"/>
            <a:ext cx="9144000" cy="5334000"/>
          </a:xfrm>
          <a:ln>
            <a:noFill/>
          </a:ln>
        </p:spPr>
        <p:txBody>
          <a:bodyPr>
            <a:noAutofit/>
          </a:bodyPr>
          <a:lstStyle/>
          <a:p>
            <a:pPr lvl="0">
              <a:buFont typeface="Wingdings" panose="05000000000000000000" pitchFamily="2" charset="2"/>
              <a:buChar char="§"/>
            </a:pPr>
            <a:r>
              <a:rPr lang="en-CA" sz="4000" dirty="0" smtClean="0">
                <a:ln w="9525">
                  <a:solidFill>
                    <a:schemeClr val="tx1"/>
                  </a:solidFill>
                </a:ln>
                <a:solidFill>
                  <a:srgbClr val="FF3333"/>
                </a:solidFill>
                <a:latin typeface="Aharoni" panose="02010803020104030203" pitchFamily="2" charset="-79"/>
                <a:cs typeface="Aharoni" panose="02010803020104030203" pitchFamily="2" charset="-79"/>
              </a:rPr>
              <a:t>Impairment in Regulation </a:t>
            </a:r>
            <a:r>
              <a:rPr lang="en-CA" sz="4000" dirty="0">
                <a:ln w="9525">
                  <a:solidFill>
                    <a:schemeClr val="tx1"/>
                  </a:solidFill>
                </a:ln>
                <a:solidFill>
                  <a:srgbClr val="FF3333"/>
                </a:solidFill>
                <a:latin typeface="Aharoni" panose="02010803020104030203" pitchFamily="2" charset="-79"/>
                <a:cs typeface="Aharoni" panose="02010803020104030203" pitchFamily="2" charset="-79"/>
              </a:rPr>
              <a:t>of </a:t>
            </a:r>
            <a:r>
              <a:rPr lang="en-CA" sz="4000" dirty="0" smtClean="0">
                <a:ln w="9525">
                  <a:solidFill>
                    <a:schemeClr val="tx1"/>
                  </a:solidFill>
                </a:ln>
                <a:solidFill>
                  <a:srgbClr val="FF3333"/>
                </a:solidFill>
                <a:latin typeface="Aharoni" panose="02010803020104030203" pitchFamily="2" charset="-79"/>
                <a:cs typeface="Aharoni" panose="02010803020104030203" pitchFamily="2" charset="-79"/>
              </a:rPr>
              <a:t>Sensorium</a:t>
            </a:r>
          </a:p>
          <a:p>
            <a:pPr marL="457200" lvl="1">
              <a:buFont typeface="Wingdings" panose="05000000000000000000" pitchFamily="2" charset="2"/>
              <a:buChar char="§"/>
            </a:pPr>
            <a:r>
              <a:rPr lang="en-CA" sz="3600" dirty="0" smtClean="0">
                <a:ln w="9525">
                  <a:solidFill>
                    <a:schemeClr val="tx1"/>
                  </a:solidFill>
                </a:ln>
                <a:solidFill>
                  <a:srgbClr val="FF3333"/>
                </a:solidFill>
                <a:latin typeface="Aharoni" panose="02010803020104030203" pitchFamily="2" charset="-79"/>
                <a:cs typeface="Aharoni" panose="02010803020104030203" pitchFamily="2" charset="-79"/>
              </a:rPr>
              <a:t>Disorganized Expressions</a:t>
            </a:r>
            <a:endParaRPr lang="en-CA" sz="3600" dirty="0">
              <a:ln w="9525">
                <a:solidFill>
                  <a:schemeClr val="tx1"/>
                </a:solidFill>
              </a:ln>
              <a:solidFill>
                <a:srgbClr val="FF3333"/>
              </a:solidFill>
              <a:latin typeface="Aharoni" panose="02010803020104030203" pitchFamily="2" charset="-79"/>
              <a:cs typeface="Aharoni" panose="02010803020104030203" pitchFamily="2" charset="-79"/>
            </a:endParaRPr>
          </a:p>
          <a:p>
            <a:pPr lvl="0">
              <a:buFont typeface="Wingdings" panose="05000000000000000000" pitchFamily="2" charset="2"/>
              <a:buChar char="§"/>
            </a:pPr>
            <a:endParaRPr lang="en-CA" sz="4000" dirty="0">
              <a:ln w="9525">
                <a:solidFill>
                  <a:schemeClr val="tx1"/>
                </a:solidFill>
              </a:ln>
              <a:solidFill>
                <a:schemeClr val="tx2">
                  <a:lumMod val="75000"/>
                </a:schemeClr>
              </a:solidFill>
              <a:latin typeface="Aharoni" panose="02010803020104030203" pitchFamily="2" charset="-79"/>
              <a:cs typeface="Aharoni" panose="02010803020104030203" pitchFamily="2" charset="-79"/>
            </a:endParaRPr>
          </a:p>
          <a:p>
            <a:pPr lvl="0">
              <a:buFont typeface="Wingdings" panose="05000000000000000000" pitchFamily="2" charset="2"/>
              <a:buChar char="§"/>
            </a:pPr>
            <a:r>
              <a:rPr lang="en-CA" sz="4000" dirty="0" smtClean="0">
                <a:ln w="9525">
                  <a:solidFill>
                    <a:schemeClr val="tx1"/>
                  </a:solidFill>
                </a:ln>
                <a:solidFill>
                  <a:srgbClr val="6161FF"/>
                </a:solidFill>
                <a:latin typeface="Aharoni" panose="02010803020104030203" pitchFamily="2" charset="-79"/>
                <a:cs typeface="Aharoni" panose="02010803020104030203" pitchFamily="2" charset="-79"/>
              </a:rPr>
              <a:t>Impairment in Information </a:t>
            </a:r>
            <a:r>
              <a:rPr lang="en-CA" sz="4000" dirty="0">
                <a:ln w="9525">
                  <a:solidFill>
                    <a:schemeClr val="tx1"/>
                  </a:solidFill>
                </a:ln>
                <a:solidFill>
                  <a:srgbClr val="6161FF"/>
                </a:solidFill>
                <a:latin typeface="Aharoni" panose="02010803020104030203" pitchFamily="2" charset="-79"/>
                <a:cs typeface="Aharoni" panose="02010803020104030203" pitchFamily="2" charset="-79"/>
              </a:rPr>
              <a:t>Processing </a:t>
            </a:r>
            <a:r>
              <a:rPr lang="en-CA" sz="4000" dirty="0" smtClean="0">
                <a:ln w="9525">
                  <a:solidFill>
                    <a:schemeClr val="tx1"/>
                  </a:solidFill>
                </a:ln>
                <a:solidFill>
                  <a:srgbClr val="6161FF"/>
                </a:solidFill>
                <a:latin typeface="Aharoni" panose="02010803020104030203" pitchFamily="2" charset="-79"/>
                <a:cs typeface="Aharoni" panose="02010803020104030203" pitchFamily="2" charset="-79"/>
              </a:rPr>
              <a:t>Circuits</a:t>
            </a:r>
          </a:p>
          <a:p>
            <a:pPr marL="457200" lvl="1">
              <a:buFont typeface="Wingdings" panose="05000000000000000000" pitchFamily="2" charset="2"/>
              <a:buChar char="§"/>
            </a:pPr>
            <a:r>
              <a:rPr lang="en-CA" sz="3600" dirty="0" smtClean="0">
                <a:ln w="9525">
                  <a:solidFill>
                    <a:schemeClr val="tx1"/>
                  </a:solidFill>
                </a:ln>
                <a:solidFill>
                  <a:srgbClr val="6161FF"/>
                </a:solidFill>
                <a:latin typeface="Aharoni" panose="02010803020104030203" pitchFamily="2" charset="-79"/>
                <a:cs typeface="Aharoni" panose="02010803020104030203" pitchFamily="2" charset="-79"/>
              </a:rPr>
              <a:t>Misidentification Expressions</a:t>
            </a:r>
          </a:p>
          <a:p>
            <a:pPr marL="457200" lvl="1" indent="0">
              <a:buNone/>
            </a:pPr>
            <a:endParaRPr lang="en-CA" dirty="0">
              <a:ln w="9525">
                <a:solidFill>
                  <a:schemeClr val="tx1"/>
                </a:solidFill>
              </a:ln>
              <a:solidFill>
                <a:schemeClr val="tx2">
                  <a:lumMod val="75000"/>
                </a:schemeClr>
              </a:solidFill>
              <a:latin typeface="Aharoni" panose="02010803020104030203" pitchFamily="2" charset="-79"/>
              <a:cs typeface="Aharoni" panose="02010803020104030203" pitchFamily="2" charset="-79"/>
            </a:endParaRPr>
          </a:p>
        </p:txBody>
      </p:sp>
      <p:sp>
        <p:nvSpPr>
          <p:cNvPr id="19" name="Rectangle 10"/>
          <p:cNvSpPr>
            <a:spLocks noChangeArrowheads="1"/>
          </p:cNvSpPr>
          <p:nvPr/>
        </p:nvSpPr>
        <p:spPr bwMode="auto">
          <a:xfrm>
            <a:off x="0" y="439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16"/>
          <p:cNvSpPr>
            <a:spLocks noChangeArrowheads="1"/>
          </p:cNvSpPr>
          <p:nvPr/>
        </p:nvSpPr>
        <p:spPr bwMode="auto">
          <a:xfrm>
            <a:off x="0" y="5011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Lightning Bolt 29"/>
          <p:cNvSpPr/>
          <p:nvPr/>
        </p:nvSpPr>
        <p:spPr>
          <a:xfrm rot="196538">
            <a:off x="7647927" y="3974653"/>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0787" y="268069"/>
            <a:ext cx="8686800" cy="646331"/>
          </a:xfrm>
          <a:prstGeom prst="rect">
            <a:avLst/>
          </a:prstGeom>
        </p:spPr>
        <p:txBody>
          <a:bodyPr wrap="square">
            <a:spAutoFit/>
          </a:bodyPr>
          <a:lstStyle/>
          <a:p>
            <a:pPr algn="ctr"/>
            <a:r>
              <a:rPr lang="en-CA" sz="3600" b="1" dirty="0" smtClean="0">
                <a:latin typeface="Bookman Old Style" panose="02050604050505020204" pitchFamily="18" charset="0"/>
              </a:rPr>
              <a:t>Approach to Classification </a:t>
            </a:r>
            <a:endParaRPr lang="en-US" sz="2400" dirty="0"/>
          </a:p>
        </p:txBody>
      </p:sp>
      <p:sp>
        <p:nvSpPr>
          <p:cNvPr id="16" name="Oval 15"/>
          <p:cNvSpPr/>
          <p:nvPr/>
        </p:nvSpPr>
        <p:spPr>
          <a:xfrm>
            <a:off x="6617739" y="2057400"/>
            <a:ext cx="2279848" cy="1155268"/>
          </a:xfrm>
          <a:prstGeom prst="ellipse">
            <a:avLst/>
          </a:prstGeom>
          <a:solidFill>
            <a:srgbClr val="FF8989"/>
          </a:solidFill>
          <a:ln>
            <a:solidFill>
              <a:srgbClr val="FF33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700" dirty="0">
                <a:effectLst/>
                <a:latin typeface="Bookman Old Style"/>
                <a:ea typeface="Calibri"/>
                <a:cs typeface="Times New Roman"/>
              </a:rPr>
              <a:t> </a:t>
            </a:r>
            <a:endParaRPr lang="en-US" sz="1400" dirty="0">
              <a:effectLst/>
              <a:ea typeface="Calibri"/>
              <a:cs typeface="Times New Roman"/>
            </a:endParaRPr>
          </a:p>
          <a:p>
            <a:pPr marL="0" marR="0" algn="ctr">
              <a:lnSpc>
                <a:spcPct val="115000"/>
              </a:lnSpc>
              <a:spcBef>
                <a:spcPts val="0"/>
              </a:spcBef>
              <a:spcAft>
                <a:spcPts val="1000"/>
              </a:spcAft>
            </a:pPr>
            <a:r>
              <a:rPr lang="en-US" sz="2000" b="1" dirty="0">
                <a:solidFill>
                  <a:schemeClr val="tx1"/>
                </a:solidFill>
                <a:effectLst/>
                <a:latin typeface="Bookman Old Style"/>
                <a:ea typeface="Calibri"/>
                <a:cs typeface="Times New Roman"/>
              </a:rPr>
              <a:t>Sensorium</a:t>
            </a:r>
            <a:endParaRPr lang="en-US" sz="2000" b="1" dirty="0">
              <a:solidFill>
                <a:schemeClr val="tx1"/>
              </a:solidFill>
              <a:effectLst/>
              <a:ea typeface="Calibri"/>
              <a:cs typeface="Times New Roman"/>
            </a:endParaRPr>
          </a:p>
          <a:p>
            <a:pPr marL="0" marR="0">
              <a:lnSpc>
                <a:spcPct val="115000"/>
              </a:lnSpc>
              <a:spcBef>
                <a:spcPts val="0"/>
              </a:spcBef>
              <a:spcAft>
                <a:spcPts val="1000"/>
              </a:spcAft>
            </a:pPr>
            <a:r>
              <a:rPr lang="en-US" sz="1100" dirty="0">
                <a:effectLst/>
                <a:ea typeface="Calibri"/>
                <a:cs typeface="Times New Roman"/>
              </a:rPr>
              <a:t> </a:t>
            </a:r>
          </a:p>
        </p:txBody>
      </p:sp>
      <p:sp>
        <p:nvSpPr>
          <p:cNvPr id="17" name="Lightning Bolt 16"/>
          <p:cNvSpPr/>
          <p:nvPr/>
        </p:nvSpPr>
        <p:spPr>
          <a:xfrm rot="3548818">
            <a:off x="7970628" y="1402759"/>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0"/>
          </p:nvPr>
        </p:nvSpPr>
        <p:spPr/>
        <p:txBody>
          <a:bodyPr/>
          <a:lstStyle/>
          <a:p>
            <a:fld id="{800A0DDF-9B95-4961-8F3C-303932E2D10A}" type="slidenum">
              <a:rPr lang="en-US" smtClean="0"/>
              <a:pPr/>
              <a:t>10</a:t>
            </a:fld>
            <a:endParaRPr lang="en-US" dirty="0"/>
          </a:p>
        </p:txBody>
      </p:sp>
    </p:spTree>
    <p:extLst>
      <p:ext uri="{BB962C8B-B14F-4D97-AF65-F5344CB8AC3E}">
        <p14:creationId xmlns:p14="http://schemas.microsoft.com/office/powerpoint/2010/main" val="82678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17"/>
                                        </p:tgtEl>
                                        <p:attrNameLst>
                                          <p:attrName>style.color</p:attrName>
                                        </p:attrNameLst>
                                      </p:cBhvr>
                                      <p:to>
                                        <a:schemeClr val="bg1"/>
                                      </p:to>
                                    </p:animClr>
                                    <p:animClr clrSpc="rgb" dir="cw">
                                      <p:cBhvr>
                                        <p:cTn id="11" dur="250" autoRev="1" fill="remove"/>
                                        <p:tgtEl>
                                          <p:spTgt spid="17"/>
                                        </p:tgtEl>
                                        <p:attrNameLst>
                                          <p:attrName>fillcolor</p:attrName>
                                        </p:attrNameLst>
                                      </p:cBhvr>
                                      <p:to>
                                        <a:schemeClr val="bg1"/>
                                      </p:to>
                                    </p:animClr>
                                    <p:set>
                                      <p:cBhvr>
                                        <p:cTn id="12" dur="250" autoRev="1" fill="remove"/>
                                        <p:tgtEl>
                                          <p:spTgt spid="17"/>
                                        </p:tgtEl>
                                        <p:attrNameLst>
                                          <p:attrName>fill.type</p:attrName>
                                        </p:attrNameLst>
                                      </p:cBhvr>
                                      <p:to>
                                        <p:strVal val="solid"/>
                                      </p:to>
                                    </p:set>
                                    <p:set>
                                      <p:cBhvr>
                                        <p:cTn id="13" dur="250" autoRev="1" fill="remove"/>
                                        <p:tgtEl>
                                          <p:spTgt spid="17"/>
                                        </p:tgtEl>
                                        <p:attrNameLst>
                                          <p:attrName>fill.on</p:attrName>
                                        </p:attrNameLst>
                                      </p:cBhvr>
                                      <p:to>
                                        <p:strVal val="tru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27" presetClass="emph" presetSubtype="0" repeatCount="3000" fill="remove" grpId="1" nodeType="withEffect">
                                  <p:stCondLst>
                                    <p:cond delay="500"/>
                                  </p:stCondLst>
                                  <p:childTnLst>
                                    <p:animClr clrSpc="rgb" dir="cw">
                                      <p:cBhvr override="childStyle">
                                        <p:cTn id="29" dur="250" autoRev="1" fill="remove"/>
                                        <p:tgtEl>
                                          <p:spTgt spid="30"/>
                                        </p:tgtEl>
                                        <p:attrNameLst>
                                          <p:attrName>style.color</p:attrName>
                                        </p:attrNameLst>
                                      </p:cBhvr>
                                      <p:to>
                                        <a:schemeClr val="bg1"/>
                                      </p:to>
                                    </p:animClr>
                                    <p:animClr clrSpc="rgb" dir="cw">
                                      <p:cBhvr>
                                        <p:cTn id="30" dur="250" autoRev="1" fill="remove"/>
                                        <p:tgtEl>
                                          <p:spTgt spid="30"/>
                                        </p:tgtEl>
                                        <p:attrNameLst>
                                          <p:attrName>fillcolor</p:attrName>
                                        </p:attrNameLst>
                                      </p:cBhvr>
                                      <p:to>
                                        <a:schemeClr val="bg1"/>
                                      </p:to>
                                    </p:animClr>
                                    <p:set>
                                      <p:cBhvr>
                                        <p:cTn id="31" dur="250" autoRev="1" fill="remove"/>
                                        <p:tgtEl>
                                          <p:spTgt spid="30"/>
                                        </p:tgtEl>
                                        <p:attrNameLst>
                                          <p:attrName>fill.type</p:attrName>
                                        </p:attrNameLst>
                                      </p:cBhvr>
                                      <p:to>
                                        <p:strVal val="solid"/>
                                      </p:to>
                                    </p:set>
                                    <p:set>
                                      <p:cBhvr>
                                        <p:cTn id="32" dur="250" autoRev="1" fill="remove"/>
                                        <p:tgtEl>
                                          <p:spTgt spid="30"/>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30" grpId="0" animBg="1"/>
      <p:bldP spid="30" grpId="1" animBg="1"/>
      <p:bldP spid="16" grpId="0" animBg="1"/>
      <p:bldP spid="17" grpId="0" animBg="1"/>
      <p:bldP spid="17"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3">
            <a:extLst>
              <a:ext uri="{BEBA8EAE-BF5A-486C-A8C5-ECC9F3942E4B}">
                <a14:imgProps xmlns:a14="http://schemas.microsoft.com/office/drawing/2010/main">
                  <a14:imgLayer r:embed="rId4">
                    <a14:imgEffect>
                      <a14:backgroundRemoval t="9778" b="94667" l="2000" r="100000"/>
                    </a14:imgEffect>
                  </a14:imgLayer>
                </a14:imgProps>
              </a:ext>
              <a:ext uri="{28A0092B-C50C-407E-A947-70E740481C1C}">
                <a14:useLocalDpi xmlns:a14="http://schemas.microsoft.com/office/drawing/2010/main" val="0"/>
              </a:ext>
            </a:extLst>
          </a:blip>
          <a:stretch>
            <a:fillRect/>
          </a:stretch>
        </p:blipFill>
        <p:spPr>
          <a:xfrm>
            <a:off x="376620" y="1043152"/>
            <a:ext cx="8432800" cy="6324600"/>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556080" y="5307724"/>
            <a:ext cx="1765641" cy="1147524"/>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0" b="97732" l="0" r="100000"/>
                    </a14:imgEffect>
                  </a14:imgLayer>
                </a14:imgProps>
              </a:ext>
              <a:ext uri="{28A0092B-C50C-407E-A947-70E740481C1C}">
                <a14:useLocalDpi xmlns:a14="http://schemas.microsoft.com/office/drawing/2010/main" val="0"/>
              </a:ext>
            </a:extLst>
          </a:blip>
          <a:stretch>
            <a:fillRect/>
          </a:stretch>
        </p:blipFill>
        <p:spPr>
          <a:xfrm>
            <a:off x="7220846" y="4165248"/>
            <a:ext cx="1869201" cy="1441276"/>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95506" l="4026" r="100000"/>
                    </a14:imgEffect>
                  </a14:imgLayer>
                </a14:imgProps>
              </a:ext>
              <a:ext uri="{28A0092B-C50C-407E-A947-70E740481C1C}">
                <a14:useLocalDpi xmlns:a14="http://schemas.microsoft.com/office/drawing/2010/main" val="0"/>
              </a:ext>
            </a:extLst>
          </a:blip>
          <a:stretch>
            <a:fillRect/>
          </a:stretch>
        </p:blipFill>
        <p:spPr>
          <a:xfrm>
            <a:off x="248943" y="4260486"/>
            <a:ext cx="1745498" cy="1250800"/>
          </a:xfrm>
          <a:prstGeom prst="rect">
            <a:avLst/>
          </a:prstGeom>
        </p:spPr>
      </p:pic>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4" name="Rectangle 53"/>
          <p:cNvSpPr/>
          <p:nvPr/>
        </p:nvSpPr>
        <p:spPr>
          <a:xfrm>
            <a:off x="7431546" y="3545763"/>
            <a:ext cx="1447800" cy="523220"/>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Anger</a:t>
            </a:r>
          </a:p>
        </p:txBody>
      </p:sp>
      <p:sp>
        <p:nvSpPr>
          <p:cNvPr id="55" name="Rectangle 54"/>
          <p:cNvSpPr/>
          <p:nvPr/>
        </p:nvSpPr>
        <p:spPr>
          <a:xfrm>
            <a:off x="4876800" y="6334780"/>
            <a:ext cx="3124200" cy="523220"/>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Discontentment</a:t>
            </a:r>
          </a:p>
        </p:txBody>
      </p:sp>
      <p:sp>
        <p:nvSpPr>
          <p:cNvPr id="56" name="Rectangle 55"/>
          <p:cNvSpPr/>
          <p:nvPr/>
        </p:nvSpPr>
        <p:spPr>
          <a:xfrm>
            <a:off x="-21308" y="5867400"/>
            <a:ext cx="2286000" cy="954107"/>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Joy or Happiness</a:t>
            </a:r>
          </a:p>
        </p:txBody>
      </p:sp>
      <p:sp>
        <p:nvSpPr>
          <p:cNvPr id="59" name="Slide Number Placeholder 58"/>
          <p:cNvSpPr>
            <a:spLocks noGrp="1"/>
          </p:cNvSpPr>
          <p:nvPr>
            <p:ph type="sldNum" sz="quarter" idx="10"/>
          </p:nvPr>
        </p:nvSpPr>
        <p:spPr/>
        <p:txBody>
          <a:bodyPr/>
          <a:lstStyle/>
          <a:p>
            <a:fld id="{800A0DDF-9B95-4961-8F3C-303932E2D10A}" type="slidenum">
              <a:rPr lang="en-US" smtClean="0"/>
              <a:pPr/>
              <a:t>100</a:t>
            </a:fld>
            <a:endParaRPr lang="en-US" dirty="0"/>
          </a:p>
        </p:txBody>
      </p:sp>
      <p:sp>
        <p:nvSpPr>
          <p:cNvPr id="14"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endParaRPr lang="en-CA" sz="2800" u="sng" dirty="0">
              <a:ln>
                <a:solidFill>
                  <a:schemeClr val="tx1"/>
                </a:solidFill>
              </a:ln>
              <a:solidFill>
                <a:srgbClr val="FF781D"/>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47426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651892652"/>
              </p:ext>
            </p:extLst>
          </p:nvPr>
        </p:nvGraphicFramePr>
        <p:xfrm>
          <a:off x="249620" y="1638300"/>
          <a:ext cx="8513380" cy="4991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2098" b="92774" l="5529" r="95577"/>
                    </a14:imgEffect>
                  </a14:imgLayer>
                </a14:imgProps>
              </a:ext>
              <a:ext uri="{28A0092B-C50C-407E-A947-70E740481C1C}">
                <a14:useLocalDpi xmlns:a14="http://schemas.microsoft.com/office/drawing/2010/main" val="0"/>
              </a:ext>
            </a:extLst>
          </a:blip>
          <a:stretch>
            <a:fillRect/>
          </a:stretch>
        </p:blipFill>
        <p:spPr>
          <a:xfrm>
            <a:off x="1888201" y="3541038"/>
            <a:ext cx="1693199" cy="1147524"/>
          </a:xfrm>
          <a:prstGeom prst="rect">
            <a:avLst/>
          </a:prstGeom>
        </p:spPr>
      </p:pic>
      <p:pic>
        <p:nvPicPr>
          <p:cNvPr id="3" name="Picture 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86400" y="3541038"/>
            <a:ext cx="1765641" cy="1147524"/>
          </a:xfrm>
          <a:prstGeom prst="rect">
            <a:avLst/>
          </a:prstGeom>
        </p:spPr>
      </p:pic>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1"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endParaRPr lang="en-CA" sz="2800"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14" name="Rectangle 13"/>
          <p:cNvSpPr/>
          <p:nvPr/>
        </p:nvSpPr>
        <p:spPr>
          <a:xfrm>
            <a:off x="4807120" y="5181600"/>
            <a:ext cx="3124200" cy="523220"/>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Discontentment</a:t>
            </a:r>
          </a:p>
        </p:txBody>
      </p:sp>
      <p:sp>
        <p:nvSpPr>
          <p:cNvPr id="15" name="Rectangle 14"/>
          <p:cNvSpPr/>
          <p:nvPr/>
        </p:nvSpPr>
        <p:spPr>
          <a:xfrm>
            <a:off x="1206144" y="4966156"/>
            <a:ext cx="3124200" cy="954107"/>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Sadness or Melancholy</a:t>
            </a:r>
          </a:p>
        </p:txBody>
      </p:sp>
      <p:sp>
        <p:nvSpPr>
          <p:cNvPr id="18" name="Slide Number Placeholder 17"/>
          <p:cNvSpPr>
            <a:spLocks noGrp="1"/>
          </p:cNvSpPr>
          <p:nvPr>
            <p:ph type="sldNum" sz="quarter" idx="10"/>
          </p:nvPr>
        </p:nvSpPr>
        <p:spPr/>
        <p:txBody>
          <a:bodyPr/>
          <a:lstStyle/>
          <a:p>
            <a:fld id="{800A0DDF-9B95-4961-8F3C-303932E2D10A}" type="slidenum">
              <a:rPr lang="en-US" smtClean="0"/>
              <a:pPr/>
              <a:t>101</a:t>
            </a:fld>
            <a:endParaRPr lang="en-US" dirty="0"/>
          </a:p>
        </p:txBody>
      </p:sp>
    </p:spTree>
    <p:extLst>
      <p:ext uri="{BB962C8B-B14F-4D97-AF65-F5344CB8AC3E}">
        <p14:creationId xmlns:p14="http://schemas.microsoft.com/office/powerpoint/2010/main" val="2634988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05000"/>
            <a:ext cx="9144000" cy="655629"/>
          </a:xfrm>
          <a:prstGeom prst="rect">
            <a:avLst/>
          </a:prstGeom>
        </p:spPr>
        <p:txBody>
          <a:bodyPr wrap="square">
            <a:spAutoFit/>
          </a:bodyPr>
          <a:lstStyle/>
          <a:p>
            <a:pPr marL="0" lvl="1" algn="ctr">
              <a:lnSpc>
                <a:spcPct val="150000"/>
              </a:lnSpc>
              <a:spcBef>
                <a:spcPts val="1800"/>
              </a:spcBef>
              <a:buClr>
                <a:schemeClr val="tx2"/>
              </a:buClr>
              <a:buSzPct val="70000"/>
            </a:pPr>
            <a:r>
              <a:rPr lang="en-US" sz="2800" dirty="0" smtClean="0">
                <a:latin typeface="Arial Rounded MT Bold" panose="020F0704030504030204" pitchFamily="34" charset="0"/>
              </a:rPr>
              <a:t>Combination of emotions = secondary emotions</a:t>
            </a:r>
          </a:p>
        </p:txBody>
      </p:sp>
      <p:sp>
        <p:nvSpPr>
          <p:cNvPr id="2" name="Rectangle 1"/>
          <p:cNvSpPr/>
          <p:nvPr/>
        </p:nvSpPr>
        <p:spPr>
          <a:xfrm>
            <a:off x="838200" y="4072352"/>
            <a:ext cx="8360980" cy="3939540"/>
          </a:xfrm>
          <a:prstGeom prst="rect">
            <a:avLst/>
          </a:prstGeom>
        </p:spPr>
        <p:txBody>
          <a:bodyPr wrap="square" numCol="2">
            <a:spAutoFit/>
          </a:bodyPr>
          <a:lstStyle/>
          <a:p>
            <a:pPr marL="0" lvl="2" indent="463550">
              <a:lnSpc>
                <a:spcPct val="150000"/>
              </a:lnSpc>
              <a:spcBef>
                <a:spcPts val="1200"/>
              </a:spcBef>
              <a:buClr>
                <a:schemeClr val="tx1"/>
              </a:buClr>
              <a:buSzPct val="100000"/>
              <a:buFont typeface="Wingdings" panose="05000000000000000000" pitchFamily="2" charset="2"/>
              <a:buChar char="§"/>
            </a:pPr>
            <a:r>
              <a:rPr lang="en-US" sz="2800" dirty="0">
                <a:latin typeface="Arial Rounded MT Bold" panose="020F0704030504030204" pitchFamily="34" charset="0"/>
              </a:rPr>
              <a:t>Optimism</a:t>
            </a:r>
          </a:p>
          <a:p>
            <a:pPr marL="0" lvl="2" indent="463550">
              <a:lnSpc>
                <a:spcPct val="150000"/>
              </a:lnSpc>
              <a:spcBef>
                <a:spcPts val="1200"/>
              </a:spcBef>
              <a:buClr>
                <a:schemeClr val="tx1"/>
              </a:buClr>
              <a:buSzPct val="100000"/>
              <a:buFont typeface="Wingdings" panose="05000000000000000000" pitchFamily="2" charset="2"/>
              <a:buChar char="§"/>
            </a:pPr>
            <a:r>
              <a:rPr lang="en-US" sz="2800" dirty="0">
                <a:latin typeface="Arial Rounded MT Bold" panose="020F0704030504030204" pitchFamily="34" charset="0"/>
              </a:rPr>
              <a:t>Love</a:t>
            </a:r>
          </a:p>
          <a:p>
            <a:pPr marL="0" lvl="2" indent="463550">
              <a:lnSpc>
                <a:spcPct val="150000"/>
              </a:lnSpc>
              <a:spcBef>
                <a:spcPts val="1200"/>
              </a:spcBef>
              <a:buClr>
                <a:schemeClr val="tx1"/>
              </a:buClr>
              <a:buSzPct val="100000"/>
              <a:buFont typeface="Wingdings" panose="05000000000000000000" pitchFamily="2" charset="2"/>
              <a:buChar char="§"/>
            </a:pPr>
            <a:r>
              <a:rPr lang="en-US" sz="2800" dirty="0" smtClean="0">
                <a:latin typeface="Arial Rounded MT Bold" panose="020F0704030504030204" pitchFamily="34" charset="0"/>
              </a:rPr>
              <a:t>Awe</a:t>
            </a:r>
          </a:p>
          <a:p>
            <a:pPr marL="1200150" lvl="2" indent="-285750">
              <a:lnSpc>
                <a:spcPct val="150000"/>
              </a:lnSpc>
              <a:spcBef>
                <a:spcPts val="1200"/>
              </a:spcBef>
              <a:buClr>
                <a:schemeClr val="tx1"/>
              </a:buClr>
              <a:buSzPct val="100000"/>
              <a:buFont typeface="Wingdings" panose="05000000000000000000" pitchFamily="2" charset="2"/>
              <a:buChar char="§"/>
            </a:pPr>
            <a:endParaRPr lang="en-US" sz="2800" dirty="0" smtClean="0">
              <a:latin typeface="Arial Rounded MT Bold" panose="020F0704030504030204" pitchFamily="34" charset="0"/>
            </a:endParaRPr>
          </a:p>
          <a:p>
            <a:pPr marL="1200150" lvl="2" indent="-285750">
              <a:lnSpc>
                <a:spcPct val="150000"/>
              </a:lnSpc>
              <a:spcBef>
                <a:spcPts val="1200"/>
              </a:spcBef>
              <a:buClr>
                <a:schemeClr val="tx1"/>
              </a:buClr>
              <a:buSzPct val="100000"/>
              <a:buFont typeface="Wingdings" panose="05000000000000000000" pitchFamily="2" charset="2"/>
              <a:buChar char="§"/>
            </a:pPr>
            <a:endParaRPr lang="en-US" sz="2800" dirty="0">
              <a:latin typeface="Arial Rounded MT Bold" panose="020F0704030504030204" pitchFamily="34" charset="0"/>
            </a:endParaRPr>
          </a:p>
          <a:p>
            <a:pPr marL="0" lvl="2" indent="463550">
              <a:lnSpc>
                <a:spcPct val="150000"/>
              </a:lnSpc>
              <a:spcBef>
                <a:spcPts val="1200"/>
              </a:spcBef>
              <a:buClr>
                <a:schemeClr val="tx1"/>
              </a:buClr>
              <a:buSzPct val="100000"/>
              <a:buFont typeface="Wingdings" panose="05000000000000000000" pitchFamily="2" charset="2"/>
              <a:buChar char="§"/>
            </a:pPr>
            <a:r>
              <a:rPr lang="en-US" sz="2800" dirty="0">
                <a:latin typeface="Arial Rounded MT Bold" panose="020F0704030504030204" pitchFamily="34" charset="0"/>
              </a:rPr>
              <a:t>Disappointment</a:t>
            </a:r>
          </a:p>
          <a:p>
            <a:pPr marL="0" lvl="2" indent="463550">
              <a:lnSpc>
                <a:spcPct val="150000"/>
              </a:lnSpc>
              <a:spcBef>
                <a:spcPts val="1200"/>
              </a:spcBef>
              <a:buClr>
                <a:schemeClr val="tx1"/>
              </a:buClr>
              <a:buSzPct val="100000"/>
              <a:buFont typeface="Wingdings" panose="05000000000000000000" pitchFamily="2" charset="2"/>
              <a:buChar char="§"/>
            </a:pPr>
            <a:r>
              <a:rPr lang="en-US" sz="2800" dirty="0" smtClean="0">
                <a:latin typeface="Arial Rounded MT Bold" panose="020F0704030504030204" pitchFamily="34" charset="0"/>
              </a:rPr>
              <a:t>Remorse/Guilt</a:t>
            </a:r>
            <a:endParaRPr lang="en-US" sz="2800" dirty="0">
              <a:latin typeface="Arial Rounded MT Bold" panose="020F0704030504030204" pitchFamily="34" charset="0"/>
            </a:endParaRPr>
          </a:p>
          <a:p>
            <a:pPr marL="0" lvl="2" indent="463550">
              <a:lnSpc>
                <a:spcPct val="150000"/>
              </a:lnSpc>
              <a:spcBef>
                <a:spcPts val="1200"/>
              </a:spcBef>
              <a:buClr>
                <a:schemeClr val="tx1"/>
              </a:buClr>
              <a:buSzPct val="100000"/>
              <a:buFont typeface="Wingdings" panose="05000000000000000000" pitchFamily="2" charset="2"/>
              <a:buChar char="§"/>
            </a:pPr>
            <a:r>
              <a:rPr lang="en-US" sz="2800" dirty="0">
                <a:latin typeface="Arial Rounded MT Bold" panose="020F0704030504030204" pitchFamily="34" charset="0"/>
              </a:rPr>
              <a:t>Contempt</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883" b="100000" l="0" r="100000"/>
                    </a14:imgEffect>
                  </a14:imgLayer>
                </a14:imgProps>
              </a:ext>
              <a:ext uri="{28A0092B-C50C-407E-A947-70E740481C1C}">
                <a14:useLocalDpi xmlns:a14="http://schemas.microsoft.com/office/drawing/2010/main" val="0"/>
              </a:ext>
            </a:extLst>
          </a:blip>
          <a:stretch>
            <a:fillRect/>
          </a:stretch>
        </p:blipFill>
        <p:spPr>
          <a:xfrm>
            <a:off x="1143000" y="2604672"/>
            <a:ext cx="2148796" cy="1547543"/>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38800" y="2680870"/>
            <a:ext cx="2057400" cy="1520395"/>
          </a:xfrm>
          <a:prstGeom prst="rect">
            <a:avLst/>
          </a:prstGeom>
        </p:spPr>
      </p:pic>
      <p:sp>
        <p:nvSpPr>
          <p:cNvPr id="9"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endParaRPr lang="en-CA" sz="2800"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102</a:t>
            </a:fld>
            <a:endParaRPr lang="en-US" dirty="0"/>
          </a:p>
        </p:txBody>
      </p:sp>
    </p:spTree>
    <p:extLst>
      <p:ext uri="{BB962C8B-B14F-4D97-AF65-F5344CB8AC3E}">
        <p14:creationId xmlns:p14="http://schemas.microsoft.com/office/powerpoint/2010/main" val="261431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5306"/>
          <a:stretch/>
        </p:blipFill>
        <p:spPr>
          <a:xfrm>
            <a:off x="0" y="4724400"/>
            <a:ext cx="9161219" cy="1807035"/>
          </a:xfrm>
          <a:prstGeom prst="rect">
            <a:avLst/>
          </a:prstGeom>
        </p:spPr>
      </p:pic>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5" name="Diagram 4"/>
          <p:cNvGraphicFramePr/>
          <p:nvPr>
            <p:extLst>
              <p:ext uri="{D42A27DB-BD31-4B8C-83A1-F6EECF244321}">
                <p14:modId xmlns:p14="http://schemas.microsoft.com/office/powerpoint/2010/main" val="469846640"/>
              </p:ext>
            </p:extLst>
          </p:nvPr>
        </p:nvGraphicFramePr>
        <p:xfrm>
          <a:off x="-381000" y="-533400"/>
          <a:ext cx="7620000" cy="565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Lightning Bolt 6"/>
          <p:cNvSpPr/>
          <p:nvPr/>
        </p:nvSpPr>
        <p:spPr>
          <a:xfrm rot="6101547">
            <a:off x="5484350" y="3029334"/>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103</a:t>
            </a:fld>
            <a:endParaRPr lang="en-US" dirty="0"/>
          </a:p>
        </p:txBody>
      </p:sp>
    </p:spTree>
    <p:extLst>
      <p:ext uri="{BB962C8B-B14F-4D97-AF65-F5344CB8AC3E}">
        <p14:creationId xmlns:p14="http://schemas.microsoft.com/office/powerpoint/2010/main" val="669566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7"/>
                                        </p:tgtEl>
                                        <p:attrNameLst>
                                          <p:attrName>style.color</p:attrName>
                                        </p:attrNameLst>
                                      </p:cBhvr>
                                      <p:to>
                                        <a:schemeClr val="bg1"/>
                                      </p:to>
                                    </p:animClr>
                                    <p:animClr clrSpc="rgb" dir="cw">
                                      <p:cBhvr>
                                        <p:cTn id="11" dur="250" autoRev="1" fill="remove"/>
                                        <p:tgtEl>
                                          <p:spTgt spid="7"/>
                                        </p:tgtEl>
                                        <p:attrNameLst>
                                          <p:attrName>fillcolor</p:attrName>
                                        </p:attrNameLst>
                                      </p:cBhvr>
                                      <p:to>
                                        <a:schemeClr val="bg1"/>
                                      </p:to>
                                    </p:animClr>
                                    <p:set>
                                      <p:cBhvr>
                                        <p:cTn id="12" dur="250" autoRev="1" fill="remove"/>
                                        <p:tgtEl>
                                          <p:spTgt spid="7"/>
                                        </p:tgtEl>
                                        <p:attrNameLst>
                                          <p:attrName>fill.type</p:attrName>
                                        </p:attrNameLst>
                                      </p:cBhvr>
                                      <p:to>
                                        <p:strVal val="solid"/>
                                      </p:to>
                                    </p:set>
                                    <p:set>
                                      <p:cBhvr>
                                        <p:cTn id="13"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7"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1120" y="2647294"/>
            <a:ext cx="7543800" cy="736099"/>
          </a:xfrm>
          <a:prstGeom prst="rect">
            <a:avLst/>
          </a:prstGeom>
        </p:spPr>
        <p:txBody>
          <a:bodyPr wrap="square">
            <a:spAutoFit/>
          </a:bodyPr>
          <a:lstStyle/>
          <a:p>
            <a:pPr marL="0" lvl="1" algn="ctr">
              <a:lnSpc>
                <a:spcPct val="150000"/>
              </a:lnSpc>
              <a:spcBef>
                <a:spcPts val="1800"/>
              </a:spcBef>
              <a:buClr>
                <a:schemeClr val="tx2"/>
              </a:buClr>
              <a:buSzPct val="70000"/>
            </a:pPr>
            <a:r>
              <a:rPr lang="en-US" sz="3200" dirty="0" smtClean="0">
                <a:latin typeface="Arial Rounded MT Bold" panose="020F0704030504030204" pitchFamily="34" charset="0"/>
              </a:rPr>
              <a:t>Represents two primary emotions:</a:t>
            </a:r>
          </a:p>
        </p:txBody>
      </p:sp>
      <p:sp>
        <p:nvSpPr>
          <p:cNvPr id="2" name="Rectangle 1"/>
          <p:cNvSpPr/>
          <p:nvPr/>
        </p:nvSpPr>
        <p:spPr>
          <a:xfrm>
            <a:off x="429610" y="5149840"/>
            <a:ext cx="8284780" cy="1892826"/>
          </a:xfrm>
          <a:prstGeom prst="rect">
            <a:avLst/>
          </a:prstGeom>
        </p:spPr>
        <p:txBody>
          <a:bodyPr wrap="square" numCol="3">
            <a:spAutoFit/>
          </a:bodyPr>
          <a:lstStyle/>
          <a:p>
            <a:pPr lvl="2">
              <a:lnSpc>
                <a:spcPct val="150000"/>
              </a:lnSpc>
              <a:spcBef>
                <a:spcPts val="1800"/>
              </a:spcBef>
              <a:buClr>
                <a:schemeClr val="tx2"/>
              </a:buClr>
              <a:buSzPct val="70000"/>
            </a:pPr>
            <a:r>
              <a:rPr lang="en-US" sz="3200" dirty="0" smtClean="0">
                <a:latin typeface="Arial Rounded MT Bold" panose="020F0704030504030204" pitchFamily="34" charset="0"/>
              </a:rPr>
              <a:t>Anger</a:t>
            </a:r>
          </a:p>
          <a:p>
            <a:pPr marL="1200150" lvl="2" indent="-285750">
              <a:lnSpc>
                <a:spcPct val="150000"/>
              </a:lnSpc>
              <a:spcBef>
                <a:spcPts val="1800"/>
              </a:spcBef>
              <a:buClr>
                <a:schemeClr val="tx2"/>
              </a:buClr>
              <a:buSzPct val="70000"/>
              <a:buFont typeface="Wingdings" panose="05000000000000000000" pitchFamily="2" charset="2"/>
              <a:buChar char="§"/>
            </a:pPr>
            <a:endParaRPr lang="en-US" sz="2800" dirty="0" smtClean="0">
              <a:latin typeface="Arial Rounded MT Bold" panose="020F0704030504030204" pitchFamily="34" charset="0"/>
            </a:endParaRPr>
          </a:p>
          <a:p>
            <a:pPr lvl="2">
              <a:lnSpc>
                <a:spcPct val="150000"/>
              </a:lnSpc>
              <a:spcBef>
                <a:spcPts val="1800"/>
              </a:spcBef>
              <a:buClr>
                <a:schemeClr val="tx2"/>
              </a:buClr>
              <a:buSzPct val="70000"/>
            </a:pPr>
            <a:r>
              <a:rPr lang="en-US" sz="3200" b="1" dirty="0" smtClean="0">
                <a:latin typeface="Arial Rounded MT Bold" panose="020F0704030504030204" pitchFamily="34" charset="0"/>
              </a:rPr>
              <a:t>  </a:t>
            </a:r>
            <a:r>
              <a:rPr lang="en-US" sz="3600" b="1" dirty="0" smtClean="0">
                <a:latin typeface="Arial Rounded MT Bold" panose="020F0704030504030204" pitchFamily="34" charset="0"/>
              </a:rPr>
              <a:t>&amp;</a:t>
            </a:r>
            <a:endParaRPr lang="en-US" sz="3200" b="1" dirty="0" smtClean="0">
              <a:latin typeface="Arial Rounded MT Bold" panose="020F0704030504030204" pitchFamily="34" charset="0"/>
            </a:endParaRPr>
          </a:p>
          <a:p>
            <a:pPr lvl="2">
              <a:lnSpc>
                <a:spcPct val="150000"/>
              </a:lnSpc>
              <a:spcBef>
                <a:spcPts val="1800"/>
              </a:spcBef>
              <a:buClr>
                <a:schemeClr val="tx2"/>
              </a:buClr>
              <a:buSzPct val="70000"/>
            </a:pPr>
            <a:endParaRPr lang="en-US" sz="3200" dirty="0">
              <a:latin typeface="Arial Rounded MT Bold" panose="020F0704030504030204"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7732" l="0" r="100000"/>
                    </a14:imgEffect>
                  </a14:imgLayer>
                </a14:imgProps>
              </a:ext>
              <a:ext uri="{28A0092B-C50C-407E-A947-70E740481C1C}">
                <a14:useLocalDpi xmlns:a14="http://schemas.microsoft.com/office/drawing/2010/main" val="0"/>
              </a:ext>
            </a:extLst>
          </a:blip>
          <a:stretch>
            <a:fillRect/>
          </a:stretch>
        </p:blipFill>
        <p:spPr>
          <a:xfrm>
            <a:off x="1178800" y="3781430"/>
            <a:ext cx="1869201" cy="1441276"/>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95506" l="4026" r="100000"/>
                    </a14:imgEffect>
                  </a14:imgLayer>
                </a14:imgProps>
              </a:ext>
              <a:ext uri="{28A0092B-C50C-407E-A947-70E740481C1C}">
                <a14:useLocalDpi xmlns:a14="http://schemas.microsoft.com/office/drawing/2010/main" val="0"/>
              </a:ext>
            </a:extLst>
          </a:blip>
          <a:stretch>
            <a:fillRect/>
          </a:stretch>
        </p:blipFill>
        <p:spPr>
          <a:xfrm>
            <a:off x="6172200" y="3946270"/>
            <a:ext cx="1959168" cy="1403913"/>
          </a:xfrm>
          <a:prstGeom prst="rect">
            <a:avLst/>
          </a:prstGeom>
        </p:spPr>
      </p:pic>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3"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3" name="TextBox 2"/>
          <p:cNvSpPr txBox="1"/>
          <p:nvPr/>
        </p:nvSpPr>
        <p:spPr>
          <a:xfrm>
            <a:off x="6708681" y="5360504"/>
            <a:ext cx="886205" cy="861774"/>
          </a:xfrm>
          <a:prstGeom prst="rect">
            <a:avLst/>
          </a:prstGeom>
          <a:noFill/>
        </p:spPr>
        <p:txBody>
          <a:bodyPr wrap="none" rtlCol="0">
            <a:spAutoFit/>
          </a:bodyPr>
          <a:lstStyle/>
          <a:p>
            <a:pPr marL="0" lvl="2"/>
            <a:r>
              <a:rPr lang="en-US" sz="3200" dirty="0">
                <a:latin typeface="Arial Rounded MT Bold" panose="020F0704030504030204" pitchFamily="34" charset="0"/>
              </a:rPr>
              <a:t>Joy</a:t>
            </a:r>
          </a:p>
          <a:p>
            <a:endParaRPr lang="en-US" dirty="0"/>
          </a:p>
        </p:txBody>
      </p:sp>
      <p:sp>
        <p:nvSpPr>
          <p:cNvPr id="7" name="Slide Number Placeholder 6"/>
          <p:cNvSpPr>
            <a:spLocks noGrp="1"/>
          </p:cNvSpPr>
          <p:nvPr>
            <p:ph type="sldNum" sz="quarter" idx="10"/>
          </p:nvPr>
        </p:nvSpPr>
        <p:spPr/>
        <p:txBody>
          <a:bodyPr/>
          <a:lstStyle/>
          <a:p>
            <a:fld id="{800A0DDF-9B95-4961-8F3C-303932E2D10A}" type="slidenum">
              <a:rPr lang="en-US" smtClean="0"/>
              <a:pPr/>
              <a:t>104</a:t>
            </a:fld>
            <a:endParaRPr lang="en-US" dirty="0"/>
          </a:p>
        </p:txBody>
      </p:sp>
    </p:spTree>
    <p:extLst>
      <p:ext uri="{BB962C8B-B14F-4D97-AF65-F5344CB8AC3E}">
        <p14:creationId xmlns:p14="http://schemas.microsoft.com/office/powerpoint/2010/main" val="1737511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1120" y="2610683"/>
            <a:ext cx="7543800" cy="3831818"/>
          </a:xfrm>
          <a:prstGeom prst="rect">
            <a:avLst/>
          </a:prstGeom>
        </p:spPr>
        <p:txBody>
          <a:bodyPr wrap="square">
            <a:spAutoFit/>
          </a:bodyPr>
          <a:lstStyle/>
          <a:p>
            <a:pPr lvl="1" algn="ctr">
              <a:lnSpc>
                <a:spcPct val="150000"/>
              </a:lnSpc>
              <a:spcBef>
                <a:spcPts val="1800"/>
              </a:spcBef>
              <a:buClr>
                <a:schemeClr val="tx2"/>
              </a:buClr>
              <a:buSzPct val="70000"/>
            </a:pPr>
            <a:r>
              <a:rPr lang="en-US" sz="3200" b="1" u="sng" dirty="0">
                <a:latin typeface="High Tower Text" panose="02040502050506030303" pitchFamily="18" charset="0"/>
              </a:rPr>
              <a:t>Generation</a:t>
            </a:r>
            <a:r>
              <a:rPr lang="en-US" sz="2800" dirty="0">
                <a:latin typeface="Arial Rounded MT Bold" panose="020F0704030504030204" pitchFamily="34" charset="0"/>
              </a:rPr>
              <a:t> </a:t>
            </a:r>
            <a:r>
              <a:rPr lang="en-US" sz="2800" dirty="0">
                <a:latin typeface="High Tower Text" panose="02040502050506030303" pitchFamily="18" charset="0"/>
              </a:rPr>
              <a:t>of Emotions (Anger and Joy)</a:t>
            </a:r>
          </a:p>
          <a:p>
            <a:pPr lvl="1" algn="ctr">
              <a:lnSpc>
                <a:spcPct val="150000"/>
              </a:lnSpc>
              <a:spcBef>
                <a:spcPts val="1800"/>
              </a:spcBef>
              <a:buClr>
                <a:schemeClr val="tx2"/>
              </a:buClr>
              <a:buSzPct val="70000"/>
            </a:pPr>
            <a:r>
              <a:rPr lang="en-US" sz="2800" dirty="0">
                <a:latin typeface="High Tower Text" panose="02040502050506030303" pitchFamily="18" charset="0"/>
              </a:rPr>
              <a:t>a</a:t>
            </a:r>
            <a:r>
              <a:rPr lang="en-US" sz="2800" dirty="0" smtClean="0">
                <a:latin typeface="High Tower Text" panose="02040502050506030303" pitchFamily="18" charset="0"/>
              </a:rPr>
              <a:t>nd </a:t>
            </a:r>
            <a:endParaRPr lang="en-US" sz="2800" dirty="0">
              <a:latin typeface="High Tower Text" panose="02040502050506030303" pitchFamily="18" charset="0"/>
            </a:endParaRPr>
          </a:p>
          <a:p>
            <a:pPr lvl="1" algn="ctr">
              <a:lnSpc>
                <a:spcPct val="150000"/>
              </a:lnSpc>
              <a:spcBef>
                <a:spcPts val="1800"/>
              </a:spcBef>
              <a:buClr>
                <a:schemeClr val="tx2"/>
              </a:buClr>
              <a:buSzPct val="70000"/>
            </a:pPr>
            <a:r>
              <a:rPr lang="en-US" sz="3200" b="1" u="sng" dirty="0" smtClean="0">
                <a:latin typeface="High Tower Text" panose="02040502050506030303" pitchFamily="18" charset="0"/>
              </a:rPr>
              <a:t>Regulation</a:t>
            </a:r>
            <a:r>
              <a:rPr lang="en-US" sz="2800" dirty="0" smtClean="0">
                <a:latin typeface="Arial Rounded MT Bold" panose="020F0704030504030204" pitchFamily="34" charset="0"/>
              </a:rPr>
              <a:t> </a:t>
            </a:r>
            <a:r>
              <a:rPr lang="en-US" sz="2800" dirty="0">
                <a:latin typeface="High Tower Text" panose="02040502050506030303" pitchFamily="18" charset="0"/>
              </a:rPr>
              <a:t>of Emotions (Anger and Joy)</a:t>
            </a:r>
          </a:p>
          <a:p>
            <a:pPr lvl="1" algn="ctr">
              <a:lnSpc>
                <a:spcPct val="150000"/>
              </a:lnSpc>
              <a:spcBef>
                <a:spcPts val="1800"/>
              </a:spcBef>
              <a:buClr>
                <a:schemeClr val="tx2"/>
              </a:buClr>
              <a:buSzPct val="70000"/>
            </a:pPr>
            <a:r>
              <a:rPr lang="en-US" sz="4000" b="1" u="sng" dirty="0" smtClean="0">
                <a:solidFill>
                  <a:srgbClr val="FF0000"/>
                </a:solidFill>
                <a:latin typeface="High Tower Text" panose="02040502050506030303" pitchFamily="18" charset="0"/>
              </a:rPr>
              <a:t>Impaired</a:t>
            </a:r>
            <a:endParaRPr lang="en-US" sz="4000" dirty="0">
              <a:solidFill>
                <a:srgbClr val="FF0000"/>
              </a:solidFill>
              <a:latin typeface="High Tower Text" panose="02040502050506030303" pitchFamily="18" charset="0"/>
            </a:endParaRPr>
          </a:p>
        </p:txBody>
      </p:sp>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105</a:t>
            </a:fld>
            <a:endParaRPr lang="en-US" dirty="0"/>
          </a:p>
        </p:txBody>
      </p:sp>
    </p:spTree>
    <p:extLst>
      <p:ext uri="{BB962C8B-B14F-4D97-AF65-F5344CB8AC3E}">
        <p14:creationId xmlns:p14="http://schemas.microsoft.com/office/powerpoint/2010/main" val="3230307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27" presetClass="emph" presetSubtype="0" repeatCount="3000" fill="remove" nodeType="withEffect">
                                  <p:stCondLst>
                                    <p:cond delay="500"/>
                                  </p:stCondLst>
                                  <p:childTnLst>
                                    <p:animClr clrSpc="rgb" dir="cw">
                                      <p:cBhvr override="childStyle">
                                        <p:cTn id="18" dur="250" autoRev="1" fill="remove"/>
                                        <p:tgtEl>
                                          <p:spTgt spid="6">
                                            <p:txEl>
                                              <p:pRg st="3" end="3"/>
                                            </p:txEl>
                                          </p:spTgt>
                                        </p:tgtEl>
                                        <p:attrNameLst>
                                          <p:attrName>style.color</p:attrName>
                                        </p:attrNameLst>
                                      </p:cBhvr>
                                      <p:to>
                                        <a:schemeClr val="bg1"/>
                                      </p:to>
                                    </p:animClr>
                                    <p:animClr clrSpc="rgb" dir="cw">
                                      <p:cBhvr>
                                        <p:cTn id="19" dur="250" autoRev="1" fill="remove"/>
                                        <p:tgtEl>
                                          <p:spTgt spid="6">
                                            <p:txEl>
                                              <p:pRg st="3" end="3"/>
                                            </p:txEl>
                                          </p:spTgt>
                                        </p:tgtEl>
                                        <p:attrNameLst>
                                          <p:attrName>fillcolor</p:attrName>
                                        </p:attrNameLst>
                                      </p:cBhvr>
                                      <p:to>
                                        <a:schemeClr val="bg1"/>
                                      </p:to>
                                    </p:animClr>
                                    <p:set>
                                      <p:cBhvr>
                                        <p:cTn id="20" dur="250" autoRev="1" fill="remove"/>
                                        <p:tgtEl>
                                          <p:spTgt spid="6">
                                            <p:txEl>
                                              <p:pRg st="3" end="3"/>
                                            </p:txEl>
                                          </p:spTgt>
                                        </p:tgtEl>
                                        <p:attrNameLst>
                                          <p:attrName>fill.type</p:attrName>
                                        </p:attrNameLst>
                                      </p:cBhvr>
                                      <p:to>
                                        <p:strVal val="solid"/>
                                      </p:to>
                                    </p:set>
                                    <p:set>
                                      <p:cBhvr>
                                        <p:cTn id="21" dur="250" autoRev="1" fill="remove"/>
                                        <p:tgtEl>
                                          <p:spTgt spid="6">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10683"/>
            <a:ext cx="7543800" cy="5309146"/>
          </a:xfrm>
          <a:prstGeom prst="rect">
            <a:avLst/>
          </a:prstGeom>
        </p:spPr>
        <p:txBody>
          <a:bodyPr wrap="square">
            <a:spAutoFit/>
          </a:bodyPr>
          <a:lstStyle/>
          <a:p>
            <a:pPr lvl="1">
              <a:lnSpc>
                <a:spcPct val="150000"/>
              </a:lnSpc>
              <a:spcBef>
                <a:spcPts val="1800"/>
              </a:spcBef>
              <a:buClr>
                <a:schemeClr val="tx1"/>
              </a:buClr>
              <a:buSzPct val="100000"/>
            </a:pPr>
            <a:r>
              <a:rPr lang="en-US" sz="3200" dirty="0">
                <a:latin typeface="High Tower Text" panose="02040502050506030303" pitchFamily="18" charset="0"/>
              </a:rPr>
              <a:t>The responses are:</a:t>
            </a:r>
          </a:p>
          <a:p>
            <a:pPr marL="1371600" lvl="2" indent="-457200">
              <a:lnSpc>
                <a:spcPct val="150000"/>
              </a:lnSpc>
              <a:spcBef>
                <a:spcPts val="1800"/>
              </a:spcBef>
              <a:buClr>
                <a:schemeClr val="tx1"/>
              </a:buClr>
              <a:buSzPct val="100000"/>
              <a:buFont typeface="Wingdings" panose="05000000000000000000" pitchFamily="2" charset="2"/>
              <a:buChar char="§"/>
            </a:pPr>
            <a:r>
              <a:rPr lang="en-US" sz="2800" dirty="0" smtClean="0">
                <a:latin typeface="High Tower Text" panose="02040502050506030303" pitchFamily="18" charset="0"/>
              </a:rPr>
              <a:t>Increased </a:t>
            </a:r>
            <a:r>
              <a:rPr lang="en-US" sz="2800" dirty="0">
                <a:latin typeface="High Tower Text" panose="02040502050506030303" pitchFamily="18" charset="0"/>
              </a:rPr>
              <a:t>in </a:t>
            </a:r>
            <a:r>
              <a:rPr lang="en-US" sz="2800" dirty="0" smtClean="0">
                <a:latin typeface="High Tower Text" panose="02040502050506030303" pitchFamily="18" charset="0"/>
              </a:rPr>
              <a:t>amplitude	</a:t>
            </a:r>
            <a:endParaRPr lang="en-US" sz="2800" dirty="0">
              <a:latin typeface="High Tower Text" panose="02040502050506030303" pitchFamily="18" charset="0"/>
            </a:endParaRPr>
          </a:p>
          <a:p>
            <a:pPr marL="1371600" lvl="2" indent="-457200">
              <a:lnSpc>
                <a:spcPct val="150000"/>
              </a:lnSpc>
              <a:spcBef>
                <a:spcPts val="1800"/>
              </a:spcBef>
              <a:buClr>
                <a:schemeClr val="tx1"/>
              </a:buClr>
              <a:buSzPct val="100000"/>
              <a:buFont typeface="Wingdings" panose="05000000000000000000" pitchFamily="2" charset="2"/>
              <a:buChar char="§"/>
            </a:pPr>
            <a:r>
              <a:rPr lang="en-US" sz="2800" dirty="0" smtClean="0">
                <a:latin typeface="High Tower Text" panose="02040502050506030303" pitchFamily="18" charset="0"/>
              </a:rPr>
              <a:t>Prolonged </a:t>
            </a:r>
            <a:r>
              <a:rPr lang="en-US" sz="2800" dirty="0">
                <a:latin typeface="High Tower Text" panose="02040502050506030303" pitchFamily="18" charset="0"/>
              </a:rPr>
              <a:t>in </a:t>
            </a:r>
            <a:r>
              <a:rPr lang="en-US" sz="2800" dirty="0" smtClean="0">
                <a:latin typeface="High Tower Text" panose="02040502050506030303" pitchFamily="18" charset="0"/>
              </a:rPr>
              <a:t>duration</a:t>
            </a:r>
          </a:p>
          <a:p>
            <a:pPr marL="1371600" lvl="2" indent="-457200">
              <a:lnSpc>
                <a:spcPct val="150000"/>
              </a:lnSpc>
              <a:spcBef>
                <a:spcPts val="1800"/>
              </a:spcBef>
              <a:buClr>
                <a:schemeClr val="tx1"/>
              </a:buClr>
              <a:buSzPct val="100000"/>
              <a:buFont typeface="Wingdings" panose="05000000000000000000" pitchFamily="2" charset="2"/>
              <a:buChar char="§"/>
            </a:pPr>
            <a:r>
              <a:rPr lang="en-US" sz="2800" dirty="0" smtClean="0">
                <a:latin typeface="High Tower Text" panose="02040502050506030303" pitchFamily="18" charset="0"/>
              </a:rPr>
              <a:t>Slow to extinguish</a:t>
            </a:r>
            <a:endParaRPr lang="en-US" sz="2800" dirty="0">
              <a:latin typeface="High Tower Text" panose="02040502050506030303" pitchFamily="18" charset="0"/>
            </a:endParaRPr>
          </a:p>
          <a:p>
            <a:pPr lvl="2" algn="ctr">
              <a:lnSpc>
                <a:spcPct val="150000"/>
              </a:lnSpc>
              <a:spcBef>
                <a:spcPts val="1800"/>
              </a:spcBef>
              <a:buClr>
                <a:schemeClr val="tx1"/>
              </a:buClr>
              <a:buSzPct val="100000"/>
            </a:pPr>
            <a:r>
              <a:rPr lang="en-US" sz="3200" b="1" dirty="0" smtClean="0">
                <a:latin typeface="High Tower Text" panose="02040502050506030303" pitchFamily="18" charset="0"/>
              </a:rPr>
              <a:t>‘Out-of-proportion’</a:t>
            </a:r>
            <a:endParaRPr lang="en-US" sz="3200" b="1" dirty="0">
              <a:latin typeface="High Tower Text" panose="02040502050506030303" pitchFamily="18" charset="0"/>
            </a:endParaRPr>
          </a:p>
          <a:p>
            <a:pPr lvl="1">
              <a:lnSpc>
                <a:spcPct val="150000"/>
              </a:lnSpc>
              <a:spcBef>
                <a:spcPts val="1800"/>
              </a:spcBef>
              <a:buClr>
                <a:schemeClr val="tx1"/>
              </a:buClr>
              <a:buSzPct val="100000"/>
            </a:pPr>
            <a:endParaRPr lang="en-US" sz="2800" dirty="0">
              <a:latin typeface="Arial Rounded MT Bold" panose="020F0704030504030204" pitchFamily="34" charset="0"/>
            </a:endParaRPr>
          </a:p>
        </p:txBody>
      </p:sp>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106</a:t>
            </a:fld>
            <a:endParaRPr lang="en-US" dirty="0"/>
          </a:p>
        </p:txBody>
      </p:sp>
    </p:spTree>
    <p:extLst>
      <p:ext uri="{BB962C8B-B14F-4D97-AF65-F5344CB8AC3E}">
        <p14:creationId xmlns:p14="http://schemas.microsoft.com/office/powerpoint/2010/main" val="1256707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nvPr>
        </p:nvGraphicFramePr>
        <p:xfrm>
          <a:off x="990600" y="2514600"/>
          <a:ext cx="7086600" cy="701040"/>
        </p:xfrm>
        <a:graphic>
          <a:graphicData uri="http://schemas.openxmlformats.org/drawingml/2006/table">
            <a:tbl>
              <a:tblPr firstRow="1" firstCol="1" bandRow="1"/>
              <a:tblGrid>
                <a:gridCol w="7086600">
                  <a:extLst>
                    <a:ext uri="{9D8B030D-6E8A-4147-A177-3AD203B41FA5}">
                      <a16:colId xmlns:a16="http://schemas.microsoft.com/office/drawing/2014/main" val="20000"/>
                    </a:ext>
                  </a:extLst>
                </a:gridCol>
              </a:tblGrid>
              <a:tr h="685800">
                <a:tc>
                  <a:txBody>
                    <a:bodyPr/>
                    <a:lstStyle/>
                    <a:p>
                      <a:pPr marL="0" marR="0" algn="l">
                        <a:lnSpc>
                          <a:spcPct val="115000"/>
                        </a:lnSpc>
                        <a:spcBef>
                          <a:spcPts val="0"/>
                        </a:spcBef>
                        <a:spcAft>
                          <a:spcPts val="0"/>
                        </a:spcAft>
                      </a:pPr>
                      <a:r>
                        <a:rPr lang="en-CA" sz="2000" b="1" dirty="0">
                          <a:effectLst/>
                          <a:latin typeface="Arial"/>
                          <a:ea typeface="Calibri"/>
                          <a:cs typeface="Times New Roman"/>
                        </a:rPr>
                        <a:t> </a:t>
                      </a:r>
                      <a:r>
                        <a:rPr lang="en-CA" sz="2000" b="1" dirty="0" smtClean="0">
                          <a:effectLst/>
                          <a:latin typeface="Arial"/>
                          <a:ea typeface="Calibri"/>
                          <a:cs typeface="Times New Roman"/>
                        </a:rPr>
                        <a:t>1</a:t>
                      </a:r>
                      <a:r>
                        <a:rPr lang="en-CA" sz="2000" b="1" dirty="0">
                          <a:effectLst/>
                          <a:latin typeface="Arial"/>
                          <a:ea typeface="Calibri"/>
                          <a:cs typeface="Times New Roman"/>
                        </a:rPr>
                        <a:t>. VERBALLY RESPONSIVE </a:t>
                      </a:r>
                      <a:endParaRPr lang="en-US" sz="2000" dirty="0">
                        <a:effectLst/>
                        <a:latin typeface="Calibri"/>
                        <a:ea typeface="Calibri"/>
                        <a:cs typeface="Times New Roman"/>
                      </a:endParaRPr>
                    </a:p>
                    <a:p>
                      <a:pPr marL="0" marR="0" algn="l">
                        <a:lnSpc>
                          <a:spcPct val="115000"/>
                        </a:lnSpc>
                        <a:spcBef>
                          <a:spcPts val="0"/>
                        </a:spcBef>
                        <a:spcAft>
                          <a:spcPts val="0"/>
                        </a:spcAft>
                      </a:pPr>
                      <a:r>
                        <a:rPr lang="en-CA" sz="2000" dirty="0">
                          <a:effectLst/>
                          <a:latin typeface="Arial"/>
                          <a:ea typeface="Calibri"/>
                          <a:cs typeface="Times New Roman"/>
                        </a:rPr>
                        <a:t>(e.g., brief explosive burst, argumentative, quarrelsome, etc</a:t>
                      </a:r>
                      <a:r>
                        <a:rPr lang="en-CA" sz="2000" dirty="0" smtClean="0">
                          <a:effectLst/>
                          <a:latin typeface="Arial"/>
                          <a:ea typeface="Calibri"/>
                          <a:cs typeface="Times New Roman"/>
                        </a:rPr>
                        <a:t>.)</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1FAB8"/>
                    </a:solidFill>
                  </a:tcPr>
                </a:tc>
                <a:extLst>
                  <a:ext uri="{0D108BD9-81ED-4DB2-BD59-A6C34878D82A}">
                    <a16:rowId xmlns:a16="http://schemas.microsoft.com/office/drawing/2014/main" val="10000"/>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620" y="3352800"/>
            <a:ext cx="3550760" cy="3307080"/>
          </a:xfrm>
          <a:prstGeom prst="rect">
            <a:avLst/>
          </a:prstGeom>
        </p:spPr>
      </p:pic>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107</a:t>
            </a:fld>
            <a:endParaRPr lang="en-US" dirty="0"/>
          </a:p>
        </p:txBody>
      </p:sp>
    </p:spTree>
    <p:extLst>
      <p:ext uri="{BB962C8B-B14F-4D97-AF65-F5344CB8AC3E}">
        <p14:creationId xmlns:p14="http://schemas.microsoft.com/office/powerpoint/2010/main" val="155447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10683"/>
            <a:ext cx="9144000" cy="4247317"/>
          </a:xfrm>
          <a:prstGeom prst="rect">
            <a:avLst/>
          </a:prstGeom>
        </p:spPr>
        <p:txBody>
          <a:bodyPr wrap="square">
            <a:spAutoFit/>
          </a:bodyPr>
          <a:lstStyle/>
          <a:p>
            <a:pPr lvl="1" algn="ctr">
              <a:lnSpc>
                <a:spcPct val="150000"/>
              </a:lnSpc>
              <a:spcBef>
                <a:spcPts val="1800"/>
              </a:spcBef>
              <a:buClr>
                <a:schemeClr val="tx1"/>
              </a:buClr>
              <a:buSzPct val="100000"/>
            </a:pPr>
            <a:r>
              <a:rPr lang="en-US" sz="3200" dirty="0" smtClean="0">
                <a:latin typeface="High Tower Text" panose="02040502050506030303" pitchFamily="18" charset="0"/>
              </a:rPr>
              <a:t>Continuum of Emotion of </a:t>
            </a:r>
            <a:r>
              <a:rPr lang="en-US" sz="3200" b="1" u="sng" dirty="0" smtClean="0">
                <a:latin typeface="High Tower Text" panose="02040502050506030303" pitchFamily="18" charset="0"/>
              </a:rPr>
              <a:t>Anger</a:t>
            </a:r>
          </a:p>
          <a:p>
            <a:pPr lvl="1" algn="ctr">
              <a:lnSpc>
                <a:spcPct val="150000"/>
              </a:lnSpc>
              <a:spcBef>
                <a:spcPts val="1800"/>
              </a:spcBef>
              <a:buClr>
                <a:schemeClr val="tx1"/>
              </a:buClr>
              <a:buSzPct val="100000"/>
            </a:pPr>
            <a:endParaRPr lang="en-US" sz="3200" b="1" u="sng" dirty="0" smtClean="0">
              <a:latin typeface="High Tower Text" panose="02040502050506030303" pitchFamily="18" charset="0"/>
            </a:endParaRPr>
          </a:p>
          <a:p>
            <a:pPr marL="800100" lvl="1" indent="-342900">
              <a:lnSpc>
                <a:spcPct val="150000"/>
              </a:lnSpc>
              <a:spcBef>
                <a:spcPts val="1800"/>
              </a:spcBef>
              <a:buClr>
                <a:schemeClr val="tx1"/>
              </a:buClr>
              <a:buSzPct val="100000"/>
              <a:buFont typeface="Arial" panose="020B0604020202020204" pitchFamily="34" charset="0"/>
              <a:buChar char="•"/>
            </a:pPr>
            <a:r>
              <a:rPr lang="en-US" sz="2400" dirty="0" smtClean="0">
                <a:latin typeface="High Tower Text" panose="02040502050506030303" pitchFamily="18" charset="0"/>
              </a:rPr>
              <a:t>Brief Explosive Outbursts</a:t>
            </a:r>
          </a:p>
          <a:p>
            <a:pPr lvl="1">
              <a:lnSpc>
                <a:spcPct val="150000"/>
              </a:lnSpc>
              <a:spcBef>
                <a:spcPts val="1800"/>
              </a:spcBef>
              <a:buClr>
                <a:schemeClr val="tx1"/>
              </a:buClr>
              <a:buSzPct val="100000"/>
            </a:pPr>
            <a:endParaRPr lang="en-US" sz="2400" dirty="0">
              <a:latin typeface="High Tower Text" panose="02040502050506030303" pitchFamily="18" charset="0"/>
            </a:endParaRPr>
          </a:p>
          <a:p>
            <a:pPr lvl="1">
              <a:lnSpc>
                <a:spcPct val="150000"/>
              </a:lnSpc>
              <a:spcBef>
                <a:spcPts val="1800"/>
              </a:spcBef>
              <a:buClr>
                <a:schemeClr val="tx1"/>
              </a:buClr>
              <a:buSzPct val="100000"/>
            </a:pPr>
            <a:endParaRPr lang="en-US" sz="2800" dirty="0">
              <a:latin typeface="Arial Rounded MT Bold" panose="020F0704030504030204" pitchFamily="34" charset="0"/>
            </a:endParaRPr>
          </a:p>
        </p:txBody>
      </p:sp>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108</a:t>
            </a:fld>
            <a:endParaRPr lang="en-US" dirty="0"/>
          </a:p>
        </p:txBody>
      </p:sp>
    </p:spTree>
    <p:extLst>
      <p:ext uri="{BB962C8B-B14F-4D97-AF65-F5344CB8AC3E}">
        <p14:creationId xmlns:p14="http://schemas.microsoft.com/office/powerpoint/2010/main" val="2698094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10683"/>
            <a:ext cx="9144000" cy="4847481"/>
          </a:xfrm>
          <a:prstGeom prst="rect">
            <a:avLst/>
          </a:prstGeom>
        </p:spPr>
        <p:txBody>
          <a:bodyPr wrap="square">
            <a:spAutoFit/>
          </a:bodyPr>
          <a:lstStyle/>
          <a:p>
            <a:pPr lvl="1" algn="ctr">
              <a:lnSpc>
                <a:spcPct val="150000"/>
              </a:lnSpc>
              <a:spcBef>
                <a:spcPts val="1800"/>
              </a:spcBef>
              <a:buClr>
                <a:schemeClr val="tx1"/>
              </a:buClr>
              <a:buSzPct val="100000"/>
            </a:pPr>
            <a:r>
              <a:rPr lang="en-US" sz="3200" dirty="0" smtClean="0">
                <a:latin typeface="High Tower Text" panose="02040502050506030303" pitchFamily="18" charset="0"/>
              </a:rPr>
              <a:t>Continuum of Emotion of </a:t>
            </a:r>
            <a:r>
              <a:rPr lang="en-US" sz="3200" b="1" u="sng" dirty="0" smtClean="0">
                <a:latin typeface="High Tower Text" panose="02040502050506030303" pitchFamily="18" charset="0"/>
              </a:rPr>
              <a:t>Anger</a:t>
            </a:r>
          </a:p>
          <a:p>
            <a:pPr marL="800100" lvl="1" indent="-342900">
              <a:lnSpc>
                <a:spcPct val="150000"/>
              </a:lnSpc>
              <a:spcBef>
                <a:spcPts val="1800"/>
              </a:spcBef>
              <a:buClr>
                <a:schemeClr val="tx1"/>
              </a:buClr>
              <a:buSzPct val="100000"/>
              <a:buFont typeface="Arial" panose="020B0604020202020204" pitchFamily="34" charset="0"/>
              <a:buChar char="•"/>
            </a:pPr>
            <a:endParaRPr lang="en-US" sz="2400" dirty="0" smtClean="0">
              <a:latin typeface="High Tower Text" panose="02040502050506030303" pitchFamily="18" charset="0"/>
            </a:endParaRPr>
          </a:p>
          <a:p>
            <a:pPr marL="800100" lvl="1" indent="-342900">
              <a:lnSpc>
                <a:spcPct val="150000"/>
              </a:lnSpc>
              <a:spcBef>
                <a:spcPts val="1800"/>
              </a:spcBef>
              <a:buClr>
                <a:schemeClr val="tx1"/>
              </a:buClr>
              <a:buSzPct val="100000"/>
              <a:buFont typeface="Arial" panose="020B0604020202020204" pitchFamily="34" charset="0"/>
              <a:buChar char="•"/>
            </a:pPr>
            <a:r>
              <a:rPr lang="en-US" sz="2400" dirty="0" smtClean="0">
                <a:latin typeface="High Tower Text" panose="02040502050506030303" pitchFamily="18" charset="0"/>
              </a:rPr>
              <a:t>Argumentative or Quarrelsome </a:t>
            </a:r>
          </a:p>
          <a:p>
            <a:pPr marL="800100" lvl="1" indent="-342900">
              <a:lnSpc>
                <a:spcPct val="150000"/>
              </a:lnSpc>
              <a:spcBef>
                <a:spcPts val="1800"/>
              </a:spcBef>
              <a:buClr>
                <a:schemeClr val="tx1"/>
              </a:buClr>
              <a:buSzPct val="100000"/>
              <a:buFont typeface="Arial" panose="020B0604020202020204" pitchFamily="34" charset="0"/>
              <a:buChar char="•"/>
            </a:pPr>
            <a:endParaRPr lang="en-US" sz="2400" dirty="0">
              <a:latin typeface="High Tower Text" panose="02040502050506030303" pitchFamily="18" charset="0"/>
            </a:endParaRPr>
          </a:p>
          <a:p>
            <a:pPr marL="800100" lvl="1" indent="-342900">
              <a:lnSpc>
                <a:spcPct val="150000"/>
              </a:lnSpc>
              <a:spcBef>
                <a:spcPts val="1800"/>
              </a:spcBef>
              <a:buClr>
                <a:schemeClr val="tx1"/>
              </a:buClr>
              <a:buSzPct val="100000"/>
              <a:buFont typeface="Arial" panose="020B0604020202020204" pitchFamily="34" charset="0"/>
              <a:buChar char="•"/>
            </a:pPr>
            <a:endParaRPr lang="en-US" sz="2400" dirty="0">
              <a:latin typeface="High Tower Text" panose="02040502050506030303" pitchFamily="18" charset="0"/>
            </a:endParaRPr>
          </a:p>
          <a:p>
            <a:pPr lvl="1">
              <a:lnSpc>
                <a:spcPct val="150000"/>
              </a:lnSpc>
              <a:spcBef>
                <a:spcPts val="1800"/>
              </a:spcBef>
              <a:buClr>
                <a:schemeClr val="tx1"/>
              </a:buClr>
              <a:buSzPct val="100000"/>
            </a:pPr>
            <a:endParaRPr lang="en-US" sz="2800" dirty="0">
              <a:latin typeface="Arial Rounded MT Bold" panose="020F0704030504030204" pitchFamily="34" charset="0"/>
            </a:endParaRPr>
          </a:p>
        </p:txBody>
      </p:sp>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109</a:t>
            </a:fld>
            <a:endParaRPr lang="en-US" dirty="0"/>
          </a:p>
        </p:txBody>
      </p:sp>
    </p:spTree>
    <p:extLst>
      <p:ext uri="{BB962C8B-B14F-4D97-AF65-F5344CB8AC3E}">
        <p14:creationId xmlns:p14="http://schemas.microsoft.com/office/powerpoint/2010/main" val="241950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791780588"/>
              </p:ext>
            </p:extLst>
          </p:nvPr>
        </p:nvGraphicFramePr>
        <p:xfrm>
          <a:off x="2819400" y="4025457"/>
          <a:ext cx="7620000" cy="5651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304800" y="1295400"/>
            <a:ext cx="8686800" cy="5334000"/>
          </a:xfrm>
          <a:ln>
            <a:noFill/>
          </a:ln>
        </p:spPr>
        <p:txBody>
          <a:bodyPr>
            <a:noAutofit/>
          </a:bodyPr>
          <a:lstStyle/>
          <a:p>
            <a:pPr marL="0" lvl="0" indent="0">
              <a:spcAft>
                <a:spcPts val="1200"/>
              </a:spcAft>
              <a:buNone/>
            </a:pPr>
            <a:r>
              <a:rPr lang="en-CA" sz="4000" dirty="0" smtClean="0">
                <a:ln>
                  <a:solidFill>
                    <a:schemeClr val="tx1"/>
                  </a:solidFill>
                </a:ln>
                <a:solidFill>
                  <a:srgbClr val="FF781D"/>
                </a:solidFill>
                <a:latin typeface="Aharoni" panose="02010803020104030203" pitchFamily="2" charset="-79"/>
                <a:cs typeface="Aharoni" panose="02010803020104030203" pitchFamily="2" charset="-79"/>
              </a:rPr>
              <a:t>Impairment in Motivational Circuits</a:t>
            </a:r>
          </a:p>
          <a:p>
            <a:pPr marL="457200" lvl="1">
              <a:spcAft>
                <a:spcPts val="1200"/>
              </a:spcAft>
              <a:buFont typeface="Wingdings" panose="05000000000000000000" pitchFamily="2" charset="2"/>
              <a:buChar char="§"/>
            </a:pPr>
            <a:r>
              <a:rPr lang="en-CA" sz="3600"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p>
          <a:p>
            <a:pPr marL="457200" lvl="1">
              <a:spcAft>
                <a:spcPts val="1200"/>
              </a:spcAft>
              <a:buFont typeface="Wingdings" panose="05000000000000000000" pitchFamily="2" charset="2"/>
              <a:buChar char="§"/>
            </a:pPr>
            <a:r>
              <a:rPr lang="en-CA" sz="3600" dirty="0">
                <a:ln>
                  <a:solidFill>
                    <a:schemeClr val="tx1"/>
                  </a:solidFill>
                </a:ln>
                <a:solidFill>
                  <a:srgbClr val="FF781D"/>
                </a:solidFill>
                <a:latin typeface="Aharoni" panose="02010803020104030203" pitchFamily="2" charset="-79"/>
                <a:cs typeface="Aharoni" panose="02010803020104030203" pitchFamily="2" charset="-79"/>
              </a:rPr>
              <a:t>Apathy Expressions</a:t>
            </a:r>
          </a:p>
          <a:p>
            <a:pPr marL="457200" lvl="1">
              <a:spcAft>
                <a:spcPts val="1200"/>
              </a:spcAft>
              <a:buFont typeface="Wingdings" panose="05000000000000000000" pitchFamily="2" charset="2"/>
              <a:buChar char="§"/>
            </a:pPr>
            <a:r>
              <a:rPr lang="en-CA" sz="3600" dirty="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sz="3600" dirty="0">
              <a:ln>
                <a:solidFill>
                  <a:schemeClr val="tx1"/>
                </a:solidFill>
              </a:ln>
              <a:solidFill>
                <a:schemeClr val="tx2">
                  <a:lumMod val="75000"/>
                </a:schemeClr>
              </a:solidFill>
              <a:latin typeface="Aharoni" panose="02010803020104030203" pitchFamily="2" charset="-79"/>
              <a:cs typeface="Aharoni" panose="02010803020104030203" pitchFamily="2" charset="-79"/>
            </a:endParaRPr>
          </a:p>
          <a:p>
            <a:pPr marL="457200" lvl="1">
              <a:spcAft>
                <a:spcPts val="1200"/>
              </a:spcAft>
              <a:buFont typeface="Wingdings" panose="05000000000000000000" pitchFamily="2" charset="2"/>
              <a:buChar char="§"/>
            </a:pPr>
            <a:r>
              <a:rPr lang="en-CA" sz="3600" dirty="0" smtClean="0">
                <a:ln>
                  <a:solidFill>
                    <a:schemeClr val="tx1"/>
                  </a:solidFill>
                </a:ln>
                <a:solidFill>
                  <a:srgbClr val="FF781D"/>
                </a:solidFill>
                <a:latin typeface="Aharoni" panose="02010803020104030203" pitchFamily="2" charset="-79"/>
                <a:cs typeface="Aharoni" panose="02010803020104030203" pitchFamily="2" charset="-79"/>
              </a:rPr>
              <a:t>Importuning Expressions</a:t>
            </a:r>
          </a:p>
        </p:txBody>
      </p:sp>
      <p:sp>
        <p:nvSpPr>
          <p:cNvPr id="4" name="Rectangle 10"/>
          <p:cNvSpPr>
            <a:spLocks noChangeArrowheads="1"/>
          </p:cNvSpPr>
          <p:nvPr/>
        </p:nvSpPr>
        <p:spPr bwMode="auto">
          <a:xfrm>
            <a:off x="0" y="439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0" y="5011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Lightning Bolt 15"/>
          <p:cNvSpPr/>
          <p:nvPr/>
        </p:nvSpPr>
        <p:spPr>
          <a:xfrm rot="3146821">
            <a:off x="7555475" y="3943973"/>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0787" y="268069"/>
            <a:ext cx="8686800" cy="646331"/>
          </a:xfrm>
          <a:prstGeom prst="rect">
            <a:avLst/>
          </a:prstGeom>
        </p:spPr>
        <p:txBody>
          <a:bodyPr wrap="square">
            <a:spAutoFit/>
          </a:bodyPr>
          <a:lstStyle/>
          <a:p>
            <a:pPr algn="ctr"/>
            <a:r>
              <a:rPr lang="en-CA" sz="3600" b="1" dirty="0" smtClean="0">
                <a:latin typeface="Bookman Old Style" panose="02050604050505020204" pitchFamily="18" charset="0"/>
              </a:rPr>
              <a:t>Approach to Classification </a:t>
            </a:r>
            <a:endParaRPr lang="en-US" sz="2400" dirty="0"/>
          </a:p>
        </p:txBody>
      </p:sp>
      <p:sp>
        <p:nvSpPr>
          <p:cNvPr id="6" name="Slide Number Placeholder 5"/>
          <p:cNvSpPr>
            <a:spLocks noGrp="1"/>
          </p:cNvSpPr>
          <p:nvPr>
            <p:ph type="sldNum" sz="quarter" idx="10"/>
          </p:nvPr>
        </p:nvSpPr>
        <p:spPr/>
        <p:txBody>
          <a:bodyPr/>
          <a:lstStyle/>
          <a:p>
            <a:fld id="{800A0DDF-9B95-4961-8F3C-303932E2D10A}" type="slidenum">
              <a:rPr lang="en-US" smtClean="0"/>
              <a:pPr/>
              <a:t>11</a:t>
            </a:fld>
            <a:endParaRPr lang="en-US" dirty="0"/>
          </a:p>
        </p:txBody>
      </p:sp>
    </p:spTree>
    <p:extLst>
      <p:ext uri="{BB962C8B-B14F-4D97-AF65-F5344CB8AC3E}">
        <p14:creationId xmlns:p14="http://schemas.microsoft.com/office/powerpoint/2010/main" val="163079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27" presetClass="emph" presetSubtype="0" repeatCount="3000" fill="remove" grpId="1" nodeType="withEffect">
                                  <p:stCondLst>
                                    <p:cond delay="500"/>
                                  </p:stCondLst>
                                  <p:childTnLst>
                                    <p:animClr clrSpc="rgb" dir="cw">
                                      <p:cBhvr override="childStyle">
                                        <p:cTn id="12" dur="250" autoRev="1" fill="remove"/>
                                        <p:tgtEl>
                                          <p:spTgt spid="16"/>
                                        </p:tgtEl>
                                        <p:attrNameLst>
                                          <p:attrName>style.color</p:attrName>
                                        </p:attrNameLst>
                                      </p:cBhvr>
                                      <p:to>
                                        <a:schemeClr val="bg1"/>
                                      </p:to>
                                    </p:animClr>
                                    <p:animClr clrSpc="rgb" dir="cw">
                                      <p:cBhvr>
                                        <p:cTn id="13" dur="250" autoRev="1" fill="remove"/>
                                        <p:tgtEl>
                                          <p:spTgt spid="16"/>
                                        </p:tgtEl>
                                        <p:attrNameLst>
                                          <p:attrName>fillcolor</p:attrName>
                                        </p:attrNameLst>
                                      </p:cBhvr>
                                      <p:to>
                                        <a:schemeClr val="bg1"/>
                                      </p:to>
                                    </p:animClr>
                                    <p:set>
                                      <p:cBhvr>
                                        <p:cTn id="14" dur="250" autoRev="1" fill="remove"/>
                                        <p:tgtEl>
                                          <p:spTgt spid="16"/>
                                        </p:tgtEl>
                                        <p:attrNameLst>
                                          <p:attrName>fill.type</p:attrName>
                                        </p:attrNameLst>
                                      </p:cBhvr>
                                      <p:to>
                                        <p:strVal val="solid"/>
                                      </p:to>
                                    </p:set>
                                    <p:set>
                                      <p:cBhvr>
                                        <p:cTn id="15" dur="250" autoRev="1" fill="remove"/>
                                        <p:tgtEl>
                                          <p:spTgt spid="16"/>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6" grpId="0" animBg="1"/>
      <p:bldP spid="16"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10683"/>
            <a:ext cx="9144000" cy="6509474"/>
          </a:xfrm>
          <a:prstGeom prst="rect">
            <a:avLst/>
          </a:prstGeom>
        </p:spPr>
        <p:txBody>
          <a:bodyPr wrap="square">
            <a:spAutoFit/>
          </a:bodyPr>
          <a:lstStyle/>
          <a:p>
            <a:pPr lvl="1" algn="ctr">
              <a:lnSpc>
                <a:spcPct val="150000"/>
              </a:lnSpc>
              <a:spcBef>
                <a:spcPts val="1800"/>
              </a:spcBef>
              <a:buClr>
                <a:schemeClr val="tx1"/>
              </a:buClr>
              <a:buSzPct val="100000"/>
            </a:pPr>
            <a:r>
              <a:rPr lang="en-US" sz="3200" dirty="0" smtClean="0">
                <a:latin typeface="High Tower Text" panose="02040502050506030303" pitchFamily="18" charset="0"/>
              </a:rPr>
              <a:t>Continuum of Emotion of </a:t>
            </a:r>
            <a:r>
              <a:rPr lang="en-US" sz="3200" b="1" u="sng" dirty="0" smtClean="0">
                <a:latin typeface="High Tower Text" panose="02040502050506030303" pitchFamily="18" charset="0"/>
              </a:rPr>
              <a:t>Anger</a:t>
            </a:r>
          </a:p>
          <a:p>
            <a:pPr lvl="1">
              <a:lnSpc>
                <a:spcPct val="150000"/>
              </a:lnSpc>
              <a:spcBef>
                <a:spcPts val="1800"/>
              </a:spcBef>
              <a:buClr>
                <a:schemeClr val="tx1"/>
              </a:buClr>
              <a:buSzPct val="100000"/>
            </a:pPr>
            <a:r>
              <a:rPr lang="en-US" sz="2800" dirty="0" smtClean="0">
                <a:latin typeface="High Tower Text" panose="02040502050506030303" pitchFamily="18" charset="0"/>
              </a:rPr>
              <a:t>Dysphoric Syndrome</a:t>
            </a:r>
          </a:p>
          <a:p>
            <a:pPr marL="1257300" lvl="2" indent="-342900">
              <a:lnSpc>
                <a:spcPct val="150000"/>
              </a:lnSpc>
              <a:spcBef>
                <a:spcPts val="1800"/>
              </a:spcBef>
              <a:buClr>
                <a:schemeClr val="tx1"/>
              </a:buClr>
              <a:buSzPct val="100000"/>
              <a:buFont typeface="Arial" panose="020B0604020202020204" pitchFamily="34" charset="0"/>
              <a:buChar char="•"/>
            </a:pPr>
            <a:r>
              <a:rPr lang="en-US" sz="2400" dirty="0" smtClean="0">
                <a:latin typeface="High Tower Text" panose="02040502050506030303" pitchFamily="18" charset="0"/>
              </a:rPr>
              <a:t>Emotional symptoms (Irritable, Angry, Mood Swings)</a:t>
            </a:r>
          </a:p>
          <a:p>
            <a:pPr marL="1257300" lvl="2" indent="-342900">
              <a:lnSpc>
                <a:spcPct val="150000"/>
              </a:lnSpc>
              <a:spcBef>
                <a:spcPts val="1800"/>
              </a:spcBef>
              <a:buClr>
                <a:schemeClr val="tx1"/>
              </a:buClr>
              <a:buSzPct val="100000"/>
              <a:buFont typeface="Arial" panose="020B0604020202020204" pitchFamily="34" charset="0"/>
              <a:buChar char="•"/>
            </a:pPr>
            <a:r>
              <a:rPr lang="en-US" sz="2400" dirty="0" smtClean="0">
                <a:latin typeface="High Tower Text" panose="02040502050506030303" pitchFamily="18" charset="0"/>
              </a:rPr>
              <a:t>Cognitive Symptoms (Projecting blame and distrust)</a:t>
            </a:r>
          </a:p>
          <a:p>
            <a:pPr marL="1257300" lvl="2" indent="-342900">
              <a:lnSpc>
                <a:spcPct val="150000"/>
              </a:lnSpc>
              <a:spcBef>
                <a:spcPts val="1800"/>
              </a:spcBef>
              <a:buClr>
                <a:schemeClr val="tx1"/>
              </a:buClr>
              <a:buSzPct val="100000"/>
              <a:buFont typeface="Arial" panose="020B0604020202020204" pitchFamily="34" charset="0"/>
              <a:buChar char="•"/>
            </a:pPr>
            <a:r>
              <a:rPr lang="en-US" sz="2400" dirty="0" smtClean="0">
                <a:latin typeface="High Tower Text" panose="02040502050506030303" pitchFamily="18" charset="0"/>
              </a:rPr>
              <a:t>Behavioral Symptoms (Intense, loud, Agitated, distracted)</a:t>
            </a:r>
          </a:p>
          <a:p>
            <a:pPr marL="800100" lvl="1" indent="-342900">
              <a:lnSpc>
                <a:spcPct val="150000"/>
              </a:lnSpc>
              <a:spcBef>
                <a:spcPts val="1800"/>
              </a:spcBef>
              <a:buClr>
                <a:schemeClr val="tx1"/>
              </a:buClr>
              <a:buSzPct val="100000"/>
              <a:buFont typeface="Arial" panose="020B0604020202020204" pitchFamily="34" charset="0"/>
              <a:buChar char="•"/>
            </a:pPr>
            <a:endParaRPr lang="en-US" sz="2400" dirty="0">
              <a:latin typeface="High Tower Text" panose="02040502050506030303" pitchFamily="18" charset="0"/>
            </a:endParaRPr>
          </a:p>
          <a:p>
            <a:pPr lvl="1">
              <a:lnSpc>
                <a:spcPct val="150000"/>
              </a:lnSpc>
              <a:spcBef>
                <a:spcPts val="1800"/>
              </a:spcBef>
              <a:buClr>
                <a:schemeClr val="tx1"/>
              </a:buClr>
              <a:buSzPct val="100000"/>
            </a:pPr>
            <a:endParaRPr lang="en-US" sz="2400" dirty="0">
              <a:latin typeface="High Tower Text" panose="02040502050506030303" pitchFamily="18" charset="0"/>
            </a:endParaRPr>
          </a:p>
          <a:p>
            <a:pPr lvl="1">
              <a:lnSpc>
                <a:spcPct val="150000"/>
              </a:lnSpc>
              <a:spcBef>
                <a:spcPts val="1800"/>
              </a:spcBef>
              <a:buClr>
                <a:schemeClr val="tx1"/>
              </a:buClr>
              <a:buSzPct val="100000"/>
            </a:pPr>
            <a:endParaRPr lang="en-US" sz="2800" dirty="0">
              <a:latin typeface="Arial Rounded MT Bold" panose="020F0704030504030204" pitchFamily="34" charset="0"/>
            </a:endParaRPr>
          </a:p>
        </p:txBody>
      </p:sp>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110</a:t>
            </a:fld>
            <a:endParaRPr lang="en-US" dirty="0"/>
          </a:p>
        </p:txBody>
      </p:sp>
    </p:spTree>
    <p:extLst>
      <p:ext uri="{BB962C8B-B14F-4D97-AF65-F5344CB8AC3E}">
        <p14:creationId xmlns:p14="http://schemas.microsoft.com/office/powerpoint/2010/main" val="423978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10683"/>
            <a:ext cx="9144000" cy="3277820"/>
          </a:xfrm>
          <a:prstGeom prst="rect">
            <a:avLst/>
          </a:prstGeom>
        </p:spPr>
        <p:txBody>
          <a:bodyPr wrap="square">
            <a:spAutoFit/>
          </a:bodyPr>
          <a:lstStyle/>
          <a:p>
            <a:pPr lvl="1" algn="ctr">
              <a:lnSpc>
                <a:spcPct val="150000"/>
              </a:lnSpc>
              <a:spcBef>
                <a:spcPts val="1800"/>
              </a:spcBef>
              <a:buClr>
                <a:schemeClr val="tx1"/>
              </a:buClr>
              <a:buSzPct val="100000"/>
            </a:pPr>
            <a:r>
              <a:rPr lang="en-US" sz="3200" dirty="0" smtClean="0">
                <a:latin typeface="High Tower Text" panose="02040502050506030303" pitchFamily="18" charset="0"/>
              </a:rPr>
              <a:t>Continuum of Emotion of </a:t>
            </a:r>
            <a:r>
              <a:rPr lang="en-US" sz="3200" b="1" u="sng" dirty="0" smtClean="0">
                <a:latin typeface="High Tower Text" panose="02040502050506030303" pitchFamily="18" charset="0"/>
              </a:rPr>
              <a:t>Anger</a:t>
            </a:r>
            <a:endParaRPr lang="en-US" sz="2400" dirty="0">
              <a:latin typeface="High Tower Text" panose="02040502050506030303" pitchFamily="18" charset="0"/>
            </a:endParaRPr>
          </a:p>
          <a:p>
            <a:pPr marL="800100" lvl="1" indent="-342900">
              <a:lnSpc>
                <a:spcPct val="150000"/>
              </a:lnSpc>
              <a:spcBef>
                <a:spcPts val="1800"/>
              </a:spcBef>
              <a:buClr>
                <a:schemeClr val="tx1"/>
              </a:buClr>
              <a:buSzPct val="100000"/>
              <a:buFont typeface="Arial" panose="020B0604020202020204" pitchFamily="34" charset="0"/>
              <a:buChar char="•"/>
            </a:pPr>
            <a:r>
              <a:rPr lang="en-US" sz="2800" dirty="0" smtClean="0">
                <a:latin typeface="High Tower Text" panose="02040502050506030303" pitchFamily="18" charset="0"/>
              </a:rPr>
              <a:t>Destructive Syndromes</a:t>
            </a:r>
          </a:p>
          <a:p>
            <a:pPr lvl="1">
              <a:lnSpc>
                <a:spcPct val="150000"/>
              </a:lnSpc>
              <a:spcBef>
                <a:spcPts val="1800"/>
              </a:spcBef>
              <a:buClr>
                <a:schemeClr val="tx1"/>
              </a:buClr>
              <a:buSzPct val="100000"/>
            </a:pPr>
            <a:r>
              <a:rPr lang="en-US" sz="2400" dirty="0" smtClean="0">
                <a:latin typeface="High Tower Text" panose="02040502050506030303" pitchFamily="18" charset="0"/>
              </a:rPr>
              <a:t>	Shredding Briefs, Towels, Pillows</a:t>
            </a:r>
          </a:p>
          <a:p>
            <a:pPr lvl="1">
              <a:lnSpc>
                <a:spcPct val="150000"/>
              </a:lnSpc>
              <a:spcBef>
                <a:spcPts val="1800"/>
              </a:spcBef>
              <a:buClr>
                <a:schemeClr val="tx1"/>
              </a:buClr>
              <a:buSzPct val="100000"/>
            </a:pPr>
            <a:r>
              <a:rPr lang="en-US" sz="2400" dirty="0">
                <a:latin typeface="High Tower Text" panose="02040502050506030303" pitchFamily="18" charset="0"/>
              </a:rPr>
              <a:t>	</a:t>
            </a:r>
            <a:r>
              <a:rPr lang="en-US" sz="2400" dirty="0" smtClean="0">
                <a:latin typeface="High Tower Text" panose="02040502050506030303" pitchFamily="18" charset="0"/>
              </a:rPr>
              <a:t>Picking or Scratching skin, Pulling hair,  Biting cuticles/nails</a:t>
            </a:r>
            <a:endParaRPr lang="en-US" sz="2400" dirty="0">
              <a:latin typeface="High Tower Text" panose="02040502050506030303" pitchFamily="18" charset="0"/>
            </a:endParaRPr>
          </a:p>
        </p:txBody>
      </p:sp>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111</a:t>
            </a:fld>
            <a:endParaRPr lang="en-US" dirty="0"/>
          </a:p>
        </p:txBody>
      </p:sp>
    </p:spTree>
    <p:extLst>
      <p:ext uri="{BB962C8B-B14F-4D97-AF65-F5344CB8AC3E}">
        <p14:creationId xmlns:p14="http://schemas.microsoft.com/office/powerpoint/2010/main" val="468021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10683"/>
            <a:ext cx="9144000" cy="3370153"/>
          </a:xfrm>
          <a:prstGeom prst="rect">
            <a:avLst/>
          </a:prstGeom>
        </p:spPr>
        <p:txBody>
          <a:bodyPr wrap="square">
            <a:spAutoFit/>
          </a:bodyPr>
          <a:lstStyle/>
          <a:p>
            <a:pPr lvl="1" algn="ctr">
              <a:lnSpc>
                <a:spcPct val="150000"/>
              </a:lnSpc>
              <a:spcBef>
                <a:spcPts val="1800"/>
              </a:spcBef>
              <a:buClr>
                <a:schemeClr val="tx1"/>
              </a:buClr>
              <a:buSzPct val="100000"/>
            </a:pPr>
            <a:r>
              <a:rPr lang="en-US" sz="3200" dirty="0" smtClean="0">
                <a:latin typeface="High Tower Text" panose="02040502050506030303" pitchFamily="18" charset="0"/>
              </a:rPr>
              <a:t>Continuum of Emotion of </a:t>
            </a:r>
            <a:r>
              <a:rPr lang="en-US" sz="3200" b="1" u="sng" dirty="0" smtClean="0">
                <a:latin typeface="High Tower Text" panose="02040502050506030303" pitchFamily="18" charset="0"/>
              </a:rPr>
              <a:t>Anger</a:t>
            </a:r>
          </a:p>
          <a:p>
            <a:pPr marL="800100" lvl="1" indent="-342900">
              <a:lnSpc>
                <a:spcPct val="150000"/>
              </a:lnSpc>
              <a:spcBef>
                <a:spcPts val="1800"/>
              </a:spcBef>
              <a:buClr>
                <a:schemeClr val="tx1"/>
              </a:buClr>
              <a:buSzPct val="100000"/>
              <a:buFont typeface="Arial" panose="020B0604020202020204" pitchFamily="34" charset="0"/>
              <a:buChar char="•"/>
            </a:pPr>
            <a:r>
              <a:rPr lang="en-US" sz="2800" dirty="0" smtClean="0">
                <a:latin typeface="High Tower Text" panose="02040502050506030303" pitchFamily="18" charset="0"/>
              </a:rPr>
              <a:t>	Primal Scream</a:t>
            </a:r>
          </a:p>
          <a:p>
            <a:pPr lvl="2">
              <a:lnSpc>
                <a:spcPct val="150000"/>
              </a:lnSpc>
              <a:spcBef>
                <a:spcPts val="1800"/>
              </a:spcBef>
              <a:buClr>
                <a:schemeClr val="tx1"/>
              </a:buClr>
              <a:buSzPct val="100000"/>
            </a:pPr>
            <a:r>
              <a:rPr lang="en-US" sz="2400" dirty="0" smtClean="0">
                <a:latin typeface="High Tower Text" panose="02040502050506030303" pitchFamily="18" charset="0"/>
              </a:rPr>
              <a:t>Blood curdling, repetitive noise making</a:t>
            </a:r>
            <a:endParaRPr lang="en-US" sz="2400" dirty="0">
              <a:latin typeface="High Tower Text" panose="02040502050506030303" pitchFamily="18" charset="0"/>
            </a:endParaRPr>
          </a:p>
          <a:p>
            <a:pPr lvl="1">
              <a:lnSpc>
                <a:spcPct val="150000"/>
              </a:lnSpc>
              <a:spcBef>
                <a:spcPts val="1800"/>
              </a:spcBef>
              <a:buClr>
                <a:schemeClr val="tx1"/>
              </a:buClr>
              <a:buSzPct val="100000"/>
            </a:pPr>
            <a:endParaRPr lang="en-US" sz="2800" dirty="0">
              <a:latin typeface="Arial Rounded MT Bold" panose="020F0704030504030204" pitchFamily="34" charset="0"/>
            </a:endParaRPr>
          </a:p>
        </p:txBody>
      </p:sp>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112</a:t>
            </a:fld>
            <a:endParaRPr lang="en-US" dirty="0"/>
          </a:p>
        </p:txBody>
      </p:sp>
    </p:spTree>
    <p:extLst>
      <p:ext uri="{BB962C8B-B14F-4D97-AF65-F5344CB8AC3E}">
        <p14:creationId xmlns:p14="http://schemas.microsoft.com/office/powerpoint/2010/main" val="706689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nvPr>
        </p:nvGraphicFramePr>
        <p:xfrm>
          <a:off x="990600" y="2514600"/>
          <a:ext cx="7162800" cy="685800"/>
        </p:xfrm>
        <a:graphic>
          <a:graphicData uri="http://schemas.openxmlformats.org/drawingml/2006/table">
            <a:tbl>
              <a:tblPr firstRow="1" firstCol="1" bandRow="1"/>
              <a:tblGrid>
                <a:gridCol w="7162800">
                  <a:extLst>
                    <a:ext uri="{9D8B030D-6E8A-4147-A177-3AD203B41FA5}">
                      <a16:colId xmlns:a16="http://schemas.microsoft.com/office/drawing/2014/main" val="20000"/>
                    </a:ext>
                  </a:extLst>
                </a:gridCol>
              </a:tblGrid>
              <a:tr h="685800">
                <a:tc>
                  <a:txBody>
                    <a:bodyPr/>
                    <a:lstStyle/>
                    <a:p>
                      <a:pPr marL="0" marR="0" algn="l">
                        <a:lnSpc>
                          <a:spcPct val="115000"/>
                        </a:lnSpc>
                        <a:spcBef>
                          <a:spcPts val="0"/>
                        </a:spcBef>
                        <a:spcAft>
                          <a:spcPts val="0"/>
                        </a:spcAft>
                      </a:pPr>
                      <a:r>
                        <a:rPr lang="en-CA" sz="2000" b="1" dirty="0">
                          <a:effectLst/>
                          <a:latin typeface="Arial"/>
                          <a:ea typeface="Calibri"/>
                          <a:cs typeface="Times New Roman"/>
                        </a:rPr>
                        <a:t>5. UTTERING NOISES OR MAKING REPETITIVE SOUNDS</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1FAB8"/>
                    </a:solidFill>
                  </a:tcPr>
                </a:tc>
                <a:extLst>
                  <a:ext uri="{0D108BD9-81ED-4DB2-BD59-A6C34878D82A}">
                    <a16:rowId xmlns:a16="http://schemas.microsoft.com/office/drawing/2014/main" val="10000"/>
                  </a:ext>
                </a:extLst>
              </a:tr>
            </a:tbl>
          </a:graphicData>
        </a:graphic>
      </p:graphicFrame>
      <p:pic>
        <p:nvPicPr>
          <p:cNvPr id="11" name="u5QMeQpkPhA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58954" y="3562572"/>
            <a:ext cx="3268132" cy="3268132"/>
          </a:xfrm>
          <a:prstGeom prst="rect">
            <a:avLst/>
          </a:prstGeom>
        </p:spPr>
      </p:pic>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113</a:t>
            </a:fld>
            <a:endParaRPr lang="en-US" dirty="0"/>
          </a:p>
        </p:txBody>
      </p:sp>
      <p:pic>
        <p:nvPicPr>
          <p:cNvPr id="8" name="u5QMeQpkPhA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7934" y="3589868"/>
            <a:ext cx="3268132" cy="3268132"/>
          </a:xfrm>
          <a:prstGeom prst="rect">
            <a:avLst/>
          </a:prstGeom>
        </p:spPr>
      </p:pic>
    </p:spTree>
    <p:extLst>
      <p:ext uri="{BB962C8B-B14F-4D97-AF65-F5344CB8AC3E}">
        <p14:creationId xmlns:p14="http://schemas.microsoft.com/office/powerpoint/2010/main" val="2497557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53"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10683"/>
            <a:ext cx="9144000" cy="4339650"/>
          </a:xfrm>
          <a:prstGeom prst="rect">
            <a:avLst/>
          </a:prstGeom>
        </p:spPr>
        <p:txBody>
          <a:bodyPr wrap="square">
            <a:spAutoFit/>
          </a:bodyPr>
          <a:lstStyle/>
          <a:p>
            <a:pPr lvl="1" algn="ctr">
              <a:lnSpc>
                <a:spcPct val="150000"/>
              </a:lnSpc>
              <a:spcBef>
                <a:spcPts val="1800"/>
              </a:spcBef>
              <a:buClr>
                <a:schemeClr val="tx1"/>
              </a:buClr>
              <a:buSzPct val="100000"/>
            </a:pPr>
            <a:r>
              <a:rPr lang="en-US" sz="3200" dirty="0" smtClean="0">
                <a:latin typeface="High Tower Text" panose="02040502050506030303" pitchFamily="18" charset="0"/>
              </a:rPr>
              <a:t>Continuum of Emotion of </a:t>
            </a:r>
            <a:r>
              <a:rPr lang="en-US" sz="3200" b="1" u="sng" dirty="0" smtClean="0">
                <a:latin typeface="High Tower Text" panose="02040502050506030303" pitchFamily="18" charset="0"/>
              </a:rPr>
              <a:t>Joy</a:t>
            </a:r>
          </a:p>
          <a:p>
            <a:pPr lvl="1" algn="ctr">
              <a:lnSpc>
                <a:spcPct val="150000"/>
              </a:lnSpc>
              <a:spcBef>
                <a:spcPts val="1800"/>
              </a:spcBef>
              <a:buClr>
                <a:schemeClr val="tx1"/>
              </a:buClr>
              <a:buSzPct val="100000"/>
            </a:pPr>
            <a:endParaRPr lang="en-US" sz="3200" b="1" u="sng" dirty="0" smtClean="0">
              <a:latin typeface="High Tower Text" panose="02040502050506030303" pitchFamily="18" charset="0"/>
            </a:endParaRPr>
          </a:p>
          <a:p>
            <a:pPr marL="800100" lvl="1" indent="-342900">
              <a:lnSpc>
                <a:spcPct val="150000"/>
              </a:lnSpc>
              <a:spcBef>
                <a:spcPts val="1800"/>
              </a:spcBef>
              <a:buClr>
                <a:schemeClr val="tx1"/>
              </a:buClr>
              <a:buSzPct val="100000"/>
              <a:buFont typeface="Arial" panose="020B0604020202020204" pitchFamily="34" charset="0"/>
              <a:buChar char="•"/>
            </a:pPr>
            <a:r>
              <a:rPr lang="en-US" sz="2800" dirty="0" smtClean="0">
                <a:latin typeface="High Tower Text" panose="02040502050506030303" pitchFamily="18" charset="0"/>
              </a:rPr>
              <a:t>Effusive ………….&gt; Elated …………..&gt; Euphoric</a:t>
            </a:r>
          </a:p>
          <a:p>
            <a:pPr marL="800100" lvl="1" indent="-342900">
              <a:lnSpc>
                <a:spcPct val="150000"/>
              </a:lnSpc>
              <a:spcBef>
                <a:spcPts val="1800"/>
              </a:spcBef>
              <a:buClr>
                <a:schemeClr val="tx1"/>
              </a:buClr>
              <a:buSzPct val="100000"/>
              <a:buFont typeface="Arial" panose="020B0604020202020204" pitchFamily="34" charset="0"/>
              <a:buChar char="•"/>
            </a:pPr>
            <a:endParaRPr lang="en-US" sz="2400" dirty="0">
              <a:latin typeface="High Tower Text" panose="02040502050506030303" pitchFamily="18" charset="0"/>
            </a:endParaRPr>
          </a:p>
          <a:p>
            <a:pPr lvl="1">
              <a:lnSpc>
                <a:spcPct val="150000"/>
              </a:lnSpc>
              <a:spcBef>
                <a:spcPts val="1800"/>
              </a:spcBef>
              <a:buClr>
                <a:schemeClr val="tx1"/>
              </a:buClr>
              <a:buSzPct val="100000"/>
            </a:pPr>
            <a:endParaRPr lang="en-US" sz="2800" dirty="0">
              <a:latin typeface="Arial Rounded MT Bold" panose="020F0704030504030204" pitchFamily="34" charset="0"/>
            </a:endParaRPr>
          </a:p>
        </p:txBody>
      </p:sp>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114</a:t>
            </a:fld>
            <a:endParaRPr lang="en-US" dirty="0"/>
          </a:p>
        </p:txBody>
      </p:sp>
    </p:spTree>
    <p:extLst>
      <p:ext uri="{BB962C8B-B14F-4D97-AF65-F5344CB8AC3E}">
        <p14:creationId xmlns:p14="http://schemas.microsoft.com/office/powerpoint/2010/main" val="1566204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56474872"/>
              </p:ext>
            </p:extLst>
          </p:nvPr>
        </p:nvGraphicFramePr>
        <p:xfrm>
          <a:off x="914400" y="2514600"/>
          <a:ext cx="7086600" cy="685800"/>
        </p:xfrm>
        <a:graphic>
          <a:graphicData uri="http://schemas.openxmlformats.org/drawingml/2006/table">
            <a:tbl>
              <a:tblPr firstRow="1" firstCol="1" bandRow="1"/>
              <a:tblGrid>
                <a:gridCol w="7086600">
                  <a:extLst>
                    <a:ext uri="{9D8B030D-6E8A-4147-A177-3AD203B41FA5}">
                      <a16:colId xmlns:a16="http://schemas.microsoft.com/office/drawing/2014/main" val="20000"/>
                    </a:ext>
                  </a:extLst>
                </a:gridCol>
              </a:tblGrid>
              <a:tr h="685800">
                <a:tc>
                  <a:txBody>
                    <a:bodyPr/>
                    <a:lstStyle/>
                    <a:p>
                      <a:pPr marL="0" marR="0" algn="l">
                        <a:lnSpc>
                          <a:spcPct val="115000"/>
                        </a:lnSpc>
                        <a:spcBef>
                          <a:spcPts val="0"/>
                        </a:spcBef>
                        <a:spcAft>
                          <a:spcPts val="0"/>
                        </a:spcAft>
                      </a:pPr>
                      <a:r>
                        <a:rPr lang="en-CA" sz="2000" b="1" dirty="0">
                          <a:effectLst/>
                          <a:latin typeface="Arial"/>
                          <a:ea typeface="Calibri"/>
                          <a:cs typeface="Times New Roman"/>
                        </a:rPr>
                        <a:t>2. TALKING LOUD AND FAST, MANIC-LIKE BEHAVIOR</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FF6D"/>
                    </a:solidFill>
                  </a:tcPr>
                </a:tc>
                <a:extLst>
                  <a:ext uri="{0D108BD9-81ED-4DB2-BD59-A6C34878D82A}">
                    <a16:rowId xmlns:a16="http://schemas.microsoft.com/office/drawing/2014/main" val="10000"/>
                  </a:ext>
                </a:extLst>
              </a:tr>
            </a:tbl>
          </a:graphicData>
        </a:graphic>
      </p:graphicFrame>
      <p:pic>
        <p:nvPicPr>
          <p:cNvPr id="7" name="ExKCcndqK5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8666" y="3352800"/>
            <a:ext cx="5926667" cy="3333750"/>
          </a:xfrm>
          <a:prstGeom prst="rect">
            <a:avLst/>
          </a:prstGeom>
        </p:spPr>
      </p:pic>
      <p:sp>
        <p:nvSpPr>
          <p:cNvPr id="12" name="Rectangle 11"/>
          <p:cNvSpPr/>
          <p:nvPr/>
        </p:nvSpPr>
        <p:spPr>
          <a:xfrm>
            <a:off x="7521685" y="5975969"/>
            <a:ext cx="1608667" cy="861774"/>
          </a:xfrm>
          <a:prstGeom prst="rect">
            <a:avLst/>
          </a:prstGeom>
        </p:spPr>
        <p:txBody>
          <a:bodyPr wrap="square">
            <a:spAutoFit/>
          </a:bodyPr>
          <a:lstStyle/>
          <a:p>
            <a:r>
              <a:rPr lang="en-US" sz="1400" dirty="0" smtClean="0"/>
              <a:t>Full video found at </a:t>
            </a:r>
            <a:r>
              <a:rPr lang="en-US" sz="1200" dirty="0"/>
              <a:t>https://www.youtube.com/watch?v=ExKCcndqK5c</a:t>
            </a: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115</a:t>
            </a:fld>
            <a:endParaRPr lang="en-US" dirty="0"/>
          </a:p>
        </p:txBody>
      </p:sp>
    </p:spTree>
    <p:extLst>
      <p:ext uri="{BB962C8B-B14F-4D97-AF65-F5344CB8AC3E}">
        <p14:creationId xmlns:p14="http://schemas.microsoft.com/office/powerpoint/2010/main" val="138473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228600" y="2049439"/>
            <a:ext cx="8686800" cy="3810000"/>
          </a:xfrm>
        </p:spPr>
        <p:txBody>
          <a:bodyPr>
            <a:normAutofit/>
          </a:bodyPr>
          <a:lstStyle/>
          <a:p>
            <a:pPr marL="0" indent="0" algn="ctr">
              <a:buNone/>
            </a:pPr>
            <a:endParaRPr lang="en-CA" sz="2400" b="1" dirty="0" smtClean="0">
              <a:solidFill>
                <a:schemeClr val="tx1"/>
              </a:solidFill>
              <a:latin typeface="Arial Rounded MT Bold" panose="020F0704030504030204" pitchFamily="34" charset="0"/>
            </a:endParaRPr>
          </a:p>
        </p:txBody>
      </p:sp>
      <p:sp>
        <p:nvSpPr>
          <p:cNvPr id="9" name="Right Arrow 8"/>
          <p:cNvSpPr/>
          <p:nvPr/>
        </p:nvSpPr>
        <p:spPr>
          <a:xfrm>
            <a:off x="2667000" y="3657600"/>
            <a:ext cx="811119" cy="3810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ight Arrow 13"/>
          <p:cNvSpPr/>
          <p:nvPr/>
        </p:nvSpPr>
        <p:spPr>
          <a:xfrm>
            <a:off x="5334000" y="3657600"/>
            <a:ext cx="811119" cy="3810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1"/>
            <a:ext cx="9144000" cy="3581400"/>
          </a:xfrm>
          <a:prstGeom prst="rect">
            <a:avLst/>
          </a:prstGeom>
        </p:spPr>
      </p:pic>
      <p:sp>
        <p:nvSpPr>
          <p:cNvPr id="12"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116</a:t>
            </a:fld>
            <a:endParaRPr lang="en-US" dirty="0"/>
          </a:p>
        </p:txBody>
      </p:sp>
    </p:spTree>
    <p:extLst>
      <p:ext uri="{BB962C8B-B14F-4D97-AF65-F5344CB8AC3E}">
        <p14:creationId xmlns:p14="http://schemas.microsoft.com/office/powerpoint/2010/main" val="1760476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880924840"/>
              </p:ext>
            </p:extLst>
          </p:nvPr>
        </p:nvGraphicFramePr>
        <p:xfrm>
          <a:off x="990600" y="2514600"/>
          <a:ext cx="7086600" cy="685800"/>
        </p:xfrm>
        <a:graphic>
          <a:graphicData uri="http://schemas.openxmlformats.org/drawingml/2006/table">
            <a:tbl>
              <a:tblPr firstRow="1" firstCol="1" bandRow="1"/>
              <a:tblGrid>
                <a:gridCol w="7086600">
                  <a:extLst>
                    <a:ext uri="{9D8B030D-6E8A-4147-A177-3AD203B41FA5}">
                      <a16:colId xmlns:a16="http://schemas.microsoft.com/office/drawing/2014/main" val="20000"/>
                    </a:ext>
                  </a:extLst>
                </a:gridCol>
              </a:tblGrid>
              <a:tr h="685800">
                <a:tc>
                  <a:txBody>
                    <a:bodyPr/>
                    <a:lstStyle/>
                    <a:p>
                      <a:pPr marL="0" marR="0" algn="l">
                        <a:lnSpc>
                          <a:spcPct val="115000"/>
                        </a:lnSpc>
                        <a:spcBef>
                          <a:spcPts val="0"/>
                        </a:spcBef>
                        <a:spcAft>
                          <a:spcPts val="0"/>
                        </a:spcAft>
                      </a:pPr>
                      <a:r>
                        <a:rPr lang="en-CA" sz="2000" b="1" dirty="0">
                          <a:effectLst/>
                          <a:latin typeface="Arial"/>
                          <a:ea typeface="Calibri"/>
                          <a:cs typeface="Times New Roman"/>
                        </a:rPr>
                        <a:t>3. YELLING AND SCREAMING TO GET THINGS DONE</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1FAB8"/>
                    </a:solidFill>
                  </a:tcPr>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928" y="3343997"/>
            <a:ext cx="4962144" cy="3413501"/>
          </a:xfrm>
          <a:prstGeom prst="rect">
            <a:avLst/>
          </a:prstGeom>
        </p:spPr>
      </p:pic>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117</a:t>
            </a:fld>
            <a:endParaRPr lang="en-US" dirty="0"/>
          </a:p>
        </p:txBody>
      </p:sp>
    </p:spTree>
    <p:extLst>
      <p:ext uri="{BB962C8B-B14F-4D97-AF65-F5344CB8AC3E}">
        <p14:creationId xmlns:p14="http://schemas.microsoft.com/office/powerpoint/2010/main" val="4039503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845386139"/>
              </p:ext>
            </p:extLst>
          </p:nvPr>
        </p:nvGraphicFramePr>
        <p:xfrm>
          <a:off x="1028700" y="2514600"/>
          <a:ext cx="7086600" cy="701040"/>
        </p:xfrm>
        <a:graphic>
          <a:graphicData uri="http://schemas.openxmlformats.org/drawingml/2006/table">
            <a:tbl>
              <a:tblPr firstRow="1" firstCol="1" bandRow="1"/>
              <a:tblGrid>
                <a:gridCol w="7086600">
                  <a:extLst>
                    <a:ext uri="{9D8B030D-6E8A-4147-A177-3AD203B41FA5}">
                      <a16:colId xmlns:a16="http://schemas.microsoft.com/office/drawing/2014/main" val="20000"/>
                    </a:ext>
                  </a:extLst>
                </a:gridCol>
              </a:tblGrid>
              <a:tr h="685800">
                <a:tc>
                  <a:txBody>
                    <a:bodyPr/>
                    <a:lstStyle/>
                    <a:p>
                      <a:pPr marL="0" marR="0" algn="l">
                        <a:lnSpc>
                          <a:spcPct val="115000"/>
                        </a:lnSpc>
                        <a:spcBef>
                          <a:spcPts val="0"/>
                        </a:spcBef>
                        <a:spcAft>
                          <a:spcPts val="0"/>
                        </a:spcAft>
                      </a:pPr>
                      <a:r>
                        <a:rPr lang="en-CA" sz="2000" b="1" dirty="0">
                          <a:effectLst/>
                          <a:latin typeface="Arial"/>
                          <a:ea typeface="Calibri"/>
                          <a:cs typeface="Times New Roman"/>
                        </a:rPr>
                        <a:t>4. RATTLING BED RAILS/TABLE TOPS, PERISTENT CALLING OUT FOR STAFF/FAMILY </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FF6D"/>
                    </a:solidFill>
                  </a:tcPr>
                </a:tc>
                <a:extLst>
                  <a:ext uri="{0D108BD9-81ED-4DB2-BD59-A6C34878D82A}">
                    <a16:rowId xmlns:a16="http://schemas.microsoft.com/office/drawing/2014/main" val="10000"/>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520" y="3352800"/>
            <a:ext cx="3429000" cy="3429000"/>
          </a:xfrm>
          <a:prstGeom prst="rect">
            <a:avLst/>
          </a:prstGeom>
        </p:spPr>
      </p:pic>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118</a:t>
            </a:fld>
            <a:endParaRPr lang="en-US" dirty="0"/>
          </a:p>
        </p:txBody>
      </p:sp>
    </p:spTree>
    <p:extLst>
      <p:ext uri="{BB962C8B-B14F-4D97-AF65-F5344CB8AC3E}">
        <p14:creationId xmlns:p14="http://schemas.microsoft.com/office/powerpoint/2010/main" val="151863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Rectangle 7"/>
          <p:cNvSpPr/>
          <p:nvPr/>
        </p:nvSpPr>
        <p:spPr>
          <a:xfrm>
            <a:off x="370490" y="2819400"/>
            <a:ext cx="8403020" cy="2012859"/>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Unintended ‘Out-of-proportion’ emotional responses</a:t>
            </a:r>
            <a:endParaRPr lang="en-CA" sz="2800" b="1" u="sng" dirty="0" smtClean="0">
              <a:latin typeface="High Tower Text" panose="02040502050506030303" pitchFamily="18" charset="0"/>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119</a:t>
            </a:fld>
            <a:endParaRPr lang="en-US" dirty="0"/>
          </a:p>
        </p:txBody>
      </p:sp>
    </p:spTree>
    <p:extLst>
      <p:ext uri="{BB962C8B-B14F-4D97-AF65-F5344CB8AC3E}">
        <p14:creationId xmlns:p14="http://schemas.microsoft.com/office/powerpoint/2010/main" val="3472663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270355980"/>
              </p:ext>
            </p:extLst>
          </p:nvPr>
        </p:nvGraphicFramePr>
        <p:xfrm>
          <a:off x="2819400" y="1510857"/>
          <a:ext cx="7620000" cy="5651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304800" y="1295400"/>
            <a:ext cx="6553200" cy="5334000"/>
          </a:xfrm>
          <a:ln>
            <a:noFill/>
          </a:ln>
        </p:spPr>
        <p:txBody>
          <a:bodyPr>
            <a:noAutofit/>
          </a:bodyPr>
          <a:lstStyle/>
          <a:p>
            <a:pPr marL="0" lvl="0" indent="0">
              <a:spcAft>
                <a:spcPts val="1200"/>
              </a:spcAft>
              <a:buNone/>
            </a:pPr>
            <a:r>
              <a:rPr lang="en-CA" sz="4000" dirty="0" smtClean="0">
                <a:ln>
                  <a:solidFill>
                    <a:schemeClr val="tx1"/>
                  </a:solidFill>
                </a:ln>
                <a:solidFill>
                  <a:srgbClr val="FFFF6D"/>
                </a:solidFill>
                <a:latin typeface="Aharoni" panose="02010803020104030203" pitchFamily="2" charset="-79"/>
                <a:cs typeface="Aharoni" panose="02010803020104030203" pitchFamily="2" charset="-79"/>
              </a:rPr>
              <a:t>Impairment in Emotional </a:t>
            </a:r>
            <a:r>
              <a:rPr lang="en-CA" sz="4000" dirty="0">
                <a:ln>
                  <a:solidFill>
                    <a:schemeClr val="tx1"/>
                  </a:solidFill>
                </a:ln>
                <a:solidFill>
                  <a:srgbClr val="FFFF6D"/>
                </a:solidFill>
                <a:latin typeface="Aharoni" panose="02010803020104030203" pitchFamily="2" charset="-79"/>
                <a:cs typeface="Aharoni" panose="02010803020104030203" pitchFamily="2" charset="-79"/>
              </a:rPr>
              <a:t>Regulatory  </a:t>
            </a:r>
            <a:r>
              <a:rPr lang="en-CA" sz="40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lvl="1">
              <a:spcAft>
                <a:spcPts val="1200"/>
              </a:spcAft>
              <a:buFont typeface="Wingdings" panose="05000000000000000000" pitchFamily="2" charset="2"/>
              <a:buChar char="§"/>
            </a:pPr>
            <a:r>
              <a:rPr lang="en-CA" sz="3600" dirty="0">
                <a:ln>
                  <a:solidFill>
                    <a:schemeClr val="tx1"/>
                  </a:solidFill>
                </a:ln>
                <a:solidFill>
                  <a:srgbClr val="FFFF6D"/>
                </a:solidFill>
                <a:latin typeface="Aharoni" panose="02010803020104030203" pitchFamily="2" charset="-79"/>
                <a:cs typeface="Aharoni" panose="02010803020104030203" pitchFamily="2" charset="-79"/>
              </a:rPr>
              <a:t>Vocal </a:t>
            </a:r>
            <a:r>
              <a:rPr lang="en-CA" sz="3600" dirty="0" smtClean="0">
                <a:ln>
                  <a:solidFill>
                    <a:schemeClr val="tx1"/>
                  </a:solidFill>
                </a:ln>
                <a:solidFill>
                  <a:srgbClr val="FFFF6D"/>
                </a:solidFill>
                <a:latin typeface="Aharoni" panose="02010803020104030203" pitchFamily="2" charset="-79"/>
                <a:cs typeface="Aharoni" panose="02010803020104030203" pitchFamily="2" charset="-79"/>
              </a:rPr>
              <a:t>Expressions</a:t>
            </a:r>
            <a:endParaRPr lang="en-CA" sz="3600" dirty="0">
              <a:ln>
                <a:solidFill>
                  <a:schemeClr val="tx1"/>
                </a:solidFill>
              </a:ln>
              <a:solidFill>
                <a:srgbClr val="FFFF6D"/>
              </a:solidFill>
              <a:latin typeface="Aharoni" panose="02010803020104030203" pitchFamily="2" charset="-79"/>
              <a:cs typeface="Aharoni" panose="02010803020104030203" pitchFamily="2" charset="-79"/>
            </a:endParaRPr>
          </a:p>
          <a:p>
            <a:pPr lvl="1">
              <a:spcAft>
                <a:spcPts val="1200"/>
              </a:spcAft>
              <a:buFont typeface="Wingdings" panose="05000000000000000000" pitchFamily="2" charset="2"/>
              <a:buChar char="§"/>
            </a:pPr>
            <a:r>
              <a:rPr lang="en-CA" sz="3600"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p>
          <a:p>
            <a:pPr lvl="1">
              <a:spcAft>
                <a:spcPts val="1200"/>
              </a:spcAft>
              <a:buFont typeface="Wingdings" panose="05000000000000000000" pitchFamily="2" charset="2"/>
              <a:buChar char="§"/>
            </a:pPr>
            <a:r>
              <a:rPr lang="en-CA" sz="3600"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sz="3600" dirty="0">
              <a:ln>
                <a:solidFill>
                  <a:schemeClr val="tx1"/>
                </a:solidFill>
              </a:ln>
              <a:solidFill>
                <a:srgbClr val="FFFF6D"/>
              </a:solidFill>
              <a:latin typeface="Aharoni" panose="02010803020104030203" pitchFamily="2" charset="-79"/>
              <a:cs typeface="Aharoni" panose="02010803020104030203" pitchFamily="2" charset="-79"/>
            </a:endParaRPr>
          </a:p>
        </p:txBody>
      </p:sp>
      <p:sp>
        <p:nvSpPr>
          <p:cNvPr id="17" name="Lightning Bolt 16"/>
          <p:cNvSpPr/>
          <p:nvPr/>
        </p:nvSpPr>
        <p:spPr>
          <a:xfrm rot="540705">
            <a:off x="7376081" y="3763495"/>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0787" y="268069"/>
            <a:ext cx="8686800" cy="646331"/>
          </a:xfrm>
          <a:prstGeom prst="rect">
            <a:avLst/>
          </a:prstGeom>
        </p:spPr>
        <p:txBody>
          <a:bodyPr wrap="square">
            <a:spAutoFit/>
          </a:bodyPr>
          <a:lstStyle/>
          <a:p>
            <a:pPr algn="ctr"/>
            <a:r>
              <a:rPr lang="en-CA" sz="3600" b="1" dirty="0" smtClean="0">
                <a:latin typeface="Bookman Old Style" panose="02050604050505020204" pitchFamily="18" charset="0"/>
              </a:rPr>
              <a:t>Approach to Classification </a:t>
            </a:r>
            <a:endParaRPr lang="en-US" sz="2400" dirty="0"/>
          </a:p>
        </p:txBody>
      </p:sp>
      <p:sp>
        <p:nvSpPr>
          <p:cNvPr id="5" name="Slide Number Placeholder 4"/>
          <p:cNvSpPr>
            <a:spLocks noGrp="1"/>
          </p:cNvSpPr>
          <p:nvPr>
            <p:ph type="sldNum" sz="quarter" idx="10"/>
          </p:nvPr>
        </p:nvSpPr>
        <p:spPr/>
        <p:txBody>
          <a:bodyPr/>
          <a:lstStyle/>
          <a:p>
            <a:fld id="{800A0DDF-9B95-4961-8F3C-303932E2D10A}" type="slidenum">
              <a:rPr lang="en-US" smtClean="0"/>
              <a:pPr/>
              <a:t>12</a:t>
            </a:fld>
            <a:endParaRPr lang="en-US" dirty="0"/>
          </a:p>
        </p:txBody>
      </p:sp>
    </p:spTree>
    <p:extLst>
      <p:ext uri="{BB962C8B-B14F-4D97-AF65-F5344CB8AC3E}">
        <p14:creationId xmlns:p14="http://schemas.microsoft.com/office/powerpoint/2010/main" val="14831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27" presetClass="emph" presetSubtype="0" repeatCount="3000" fill="remove" grpId="1" nodeType="withEffect">
                                  <p:stCondLst>
                                    <p:cond delay="500"/>
                                  </p:stCondLst>
                                  <p:childTnLst>
                                    <p:animClr clrSpc="rgb" dir="cw">
                                      <p:cBhvr override="childStyle">
                                        <p:cTn id="12" dur="250" autoRev="1" fill="remove"/>
                                        <p:tgtEl>
                                          <p:spTgt spid="17"/>
                                        </p:tgtEl>
                                        <p:attrNameLst>
                                          <p:attrName>style.color</p:attrName>
                                        </p:attrNameLst>
                                      </p:cBhvr>
                                      <p:to>
                                        <a:schemeClr val="bg1"/>
                                      </p:to>
                                    </p:animClr>
                                    <p:animClr clrSpc="rgb" dir="cw">
                                      <p:cBhvr>
                                        <p:cTn id="13" dur="250" autoRev="1" fill="remove"/>
                                        <p:tgtEl>
                                          <p:spTgt spid="17"/>
                                        </p:tgtEl>
                                        <p:attrNameLst>
                                          <p:attrName>fillcolor</p:attrName>
                                        </p:attrNameLst>
                                      </p:cBhvr>
                                      <p:to>
                                        <a:schemeClr val="bg1"/>
                                      </p:to>
                                    </p:animClr>
                                    <p:set>
                                      <p:cBhvr>
                                        <p:cTn id="14" dur="250" autoRev="1" fill="remove"/>
                                        <p:tgtEl>
                                          <p:spTgt spid="17"/>
                                        </p:tgtEl>
                                        <p:attrNameLst>
                                          <p:attrName>fill.type</p:attrName>
                                        </p:attrNameLst>
                                      </p:cBhvr>
                                      <p:to>
                                        <p:strVal val="solid"/>
                                      </p:to>
                                    </p:set>
                                    <p:set>
                                      <p:cBhvr>
                                        <p:cTn id="15" dur="250" autoRev="1" fill="remove"/>
                                        <p:tgtEl>
                                          <p:spTgt spid="17"/>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7" grpId="0" animBg="1"/>
      <p:bldP spid="17"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Rectangle 7"/>
          <p:cNvSpPr/>
          <p:nvPr/>
        </p:nvSpPr>
        <p:spPr>
          <a:xfrm>
            <a:off x="419100" y="2286000"/>
            <a:ext cx="8267700" cy="5016758"/>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Expressions </a:t>
            </a:r>
            <a:r>
              <a:rPr lang="en-CA" sz="2000" u="sng" dirty="0" smtClean="0">
                <a:latin typeface="High Tower Text" panose="02040502050506030303" pitchFamily="18" charset="0"/>
              </a:rPr>
              <a:t>(Based in Anger)</a:t>
            </a:r>
            <a:endParaRPr lang="en-CA" sz="4000" u="sng" dirty="0" smtClean="0">
              <a:latin typeface="High Tower Text" panose="02040502050506030303" pitchFamily="18" charset="0"/>
            </a:endParaRPr>
          </a:p>
          <a:p>
            <a:pPr algn="ctr">
              <a:lnSpc>
                <a:spcPct val="160000"/>
              </a:lnSpc>
            </a:pPr>
            <a:endParaRPr lang="en-CA" sz="12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“Please appreciate…….I am in a defensive mode”</a:t>
            </a:r>
          </a:p>
          <a:p>
            <a:pPr algn="ctr">
              <a:lnSpc>
                <a:spcPct val="160000"/>
              </a:lnSpc>
            </a:pPr>
            <a:r>
              <a:rPr lang="en-US" sz="2400" dirty="0">
                <a:latin typeface="High Tower Text" panose="02040502050506030303" pitchFamily="18" charset="0"/>
              </a:rPr>
              <a:t>“I’m warning you to stop/back off</a:t>
            </a:r>
            <a:r>
              <a:rPr lang="en-US" sz="2400" dirty="0" smtClean="0">
                <a:latin typeface="High Tower Text" panose="02040502050506030303" pitchFamily="18" charset="0"/>
              </a:rPr>
              <a:t>”</a:t>
            </a:r>
          </a:p>
          <a:p>
            <a:pPr algn="ctr">
              <a:lnSpc>
                <a:spcPct val="160000"/>
              </a:lnSpc>
            </a:pPr>
            <a:r>
              <a:rPr lang="en-US" sz="2400" dirty="0" smtClean="0">
                <a:latin typeface="High Tower Text" panose="02040502050506030303" pitchFamily="18" charset="0"/>
              </a:rPr>
              <a:t>(Brief Explosive Outbursts)</a:t>
            </a:r>
          </a:p>
          <a:p>
            <a:pPr algn="ctr">
              <a:lnSpc>
                <a:spcPct val="160000"/>
              </a:lnSpc>
            </a:pPr>
            <a:r>
              <a:rPr lang="en-US" sz="2400" dirty="0" smtClean="0">
                <a:latin typeface="High Tower Text" panose="02040502050506030303" pitchFamily="18" charset="0"/>
              </a:rPr>
              <a:t>“Please appreciate…..I am in aggressive mode”</a:t>
            </a:r>
          </a:p>
          <a:p>
            <a:pPr algn="ctr">
              <a:lnSpc>
                <a:spcPct val="160000"/>
              </a:lnSpc>
            </a:pPr>
            <a:r>
              <a:rPr lang="en-US" sz="2400" dirty="0" smtClean="0">
                <a:latin typeface="High Tower Text" panose="02040502050506030303" pitchFamily="18" charset="0"/>
              </a:rPr>
              <a:t>Quarrelsome…..Dysphoric….Destructive</a:t>
            </a:r>
            <a:endParaRPr lang="en-US" sz="2400" dirty="0">
              <a:latin typeface="High Tower Text" panose="02040502050506030303" pitchFamily="18" charset="0"/>
            </a:endParaRPr>
          </a:p>
          <a:p>
            <a:pPr algn="ctr">
              <a:lnSpc>
                <a:spcPct val="160000"/>
              </a:lnSpc>
            </a:pPr>
            <a:endParaRPr lang="en-CA" sz="2800" b="1" u="sng" dirty="0">
              <a:latin typeface="High Tower Text" panose="02040502050506030303" pitchFamily="18" charset="0"/>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0" b="97732" l="0" r="100000"/>
                    </a14:imgEffect>
                  </a14:imgLayer>
                </a14:imgProps>
              </a:ext>
              <a:ext uri="{28A0092B-C50C-407E-A947-70E740481C1C}">
                <a14:useLocalDpi xmlns:a14="http://schemas.microsoft.com/office/drawing/2010/main" val="0"/>
              </a:ext>
            </a:extLst>
          </a:blip>
          <a:stretch>
            <a:fillRect/>
          </a:stretch>
        </p:blipFill>
        <p:spPr>
          <a:xfrm>
            <a:off x="7099072" y="4572000"/>
            <a:ext cx="1869201" cy="1441276"/>
          </a:xfrm>
          <a:prstGeom prst="rect">
            <a:avLst/>
          </a:prstGeom>
        </p:spPr>
      </p:pic>
      <p:sp>
        <p:nvSpPr>
          <p:cNvPr id="10" name="Slide Number Placeholder 9"/>
          <p:cNvSpPr>
            <a:spLocks noGrp="1"/>
          </p:cNvSpPr>
          <p:nvPr>
            <p:ph type="sldNum" sz="quarter" idx="10"/>
          </p:nvPr>
        </p:nvSpPr>
        <p:spPr/>
        <p:txBody>
          <a:bodyPr/>
          <a:lstStyle/>
          <a:p>
            <a:fld id="{800A0DDF-9B95-4961-8F3C-303932E2D10A}" type="slidenum">
              <a:rPr lang="en-US" smtClean="0"/>
              <a:pPr/>
              <a:t>120</a:t>
            </a:fld>
            <a:endParaRPr lang="en-US" dirty="0"/>
          </a:p>
        </p:txBody>
      </p:sp>
    </p:spTree>
    <p:extLst>
      <p:ext uri="{BB962C8B-B14F-4D97-AF65-F5344CB8AC3E}">
        <p14:creationId xmlns:p14="http://schemas.microsoft.com/office/powerpoint/2010/main" val="3683750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fade">
                                      <p:cBhvr>
                                        <p:cTn id="14" dur="1000"/>
                                        <p:tgtEl>
                                          <p:spTgt spid="8">
                                            <p:txEl>
                                              <p:pRg st="3" end="3"/>
                                            </p:txEl>
                                          </p:spTgt>
                                        </p:tgtEl>
                                      </p:cBhvr>
                                    </p:animEffect>
                                    <p:anim calcmode="lin" valueType="num">
                                      <p:cBhvr>
                                        <p:cTn id="1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1000"/>
                                        <p:tgtEl>
                                          <p:spTgt spid="8">
                                            <p:txEl>
                                              <p:pRg st="5" end="5"/>
                                            </p:txEl>
                                          </p:spTgt>
                                        </p:tgtEl>
                                      </p:cBhvr>
                                    </p:animEffect>
                                    <p:anim calcmode="lin" valueType="num">
                                      <p:cBhvr>
                                        <p:cTn id="29"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1000"/>
                                        <p:tgtEl>
                                          <p:spTgt spid="8">
                                            <p:txEl>
                                              <p:pRg st="6" end="6"/>
                                            </p:txEl>
                                          </p:spTgt>
                                        </p:tgtEl>
                                      </p:cBhvr>
                                    </p:animEffect>
                                    <p:anim calcmode="lin" valueType="num">
                                      <p:cBhvr>
                                        <p:cTn id="36"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Rectangle 7"/>
          <p:cNvSpPr/>
          <p:nvPr/>
        </p:nvSpPr>
        <p:spPr>
          <a:xfrm>
            <a:off x="419100" y="2819400"/>
            <a:ext cx="8305800" cy="1963614"/>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Expressions </a:t>
            </a:r>
            <a:r>
              <a:rPr lang="en-CA" sz="2000" u="sng" dirty="0" smtClean="0">
                <a:latin typeface="Arial Rounded MT Bold" panose="020F0704030504030204" pitchFamily="34" charset="0"/>
              </a:rPr>
              <a:t>(Based in Joy)</a:t>
            </a:r>
            <a:endParaRPr lang="en-CA" sz="4000" u="sng" dirty="0" smtClean="0">
              <a:latin typeface="Arial Rounded MT Bold" panose="020F0704030504030204" pitchFamily="34" charset="0"/>
            </a:endParaRPr>
          </a:p>
          <a:p>
            <a:pPr algn="ctr">
              <a:lnSpc>
                <a:spcPct val="160000"/>
              </a:lnSpc>
            </a:pPr>
            <a:endParaRPr lang="en-CA" sz="12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“Please help me to control my emotions”</a:t>
            </a:r>
            <a:endParaRPr lang="en-CA" sz="2800" b="1" u="sng" dirty="0">
              <a:latin typeface="High Tower Text" panose="02040502050506030303" pitchFamily="18" charset="0"/>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121</a:t>
            </a:fld>
            <a:endParaRPr lang="en-US" dirty="0"/>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0" b="95506" l="4026" r="100000"/>
                    </a14:imgEffect>
                  </a14:imgLayer>
                </a14:imgProps>
              </a:ext>
              <a:ext uri="{28A0092B-C50C-407E-A947-70E740481C1C}">
                <a14:useLocalDpi xmlns:a14="http://schemas.microsoft.com/office/drawing/2010/main" val="0"/>
              </a:ext>
            </a:extLst>
          </a:blip>
          <a:stretch>
            <a:fillRect/>
          </a:stretch>
        </p:blipFill>
        <p:spPr>
          <a:xfrm>
            <a:off x="6977252" y="5364731"/>
            <a:ext cx="1959168" cy="1403913"/>
          </a:xfrm>
          <a:prstGeom prst="rect">
            <a:avLst/>
          </a:prstGeom>
        </p:spPr>
      </p:pic>
    </p:spTree>
    <p:extLst>
      <p:ext uri="{BB962C8B-B14F-4D97-AF65-F5344CB8AC3E}">
        <p14:creationId xmlns:p14="http://schemas.microsoft.com/office/powerpoint/2010/main" val="1788604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954"/>
          <a:stretch/>
        </p:blipFill>
        <p:spPr>
          <a:xfrm>
            <a:off x="0" y="4871545"/>
            <a:ext cx="9240156" cy="1910255"/>
          </a:xfrm>
          <a:prstGeom prst="rect">
            <a:avLst/>
          </a:prstGeom>
        </p:spPr>
      </p:pic>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10" name="Slide Number Placeholder 9"/>
          <p:cNvSpPr>
            <a:spLocks noGrp="1"/>
          </p:cNvSpPr>
          <p:nvPr>
            <p:ph type="sldNum" sz="quarter" idx="10"/>
          </p:nvPr>
        </p:nvSpPr>
        <p:spPr/>
        <p:txBody>
          <a:bodyPr/>
          <a:lstStyle/>
          <a:p>
            <a:fld id="{800A0DDF-9B95-4961-8F3C-303932E2D10A}" type="slidenum">
              <a:rPr lang="en-US" smtClean="0"/>
              <a:pPr/>
              <a:t>122</a:t>
            </a:fld>
            <a:endParaRPr lang="en-US" dirty="0"/>
          </a:p>
        </p:txBody>
      </p:sp>
      <p:graphicFrame>
        <p:nvGraphicFramePr>
          <p:cNvPr id="11" name="Diagram 10"/>
          <p:cNvGraphicFramePr/>
          <p:nvPr>
            <p:extLst>
              <p:ext uri="{D42A27DB-BD31-4B8C-83A1-F6EECF244321}">
                <p14:modId xmlns:p14="http://schemas.microsoft.com/office/powerpoint/2010/main" val="109045529"/>
              </p:ext>
            </p:extLst>
          </p:nvPr>
        </p:nvGraphicFramePr>
        <p:xfrm>
          <a:off x="-381000" y="-533400"/>
          <a:ext cx="7620000" cy="565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Lightning Bolt 11"/>
          <p:cNvSpPr/>
          <p:nvPr/>
        </p:nvSpPr>
        <p:spPr>
          <a:xfrm rot="6101547">
            <a:off x="5484350" y="3029334"/>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838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12"/>
                                        </p:tgtEl>
                                        <p:attrNameLst>
                                          <p:attrName>style.color</p:attrName>
                                        </p:attrNameLst>
                                      </p:cBhvr>
                                      <p:to>
                                        <a:schemeClr val="bg1"/>
                                      </p:to>
                                    </p:animClr>
                                    <p:animClr clrSpc="rgb" dir="cw">
                                      <p:cBhvr>
                                        <p:cTn id="11" dur="250" autoRev="1" fill="remove"/>
                                        <p:tgtEl>
                                          <p:spTgt spid="12"/>
                                        </p:tgtEl>
                                        <p:attrNameLst>
                                          <p:attrName>fillcolor</p:attrName>
                                        </p:attrNameLst>
                                      </p:cBhvr>
                                      <p:to>
                                        <a:schemeClr val="bg1"/>
                                      </p:to>
                                    </p:animClr>
                                    <p:set>
                                      <p:cBhvr>
                                        <p:cTn id="12" dur="250" autoRev="1" fill="remove"/>
                                        <p:tgtEl>
                                          <p:spTgt spid="12"/>
                                        </p:tgtEl>
                                        <p:attrNameLst>
                                          <p:attrName>fill.type</p:attrName>
                                        </p:attrNameLst>
                                      </p:cBhvr>
                                      <p:to>
                                        <p:strVal val="solid"/>
                                      </p:to>
                                    </p:set>
                                    <p:set>
                                      <p:cBhvr>
                                        <p:cTn id="13" dur="2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animBg="1"/>
      <p:bldP spid="12"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1120" y="2647294"/>
            <a:ext cx="7543800" cy="736099"/>
          </a:xfrm>
          <a:prstGeom prst="rect">
            <a:avLst/>
          </a:prstGeom>
        </p:spPr>
        <p:txBody>
          <a:bodyPr wrap="square">
            <a:spAutoFit/>
          </a:bodyPr>
          <a:lstStyle/>
          <a:p>
            <a:pPr marL="0" lvl="1" algn="ctr">
              <a:lnSpc>
                <a:spcPct val="150000"/>
              </a:lnSpc>
              <a:spcBef>
                <a:spcPts val="1800"/>
              </a:spcBef>
              <a:buClr>
                <a:schemeClr val="tx2"/>
              </a:buClr>
              <a:buSzPct val="70000"/>
            </a:pPr>
            <a:r>
              <a:rPr lang="en-US" sz="3200" dirty="0" smtClean="0">
                <a:latin typeface="Arial Rounded MT Bold" panose="020F0704030504030204" pitchFamily="34" charset="0"/>
              </a:rPr>
              <a:t>Represents two primary emotions:</a:t>
            </a:r>
          </a:p>
        </p:txBody>
      </p:sp>
      <p:sp>
        <p:nvSpPr>
          <p:cNvPr id="2" name="Rectangle 1"/>
          <p:cNvSpPr/>
          <p:nvPr/>
        </p:nvSpPr>
        <p:spPr>
          <a:xfrm>
            <a:off x="821120" y="5149840"/>
            <a:ext cx="7893270" cy="1797928"/>
          </a:xfrm>
          <a:prstGeom prst="rect">
            <a:avLst/>
          </a:prstGeom>
        </p:spPr>
        <p:txBody>
          <a:bodyPr wrap="square" numCol="1">
            <a:spAutoFit/>
          </a:bodyPr>
          <a:lstStyle/>
          <a:p>
            <a:pPr marL="0" lvl="2">
              <a:lnSpc>
                <a:spcPct val="150000"/>
              </a:lnSpc>
              <a:spcBef>
                <a:spcPts val="1800"/>
              </a:spcBef>
              <a:buClr>
                <a:schemeClr val="tx2"/>
              </a:buClr>
              <a:buSzPct val="70000"/>
            </a:pPr>
            <a:r>
              <a:rPr lang="en-US" sz="3200" dirty="0" smtClean="0">
                <a:latin typeface="Arial Rounded MT Bold" panose="020F0704030504030204" pitchFamily="34" charset="0"/>
              </a:rPr>
              <a:t>Melancholy	</a:t>
            </a:r>
            <a:r>
              <a:rPr lang="en-US" sz="3200" b="1" dirty="0" smtClean="0">
                <a:latin typeface="Arial Rounded MT Bold" panose="020F0704030504030204" pitchFamily="34" charset="0"/>
              </a:rPr>
              <a:t>      </a:t>
            </a:r>
            <a:r>
              <a:rPr lang="en-US" sz="3600" b="1" dirty="0" smtClean="0">
                <a:latin typeface="Arial Rounded MT Bold" panose="020F0704030504030204" pitchFamily="34" charset="0"/>
              </a:rPr>
              <a:t>&amp;</a:t>
            </a:r>
            <a:endParaRPr lang="en-US" sz="3200" b="1" dirty="0" smtClean="0">
              <a:latin typeface="Arial Rounded MT Bold" panose="020F0704030504030204" pitchFamily="34" charset="0"/>
            </a:endParaRPr>
          </a:p>
          <a:p>
            <a:pPr lvl="2">
              <a:lnSpc>
                <a:spcPct val="150000"/>
              </a:lnSpc>
              <a:spcBef>
                <a:spcPts val="1800"/>
              </a:spcBef>
              <a:buClr>
                <a:schemeClr val="tx2"/>
              </a:buClr>
              <a:buSzPct val="70000"/>
            </a:pPr>
            <a:endParaRPr lang="en-US" sz="3200" dirty="0">
              <a:latin typeface="Arial Rounded MT Bold" panose="020F0704030504030204" pitchFamily="34" charset="0"/>
            </a:endParaRPr>
          </a:p>
        </p:txBody>
      </p:sp>
      <p:sp>
        <p:nvSpPr>
          <p:cNvPr id="3" name="TextBox 2"/>
          <p:cNvSpPr txBox="1"/>
          <p:nvPr/>
        </p:nvSpPr>
        <p:spPr>
          <a:xfrm>
            <a:off x="5490206" y="5334000"/>
            <a:ext cx="3348994" cy="861774"/>
          </a:xfrm>
          <a:prstGeom prst="rect">
            <a:avLst/>
          </a:prstGeom>
          <a:noFill/>
        </p:spPr>
        <p:txBody>
          <a:bodyPr wrap="none" rtlCol="0">
            <a:spAutoFit/>
          </a:bodyPr>
          <a:lstStyle/>
          <a:p>
            <a:pPr marL="0" lvl="2"/>
            <a:r>
              <a:rPr lang="en-US" sz="3200" dirty="0" smtClean="0">
                <a:latin typeface="Arial Rounded MT Bold" panose="020F0704030504030204" pitchFamily="34" charset="0"/>
              </a:rPr>
              <a:t>Discontentment</a:t>
            </a:r>
            <a:endParaRPr lang="en-US" sz="3200" dirty="0">
              <a:latin typeface="Arial Rounded MT Bold" panose="020F0704030504030204" pitchFamily="34" charset="0"/>
            </a:endParaRPr>
          </a:p>
          <a:p>
            <a:endParaRPr lang="en-US" dirty="0"/>
          </a:p>
        </p:txBody>
      </p:sp>
      <p:sp>
        <p:nvSpPr>
          <p:cNvPr id="10"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2098" b="92774" l="5529" r="95577"/>
                    </a14:imgEffect>
                  </a14:imgLayer>
                </a14:imgProps>
              </a:ext>
              <a:ext uri="{28A0092B-C50C-407E-A947-70E740481C1C}">
                <a14:useLocalDpi xmlns:a14="http://schemas.microsoft.com/office/drawing/2010/main" val="0"/>
              </a:ext>
            </a:extLst>
          </a:blip>
          <a:stretch>
            <a:fillRect/>
          </a:stretch>
        </p:blipFill>
        <p:spPr>
          <a:xfrm>
            <a:off x="1103499" y="3854303"/>
            <a:ext cx="1893733" cy="1283431"/>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64567" y="3854303"/>
            <a:ext cx="1944303" cy="1263640"/>
          </a:xfrm>
          <a:prstGeom prst="rect">
            <a:avLst/>
          </a:prstGeom>
        </p:spPr>
      </p:pic>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123</a:t>
            </a:fld>
            <a:endParaRPr lang="en-US" dirty="0"/>
          </a:p>
        </p:txBody>
      </p:sp>
    </p:spTree>
    <p:extLst>
      <p:ext uri="{BB962C8B-B14F-4D97-AF65-F5344CB8AC3E}">
        <p14:creationId xmlns:p14="http://schemas.microsoft.com/office/powerpoint/2010/main" val="1716265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317790354"/>
              </p:ext>
            </p:extLst>
          </p:nvPr>
        </p:nvGraphicFramePr>
        <p:xfrm>
          <a:off x="249620" y="2057400"/>
          <a:ext cx="8513380" cy="4991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2098" b="92774" l="5529" r="95577"/>
                    </a14:imgEffect>
                  </a14:imgLayer>
                </a14:imgProps>
              </a:ext>
              <a:ext uri="{28A0092B-C50C-407E-A947-70E740481C1C}">
                <a14:useLocalDpi xmlns:a14="http://schemas.microsoft.com/office/drawing/2010/main" val="0"/>
              </a:ext>
            </a:extLst>
          </a:blip>
          <a:stretch>
            <a:fillRect/>
          </a:stretch>
        </p:blipFill>
        <p:spPr>
          <a:xfrm>
            <a:off x="1981200" y="3581400"/>
            <a:ext cx="1574089" cy="1066800"/>
          </a:xfrm>
          <a:prstGeom prst="rect">
            <a:avLst/>
          </a:prstGeom>
        </p:spPr>
      </p:pic>
      <p:pic>
        <p:nvPicPr>
          <p:cNvPr id="3" name="Picture 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86400" y="3541038"/>
            <a:ext cx="1765641" cy="1147524"/>
          </a:xfrm>
          <a:prstGeom prst="rect">
            <a:avLst/>
          </a:prstGeom>
        </p:spPr>
      </p:pic>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4" name="Rectangle 13"/>
          <p:cNvSpPr/>
          <p:nvPr/>
        </p:nvSpPr>
        <p:spPr>
          <a:xfrm>
            <a:off x="4807120" y="5181600"/>
            <a:ext cx="3124200" cy="523220"/>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Discontentment</a:t>
            </a:r>
          </a:p>
        </p:txBody>
      </p:sp>
      <p:sp>
        <p:nvSpPr>
          <p:cNvPr id="15" name="Rectangle 14"/>
          <p:cNvSpPr/>
          <p:nvPr/>
        </p:nvSpPr>
        <p:spPr>
          <a:xfrm>
            <a:off x="1206144" y="4966156"/>
            <a:ext cx="3124200" cy="954107"/>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Sadness or Melancholy</a:t>
            </a:r>
          </a:p>
        </p:txBody>
      </p:sp>
      <p:sp>
        <p:nvSpPr>
          <p:cNvPr id="18" name="Slide Number Placeholder 17"/>
          <p:cNvSpPr>
            <a:spLocks noGrp="1"/>
          </p:cNvSpPr>
          <p:nvPr>
            <p:ph type="sldNum" sz="quarter" idx="10"/>
          </p:nvPr>
        </p:nvSpPr>
        <p:spPr/>
        <p:txBody>
          <a:bodyPr/>
          <a:lstStyle/>
          <a:p>
            <a:fld id="{800A0DDF-9B95-4961-8F3C-303932E2D10A}" type="slidenum">
              <a:rPr lang="en-US" smtClean="0"/>
              <a:pPr/>
              <a:t>124</a:t>
            </a:fld>
            <a:endParaRPr lang="en-US" dirty="0"/>
          </a:p>
        </p:txBody>
      </p:sp>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848843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595595478"/>
              </p:ext>
            </p:extLst>
          </p:nvPr>
        </p:nvGraphicFramePr>
        <p:xfrm>
          <a:off x="1447800" y="2879724"/>
          <a:ext cx="6019800" cy="777875"/>
        </p:xfrm>
        <a:graphic>
          <a:graphicData uri="http://schemas.openxmlformats.org/drawingml/2006/table">
            <a:tbl>
              <a:tblPr firstRow="1" firstCol="1" bandRow="1"/>
              <a:tblGrid>
                <a:gridCol w="6019800">
                  <a:extLst>
                    <a:ext uri="{9D8B030D-6E8A-4147-A177-3AD203B41FA5}">
                      <a16:colId xmlns:a16="http://schemas.microsoft.com/office/drawing/2014/main" val="20000"/>
                    </a:ext>
                  </a:extLst>
                </a:gridCol>
              </a:tblGrid>
              <a:tr h="777875">
                <a:tc>
                  <a:txBody>
                    <a:bodyPr/>
                    <a:lstStyle/>
                    <a:p>
                      <a:pPr marL="0" marR="0" algn="l">
                        <a:lnSpc>
                          <a:spcPct val="115000"/>
                        </a:lnSpc>
                        <a:spcBef>
                          <a:spcPts val="0"/>
                        </a:spcBef>
                        <a:spcAft>
                          <a:spcPts val="0"/>
                        </a:spcAft>
                      </a:pPr>
                      <a:r>
                        <a:rPr lang="en-CA" sz="2000" b="1" dirty="0">
                          <a:effectLst/>
                          <a:latin typeface="Arial"/>
                          <a:ea typeface="Calibri"/>
                          <a:cs typeface="Times New Roman"/>
                        </a:rPr>
                        <a:t>1. APPEARING SAD, TEARFUL, OR IRRITABLE</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6D"/>
                    </a:solid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2778" y1="2115" x2="41778" y2="14808"/>
                        <a14:foregroundMark x1="68333" y1="1346" x2="69556" y2="18846"/>
                      </a14:backgroundRemoval>
                    </a14:imgEffect>
                  </a14:imgLayer>
                </a14:imgProps>
              </a:ext>
              <a:ext uri="{28A0092B-C50C-407E-A947-70E740481C1C}">
                <a14:useLocalDpi xmlns:a14="http://schemas.microsoft.com/office/drawing/2010/main" val="0"/>
              </a:ext>
            </a:extLst>
          </a:blip>
          <a:stretch>
            <a:fillRect/>
          </a:stretch>
        </p:blipFill>
        <p:spPr>
          <a:xfrm>
            <a:off x="990600" y="3351245"/>
            <a:ext cx="6400800" cy="3698240"/>
          </a:xfrm>
          <a:prstGeom prst="rect">
            <a:avLst/>
          </a:prstGeom>
        </p:spPr>
      </p:pic>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p>
          <a:p>
            <a:pPr marL="0" lvl="0" indent="0" algn="ctr">
              <a:buNone/>
            </a:pPr>
            <a:r>
              <a:rPr lang="en-CA" sz="2400" dirty="0" smtClean="0">
                <a:ln>
                  <a:solidFill>
                    <a:schemeClr val="tx1"/>
                  </a:solidFill>
                </a:ln>
                <a:solidFill>
                  <a:srgbClr val="FFFF6D"/>
                </a:solidFill>
                <a:latin typeface="High Tower Text" panose="02040502050506030303" pitchFamily="18" charset="0"/>
                <a:cs typeface="Aharoni" panose="02010803020104030203" pitchFamily="2" charset="-79"/>
              </a:rPr>
              <a:t>Melancholy                          Discontentment</a:t>
            </a:r>
          </a:p>
          <a:p>
            <a:pPr marL="0" lvl="0" indent="0" algn="ctr">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125</a:t>
            </a:fld>
            <a:endParaRPr lang="en-US" dirty="0"/>
          </a:p>
        </p:txBody>
      </p:sp>
    </p:spTree>
    <p:extLst>
      <p:ext uri="{BB962C8B-B14F-4D97-AF65-F5344CB8AC3E}">
        <p14:creationId xmlns:p14="http://schemas.microsoft.com/office/powerpoint/2010/main" val="2684011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013544893"/>
              </p:ext>
            </p:extLst>
          </p:nvPr>
        </p:nvGraphicFramePr>
        <p:xfrm>
          <a:off x="685800" y="2743200"/>
          <a:ext cx="7772400" cy="1066800"/>
        </p:xfrm>
        <a:graphic>
          <a:graphicData uri="http://schemas.openxmlformats.org/drawingml/2006/table">
            <a:tbl>
              <a:tblPr firstRow="1" firstCol="1" bandRow="1"/>
              <a:tblGrid>
                <a:gridCol w="7772400">
                  <a:extLst>
                    <a:ext uri="{9D8B030D-6E8A-4147-A177-3AD203B41FA5}">
                      <a16:colId xmlns:a16="http://schemas.microsoft.com/office/drawing/2014/main" val="20000"/>
                    </a:ext>
                  </a:extLst>
                </a:gridCol>
              </a:tblGrid>
              <a:tr h="1066800">
                <a:tc>
                  <a:txBody>
                    <a:bodyPr/>
                    <a:lstStyle/>
                    <a:p>
                      <a:pPr marL="0" marR="0" algn="l">
                        <a:lnSpc>
                          <a:spcPct val="115000"/>
                        </a:lnSpc>
                        <a:spcBef>
                          <a:spcPts val="0"/>
                        </a:spcBef>
                        <a:spcAft>
                          <a:spcPts val="0"/>
                        </a:spcAft>
                      </a:pPr>
                      <a:r>
                        <a:rPr lang="en-CA" sz="2000" b="1" dirty="0">
                          <a:effectLst/>
                          <a:latin typeface="Arial"/>
                          <a:ea typeface="Calibri"/>
                          <a:cs typeface="Times New Roman"/>
                        </a:rPr>
                        <a:t>2. EXPRESSING THEMES OF DESPAIR, MORBIDITY, SOMATIC COMPLAINTS, OR SELF-DEPRICATING COMMENTS</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1FAB8"/>
                    </a:solidFill>
                  </a:tcPr>
                </a:tc>
                <a:extLst>
                  <a:ext uri="{0D108BD9-81ED-4DB2-BD59-A6C34878D82A}">
                    <a16:rowId xmlns:a16="http://schemas.microsoft.com/office/drawing/2014/main" val="10000"/>
                  </a:ext>
                </a:extLst>
              </a:tr>
            </a:tbl>
          </a:graphicData>
        </a:graphic>
      </p:graphicFrame>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t="24865"/>
          <a:stretch/>
        </p:blipFill>
        <p:spPr>
          <a:xfrm>
            <a:off x="3015909" y="3657600"/>
            <a:ext cx="3112181" cy="3202675"/>
          </a:xfrm>
          <a:prstGeom prst="rect">
            <a:avLst/>
          </a:prstGeom>
        </p:spPr>
      </p:pic>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p>
          <a:p>
            <a:pPr marL="0" lvl="0" indent="0" algn="ctr">
              <a:buNone/>
            </a:pPr>
            <a:r>
              <a:rPr lang="en-CA" sz="2400" dirty="0" smtClean="0">
                <a:ln>
                  <a:solidFill>
                    <a:schemeClr val="tx1"/>
                  </a:solidFill>
                </a:ln>
                <a:solidFill>
                  <a:srgbClr val="FFFF6D"/>
                </a:solidFill>
                <a:latin typeface="High Tower Text" panose="02040502050506030303" pitchFamily="18" charset="0"/>
                <a:cs typeface="Aharoni" panose="02010803020104030203" pitchFamily="2" charset="-79"/>
              </a:rPr>
              <a:t>Melancholy</a:t>
            </a:r>
            <a:endParaRPr lang="en-CA" sz="2400" dirty="0">
              <a:ln>
                <a:solidFill>
                  <a:schemeClr val="tx1"/>
                </a:solidFill>
              </a:ln>
              <a:solidFill>
                <a:srgbClr val="FF781D"/>
              </a:solidFill>
              <a:latin typeface="High Tower Text" panose="02040502050506030303" pitchFamily="18" charset="0"/>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126</a:t>
            </a:fld>
            <a:endParaRPr lang="en-US" dirty="0"/>
          </a:p>
        </p:txBody>
      </p:sp>
    </p:spTree>
    <p:extLst>
      <p:ext uri="{BB962C8B-B14F-4D97-AF65-F5344CB8AC3E}">
        <p14:creationId xmlns:p14="http://schemas.microsoft.com/office/powerpoint/2010/main" val="1626998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72922922"/>
              </p:ext>
            </p:extLst>
          </p:nvPr>
        </p:nvGraphicFramePr>
        <p:xfrm>
          <a:off x="1447800" y="2879724"/>
          <a:ext cx="6096000" cy="777875"/>
        </p:xfrm>
        <a:graphic>
          <a:graphicData uri="http://schemas.openxmlformats.org/drawingml/2006/table">
            <a:tbl>
              <a:tblPr firstRow="1" firstCol="1" bandRow="1"/>
              <a:tblGrid>
                <a:gridCol w="6096000">
                  <a:extLst>
                    <a:ext uri="{9D8B030D-6E8A-4147-A177-3AD203B41FA5}">
                      <a16:colId xmlns:a16="http://schemas.microsoft.com/office/drawing/2014/main" val="20000"/>
                    </a:ext>
                  </a:extLst>
                </a:gridCol>
              </a:tblGrid>
              <a:tr h="777875">
                <a:tc>
                  <a:txBody>
                    <a:bodyPr/>
                    <a:lstStyle/>
                    <a:p>
                      <a:pPr marL="0" marR="0" algn="l">
                        <a:lnSpc>
                          <a:spcPct val="115000"/>
                        </a:lnSpc>
                        <a:spcBef>
                          <a:spcPts val="0"/>
                        </a:spcBef>
                        <a:spcAft>
                          <a:spcPts val="0"/>
                        </a:spcAft>
                      </a:pPr>
                      <a:r>
                        <a:rPr lang="en-CA" sz="2000" b="1" dirty="0">
                          <a:effectLst/>
                          <a:latin typeface="Arial"/>
                          <a:ea typeface="Calibri"/>
                          <a:cs typeface="Times New Roman"/>
                        </a:rPr>
                        <a:t>3. MIMICKING/MOCKING OR BEING DISMISSIVE</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FF6D"/>
                    </a:solidFill>
                  </a:tcPr>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700" y="3463119"/>
            <a:ext cx="4800600" cy="3200400"/>
          </a:xfrm>
          <a:prstGeom prst="rect">
            <a:avLst/>
          </a:prstGeom>
        </p:spPr>
      </p:pic>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p>
          <a:p>
            <a:pPr marL="0" lvl="0" indent="0" algn="ctr">
              <a:buNone/>
            </a:pPr>
            <a:r>
              <a:rPr lang="en-CA" sz="2400" dirty="0" smtClean="0">
                <a:ln>
                  <a:solidFill>
                    <a:schemeClr val="tx1"/>
                  </a:solidFill>
                </a:ln>
                <a:solidFill>
                  <a:srgbClr val="FFFF6D"/>
                </a:solidFill>
                <a:latin typeface="High Tower Text" panose="02040502050506030303" pitchFamily="18" charset="0"/>
                <a:cs typeface="Aharoni" panose="02010803020104030203" pitchFamily="2" charset="-79"/>
              </a:rPr>
              <a:t>Discontentment</a:t>
            </a:r>
          </a:p>
          <a:p>
            <a:pPr marL="0" lvl="0" indent="0" algn="ctr">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127</a:t>
            </a:fld>
            <a:endParaRPr lang="en-US" dirty="0"/>
          </a:p>
        </p:txBody>
      </p:sp>
    </p:spTree>
    <p:extLst>
      <p:ext uri="{BB962C8B-B14F-4D97-AF65-F5344CB8AC3E}">
        <p14:creationId xmlns:p14="http://schemas.microsoft.com/office/powerpoint/2010/main" val="126087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309736846"/>
              </p:ext>
            </p:extLst>
          </p:nvPr>
        </p:nvGraphicFramePr>
        <p:xfrm>
          <a:off x="1164020" y="2743200"/>
          <a:ext cx="6608380" cy="914400"/>
        </p:xfrm>
        <a:graphic>
          <a:graphicData uri="http://schemas.openxmlformats.org/drawingml/2006/table">
            <a:tbl>
              <a:tblPr firstRow="1" firstCol="1" bandRow="1"/>
              <a:tblGrid>
                <a:gridCol w="6608380">
                  <a:extLst>
                    <a:ext uri="{9D8B030D-6E8A-4147-A177-3AD203B41FA5}">
                      <a16:colId xmlns:a16="http://schemas.microsoft.com/office/drawing/2014/main" val="20000"/>
                    </a:ext>
                  </a:extLst>
                </a:gridCol>
              </a:tblGrid>
              <a:tr h="914400">
                <a:tc>
                  <a:txBody>
                    <a:bodyPr/>
                    <a:lstStyle/>
                    <a:p>
                      <a:pPr marL="0" marR="0" algn="l">
                        <a:lnSpc>
                          <a:spcPct val="115000"/>
                        </a:lnSpc>
                        <a:spcBef>
                          <a:spcPts val="0"/>
                        </a:spcBef>
                        <a:spcAft>
                          <a:spcPts val="0"/>
                        </a:spcAft>
                      </a:pPr>
                      <a:r>
                        <a:rPr lang="en-CA" sz="2000" b="1" dirty="0">
                          <a:effectLst/>
                          <a:latin typeface="Arial"/>
                          <a:ea typeface="Calibri"/>
                          <a:cs typeface="Times New Roman"/>
                        </a:rPr>
                        <a:t>4. SARCASTIC OR TEASING, BEING DEROGATORY, CRITICAL AND NEGATIVE OF OTHERS</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1FAB8"/>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0901" y="3400936"/>
            <a:ext cx="7144238" cy="3533264"/>
          </a:xfrm>
          <a:prstGeom prst="rect">
            <a:avLst/>
          </a:prstGeom>
        </p:spPr>
      </p:pic>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p>
          <a:p>
            <a:pPr marL="0" lvl="0" indent="0" algn="ctr">
              <a:buNone/>
            </a:pPr>
            <a:r>
              <a:rPr lang="en-CA" sz="2400" dirty="0" smtClean="0">
                <a:ln>
                  <a:solidFill>
                    <a:schemeClr val="tx1"/>
                  </a:solidFill>
                </a:ln>
                <a:solidFill>
                  <a:srgbClr val="FFFF6D"/>
                </a:solidFill>
                <a:latin typeface="High Tower Text" panose="02040502050506030303" pitchFamily="18" charset="0"/>
                <a:cs typeface="Aharoni" panose="02010803020104030203" pitchFamily="2" charset="-79"/>
              </a:rPr>
              <a:t>Discontentment</a:t>
            </a:r>
            <a:endParaRPr lang="en-CA" sz="2400" dirty="0">
              <a:ln>
                <a:solidFill>
                  <a:schemeClr val="tx1"/>
                </a:solidFill>
              </a:ln>
              <a:solidFill>
                <a:srgbClr val="FF781D"/>
              </a:solidFill>
              <a:latin typeface="High Tower Text" panose="02040502050506030303" pitchFamily="18" charset="0"/>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128</a:t>
            </a:fld>
            <a:endParaRPr lang="en-US" dirty="0"/>
          </a:p>
        </p:txBody>
      </p:sp>
    </p:spTree>
    <p:extLst>
      <p:ext uri="{BB962C8B-B14F-4D97-AF65-F5344CB8AC3E}">
        <p14:creationId xmlns:p14="http://schemas.microsoft.com/office/powerpoint/2010/main" val="3328204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30439916"/>
              </p:ext>
            </p:extLst>
          </p:nvPr>
        </p:nvGraphicFramePr>
        <p:xfrm>
          <a:off x="1143000" y="2743200"/>
          <a:ext cx="6629400" cy="838200"/>
        </p:xfrm>
        <a:graphic>
          <a:graphicData uri="http://schemas.openxmlformats.org/drawingml/2006/table">
            <a:tbl>
              <a:tblPr firstRow="1" firstCol="1" bandRow="1"/>
              <a:tblGrid>
                <a:gridCol w="6629400">
                  <a:extLst>
                    <a:ext uri="{9D8B030D-6E8A-4147-A177-3AD203B41FA5}">
                      <a16:colId xmlns:a16="http://schemas.microsoft.com/office/drawing/2014/main" val="20000"/>
                    </a:ext>
                  </a:extLst>
                </a:gridCol>
              </a:tblGrid>
              <a:tr h="838200">
                <a:tc>
                  <a:txBody>
                    <a:bodyPr/>
                    <a:lstStyle/>
                    <a:p>
                      <a:pPr marL="0" marR="0" algn="l">
                        <a:lnSpc>
                          <a:spcPct val="115000"/>
                        </a:lnSpc>
                        <a:spcBef>
                          <a:spcPts val="0"/>
                        </a:spcBef>
                        <a:spcAft>
                          <a:spcPts val="0"/>
                        </a:spcAft>
                      </a:pPr>
                      <a:r>
                        <a:rPr lang="en-CA" sz="2000" b="1" dirty="0">
                          <a:effectLst/>
                          <a:latin typeface="Arial"/>
                          <a:ea typeface="Calibri"/>
                          <a:cs typeface="Times New Roman"/>
                        </a:rPr>
                        <a:t>5. EXPRESSING FEELINGS OF REJECTION OR INCREASED SENSITIVITY TO OTHERS’ COMMENTS </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FF6D"/>
                    </a:solidFill>
                  </a:tcPr>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7121" y1="16596" x2="75758" y2="32766"/>
                        <a14:foregroundMark x1="7576" y1="20000" x2="12879" y2="24681"/>
                        <a14:foregroundMark x1="82576" y1="42128" x2="88636" y2="38298"/>
                        <a14:foregroundMark x1="25000" y1="89362" x2="39394" y2="90213"/>
                        <a14:foregroundMark x1="54545" y1="87234" x2="65909" y2="90213"/>
                      </a14:backgroundRemoval>
                    </a14:imgEffect>
                  </a14:imgLayer>
                </a14:imgProps>
              </a:ext>
              <a:ext uri="{28A0092B-C50C-407E-A947-70E740481C1C}">
                <a14:useLocalDpi xmlns:a14="http://schemas.microsoft.com/office/drawing/2010/main" val="0"/>
              </a:ext>
            </a:extLst>
          </a:blip>
          <a:stretch>
            <a:fillRect/>
          </a:stretch>
        </p:blipFill>
        <p:spPr>
          <a:xfrm>
            <a:off x="3543300" y="3225512"/>
            <a:ext cx="2171700" cy="3866284"/>
          </a:xfrm>
          <a:prstGeom prst="rect">
            <a:avLst/>
          </a:prstGeom>
        </p:spPr>
      </p:pic>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p>
          <a:p>
            <a:pPr marL="0" lvl="0" indent="0" algn="ctr">
              <a:buNone/>
            </a:pPr>
            <a:r>
              <a:rPr lang="en-CA" sz="2400" dirty="0" smtClean="0">
                <a:ln>
                  <a:solidFill>
                    <a:schemeClr val="tx1"/>
                  </a:solidFill>
                </a:ln>
                <a:solidFill>
                  <a:srgbClr val="FFFF6D"/>
                </a:solidFill>
                <a:latin typeface="High Tower Text" panose="02040502050506030303" pitchFamily="18" charset="0"/>
                <a:cs typeface="Aharoni" panose="02010803020104030203" pitchFamily="2" charset="-79"/>
              </a:rPr>
              <a:t>Melancholy</a:t>
            </a:r>
            <a:endParaRPr lang="en-CA" sz="2400" dirty="0">
              <a:ln>
                <a:solidFill>
                  <a:schemeClr val="tx1"/>
                </a:solidFill>
              </a:ln>
              <a:solidFill>
                <a:srgbClr val="FF781D"/>
              </a:solidFill>
              <a:latin typeface="High Tower Text" panose="02040502050506030303" pitchFamily="18" charset="0"/>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129</a:t>
            </a:fld>
            <a:endParaRPr lang="en-US" dirty="0"/>
          </a:p>
        </p:txBody>
      </p:sp>
    </p:spTree>
    <p:extLst>
      <p:ext uri="{BB962C8B-B14F-4D97-AF65-F5344CB8AC3E}">
        <p14:creationId xmlns:p14="http://schemas.microsoft.com/office/powerpoint/2010/main" val="3941223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141629441"/>
              </p:ext>
            </p:extLst>
          </p:nvPr>
        </p:nvGraphicFramePr>
        <p:xfrm>
          <a:off x="5410200" y="1510857"/>
          <a:ext cx="7620000" cy="5651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304800" y="1295400"/>
            <a:ext cx="8686800" cy="5334000"/>
          </a:xfrm>
          <a:ln>
            <a:noFill/>
          </a:ln>
        </p:spPr>
        <p:txBody>
          <a:bodyPr>
            <a:noAutofit/>
          </a:bodyPr>
          <a:lstStyle/>
          <a:p>
            <a:pPr lvl="0">
              <a:spcBef>
                <a:spcPts val="0"/>
              </a:spcBef>
              <a:spcAft>
                <a:spcPts val="2400"/>
              </a:spcAft>
              <a:buFont typeface="Wingdings" panose="05000000000000000000" pitchFamily="2" charset="2"/>
              <a:buChar char="§"/>
            </a:pPr>
            <a:r>
              <a:rPr lang="en-CA" sz="4000" dirty="0" smtClean="0">
                <a:ln>
                  <a:solidFill>
                    <a:schemeClr val="tx1"/>
                  </a:solidFill>
                </a:ln>
                <a:solidFill>
                  <a:srgbClr val="2ACC3D"/>
                </a:solidFill>
                <a:latin typeface="Aharoni" panose="02010803020104030203" pitchFamily="2" charset="-79"/>
                <a:cs typeface="Aharoni" panose="02010803020104030203" pitchFamily="2" charset="-79"/>
              </a:rPr>
              <a:t>Impairment in </a:t>
            </a:r>
            <a:r>
              <a:rPr lang="en-CA" sz="4000" dirty="0">
                <a:ln w="9525">
                  <a:solidFill>
                    <a:schemeClr val="tx1"/>
                  </a:solidFill>
                </a:ln>
                <a:solidFill>
                  <a:srgbClr val="2ACC3D"/>
                </a:solidFill>
                <a:latin typeface="Aharoni" panose="02010803020104030203" pitchFamily="2" charset="-79"/>
                <a:cs typeface="Aharoni" panose="02010803020104030203" pitchFamily="2" charset="-79"/>
              </a:rPr>
              <a:t>Self-Monitoring </a:t>
            </a:r>
            <a:r>
              <a:rPr lang="en-CA" sz="4000" dirty="0" smtClean="0">
                <a:ln w="9525">
                  <a:solidFill>
                    <a:schemeClr val="tx1"/>
                  </a:solidFill>
                </a:ln>
                <a:solidFill>
                  <a:srgbClr val="2ACC3D"/>
                </a:solidFill>
                <a:latin typeface="Aharoni" panose="02010803020104030203" pitchFamily="2" charset="-79"/>
                <a:cs typeface="Aharoni" panose="02010803020104030203" pitchFamily="2" charset="-79"/>
              </a:rPr>
              <a:t>&amp; Regulatory </a:t>
            </a:r>
            <a:r>
              <a:rPr lang="en-CA" sz="4000" dirty="0">
                <a:ln w="9525">
                  <a:solidFill>
                    <a:schemeClr val="tx1"/>
                  </a:solidFill>
                </a:ln>
                <a:solidFill>
                  <a:srgbClr val="2ACC3D"/>
                </a:solidFill>
                <a:latin typeface="Aharoni" panose="02010803020104030203" pitchFamily="2" charset="-79"/>
                <a:cs typeface="Aharoni" panose="02010803020104030203" pitchFamily="2" charset="-79"/>
              </a:rPr>
              <a:t>Circuits</a:t>
            </a:r>
          </a:p>
          <a:p>
            <a:pPr lvl="1">
              <a:spcBef>
                <a:spcPts val="864"/>
              </a:spcBef>
              <a:spcAft>
                <a:spcPts val="1200"/>
              </a:spcAft>
              <a:buFont typeface="Wingdings" panose="05000000000000000000" pitchFamily="2" charset="2"/>
              <a:buChar char="§"/>
            </a:pPr>
            <a:r>
              <a:rPr lang="en-CA" sz="3600"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p>
          <a:p>
            <a:pPr lvl="1">
              <a:spcBef>
                <a:spcPts val="864"/>
              </a:spcBef>
              <a:spcAft>
                <a:spcPts val="1200"/>
              </a:spcAft>
              <a:buFont typeface="Wingdings" panose="05000000000000000000" pitchFamily="2" charset="2"/>
              <a:buChar char="§"/>
            </a:pPr>
            <a:r>
              <a:rPr lang="en-CA" sz="3600"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p>
          <a:p>
            <a:pPr lvl="1">
              <a:spcBef>
                <a:spcPts val="864"/>
              </a:spcBef>
              <a:spcAft>
                <a:spcPts val="1200"/>
              </a:spcAft>
              <a:buFont typeface="Wingdings" panose="05000000000000000000" pitchFamily="2" charset="2"/>
              <a:buChar char="§"/>
            </a:pPr>
            <a:r>
              <a:rPr lang="en-CA" sz="3600"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sz="4000"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4" name="Rectangle 10"/>
          <p:cNvSpPr>
            <a:spLocks noChangeArrowheads="1"/>
          </p:cNvSpPr>
          <p:nvPr/>
        </p:nvSpPr>
        <p:spPr bwMode="auto">
          <a:xfrm>
            <a:off x="0" y="439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0" y="5011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Lightning Bolt 15"/>
          <p:cNvSpPr/>
          <p:nvPr/>
        </p:nvSpPr>
        <p:spPr>
          <a:xfrm rot="16047805">
            <a:off x="6677131" y="5469997"/>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0787" y="268069"/>
            <a:ext cx="8686800" cy="646331"/>
          </a:xfrm>
          <a:prstGeom prst="rect">
            <a:avLst/>
          </a:prstGeom>
        </p:spPr>
        <p:txBody>
          <a:bodyPr wrap="square">
            <a:spAutoFit/>
          </a:bodyPr>
          <a:lstStyle/>
          <a:p>
            <a:pPr algn="ctr"/>
            <a:r>
              <a:rPr lang="en-CA" sz="3600" b="1" dirty="0" smtClean="0">
                <a:latin typeface="Bookman Old Style" panose="02050604050505020204" pitchFamily="18" charset="0"/>
              </a:rPr>
              <a:t>Approach to Classification </a:t>
            </a:r>
            <a:endParaRPr lang="en-US" sz="2400" dirty="0"/>
          </a:p>
        </p:txBody>
      </p:sp>
      <p:sp>
        <p:nvSpPr>
          <p:cNvPr id="6" name="Slide Number Placeholder 5"/>
          <p:cNvSpPr>
            <a:spLocks noGrp="1"/>
          </p:cNvSpPr>
          <p:nvPr>
            <p:ph type="sldNum" sz="quarter" idx="10"/>
          </p:nvPr>
        </p:nvSpPr>
        <p:spPr/>
        <p:txBody>
          <a:bodyPr/>
          <a:lstStyle/>
          <a:p>
            <a:fld id="{800A0DDF-9B95-4961-8F3C-303932E2D10A}" type="slidenum">
              <a:rPr lang="en-US" smtClean="0"/>
              <a:pPr/>
              <a:t>13</a:t>
            </a:fld>
            <a:endParaRPr lang="en-US" dirty="0"/>
          </a:p>
        </p:txBody>
      </p:sp>
    </p:spTree>
    <p:extLst>
      <p:ext uri="{BB962C8B-B14F-4D97-AF65-F5344CB8AC3E}">
        <p14:creationId xmlns:p14="http://schemas.microsoft.com/office/powerpoint/2010/main" val="292742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27" presetClass="emph" presetSubtype="0" repeatCount="3000" fill="remove" grpId="1" nodeType="withEffect">
                                  <p:stCondLst>
                                    <p:cond delay="500"/>
                                  </p:stCondLst>
                                  <p:childTnLst>
                                    <p:animClr clrSpc="rgb" dir="cw">
                                      <p:cBhvr override="childStyle">
                                        <p:cTn id="12" dur="250" autoRev="1" fill="remove"/>
                                        <p:tgtEl>
                                          <p:spTgt spid="16"/>
                                        </p:tgtEl>
                                        <p:attrNameLst>
                                          <p:attrName>style.color</p:attrName>
                                        </p:attrNameLst>
                                      </p:cBhvr>
                                      <p:to>
                                        <a:schemeClr val="bg1"/>
                                      </p:to>
                                    </p:animClr>
                                    <p:animClr clrSpc="rgb" dir="cw">
                                      <p:cBhvr>
                                        <p:cTn id="13" dur="250" autoRev="1" fill="remove"/>
                                        <p:tgtEl>
                                          <p:spTgt spid="16"/>
                                        </p:tgtEl>
                                        <p:attrNameLst>
                                          <p:attrName>fillcolor</p:attrName>
                                        </p:attrNameLst>
                                      </p:cBhvr>
                                      <p:to>
                                        <a:schemeClr val="bg1"/>
                                      </p:to>
                                    </p:animClr>
                                    <p:set>
                                      <p:cBhvr>
                                        <p:cTn id="14" dur="250" autoRev="1" fill="remove"/>
                                        <p:tgtEl>
                                          <p:spTgt spid="16"/>
                                        </p:tgtEl>
                                        <p:attrNameLst>
                                          <p:attrName>fill.type</p:attrName>
                                        </p:attrNameLst>
                                      </p:cBhvr>
                                      <p:to>
                                        <p:strVal val="solid"/>
                                      </p:to>
                                    </p:set>
                                    <p:set>
                                      <p:cBhvr>
                                        <p:cTn id="15" dur="250" autoRev="1" fill="remove"/>
                                        <p:tgtEl>
                                          <p:spTgt spid="16"/>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6" grpId="0" animBg="1"/>
      <p:bldP spid="16"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9620" y="2599759"/>
            <a:ext cx="8686800" cy="3370153"/>
          </a:xfrm>
          <a:prstGeom prst="rect">
            <a:avLst/>
          </a:prstGeom>
        </p:spPr>
        <p:txBody>
          <a:bodyPr wrap="square">
            <a:spAutoFit/>
          </a:bodyPr>
          <a:lstStyle/>
          <a:p>
            <a:pPr lvl="1" indent="-457200">
              <a:spcBef>
                <a:spcPts val="1800"/>
              </a:spcBef>
              <a:buClr>
                <a:schemeClr val="tx1"/>
              </a:buClr>
              <a:buSzPct val="100000"/>
              <a:buFont typeface="Wingdings" panose="05000000000000000000" pitchFamily="2" charset="2"/>
              <a:buChar char="§"/>
            </a:pPr>
            <a:r>
              <a:rPr lang="en-US" sz="2800" dirty="0" smtClean="0">
                <a:latin typeface="High Tower Text" panose="02040502050506030303" pitchFamily="18" charset="0"/>
              </a:rPr>
              <a:t>Humans are innately averse to </a:t>
            </a:r>
            <a:r>
              <a:rPr lang="en-US" sz="2800" dirty="0">
                <a:latin typeface="High Tower Text" panose="02040502050506030303" pitchFamily="18" charset="0"/>
              </a:rPr>
              <a:t>pain; emotional or physical </a:t>
            </a:r>
          </a:p>
          <a:p>
            <a:pPr lvl="1" indent="-457200">
              <a:spcBef>
                <a:spcPts val="1800"/>
              </a:spcBef>
              <a:buClr>
                <a:schemeClr val="tx1"/>
              </a:buClr>
              <a:buSzPct val="100000"/>
              <a:buFont typeface="Wingdings" panose="05000000000000000000" pitchFamily="2" charset="2"/>
              <a:buChar char="§"/>
            </a:pPr>
            <a:r>
              <a:rPr lang="en-US" sz="2800" dirty="0">
                <a:latin typeface="High Tower Text" panose="02040502050506030303" pitchFamily="18" charset="0"/>
              </a:rPr>
              <a:t>Protection from pain becomes primary defense </a:t>
            </a:r>
            <a:r>
              <a:rPr lang="en-US" sz="2800" dirty="0" smtClean="0">
                <a:latin typeface="High Tower Text" panose="02040502050506030303" pitchFamily="18" charset="0"/>
              </a:rPr>
              <a:t>mechanism</a:t>
            </a:r>
            <a:endParaRPr lang="en-US" sz="2800" dirty="0">
              <a:latin typeface="High Tower Text" panose="02040502050506030303" pitchFamily="18" charset="0"/>
            </a:endParaRPr>
          </a:p>
          <a:p>
            <a:pPr lvl="1" indent="-457200">
              <a:spcBef>
                <a:spcPts val="1800"/>
              </a:spcBef>
              <a:buClr>
                <a:schemeClr val="tx1"/>
              </a:buClr>
              <a:buSzPct val="100000"/>
              <a:buFont typeface="Wingdings" panose="05000000000000000000" pitchFamily="2" charset="2"/>
              <a:buChar char="§"/>
            </a:pPr>
            <a:r>
              <a:rPr lang="en-US" sz="2800" dirty="0">
                <a:latin typeface="High Tower Text" panose="02040502050506030303" pitchFamily="18" charset="0"/>
              </a:rPr>
              <a:t>Does not change regardless of stage of </a:t>
            </a:r>
            <a:r>
              <a:rPr lang="en-US" sz="2800" dirty="0" smtClean="0">
                <a:latin typeface="High Tower Text" panose="02040502050506030303" pitchFamily="18" charset="0"/>
              </a:rPr>
              <a:t>dementia</a:t>
            </a:r>
            <a:endParaRPr lang="en-US" sz="2800" dirty="0">
              <a:latin typeface="High Tower Text" panose="02040502050506030303" pitchFamily="18" charset="0"/>
            </a:endParaRPr>
          </a:p>
          <a:p>
            <a:pPr lvl="1" indent="-457200">
              <a:spcBef>
                <a:spcPts val="1800"/>
              </a:spcBef>
              <a:buClr>
                <a:schemeClr val="tx1"/>
              </a:buClr>
              <a:buSzPct val="100000"/>
              <a:buFont typeface="Wingdings" panose="05000000000000000000" pitchFamily="2" charset="2"/>
              <a:buChar char="§"/>
            </a:pPr>
            <a:r>
              <a:rPr lang="en-US" sz="2800" dirty="0">
                <a:latin typeface="High Tower Text" panose="02040502050506030303" pitchFamily="18" charset="0"/>
              </a:rPr>
              <a:t>Likely heightened</a:t>
            </a:r>
          </a:p>
        </p:txBody>
      </p:sp>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130</a:t>
            </a:fld>
            <a:endParaRPr lang="en-US" dirty="0"/>
          </a:p>
        </p:txBody>
      </p:sp>
    </p:spTree>
    <p:extLst>
      <p:ext uri="{BB962C8B-B14F-4D97-AF65-F5344CB8AC3E}">
        <p14:creationId xmlns:p14="http://schemas.microsoft.com/office/powerpoint/2010/main" val="526287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261118"/>
            <a:ext cx="8686800" cy="3831818"/>
          </a:xfrm>
          <a:prstGeom prst="rect">
            <a:avLst/>
          </a:prstGeom>
        </p:spPr>
        <p:txBody>
          <a:bodyPr wrap="square">
            <a:spAutoFit/>
          </a:bodyPr>
          <a:lstStyle/>
          <a:p>
            <a:pPr marL="0" lvl="1">
              <a:lnSpc>
                <a:spcPct val="150000"/>
              </a:lnSpc>
              <a:spcBef>
                <a:spcPts val="1800"/>
              </a:spcBef>
              <a:buClr>
                <a:schemeClr val="tx1"/>
              </a:buClr>
              <a:buSzPct val="100000"/>
            </a:pPr>
            <a:r>
              <a:rPr lang="en-US" sz="3600" dirty="0" smtClean="0">
                <a:latin typeface="High Tower Text" panose="02040502050506030303" pitchFamily="18" charset="0"/>
              </a:rPr>
              <a:t>Two approaches to dealing with pain</a:t>
            </a:r>
            <a:r>
              <a:rPr lang="en-US" sz="3200" dirty="0" smtClean="0">
                <a:latin typeface="Arial Rounded MT Bold" panose="020F0704030504030204" pitchFamily="34" charset="0"/>
              </a:rPr>
              <a:t>:</a:t>
            </a:r>
          </a:p>
          <a:p>
            <a:pPr marL="1377950" lvl="4" indent="-982663">
              <a:lnSpc>
                <a:spcPct val="150000"/>
              </a:lnSpc>
              <a:spcBef>
                <a:spcPts val="1800"/>
              </a:spcBef>
              <a:buClr>
                <a:schemeClr val="tx1"/>
              </a:buClr>
              <a:buSzPct val="100000"/>
              <a:buFont typeface="+mj-lt"/>
              <a:buAutoNum type="arabicPeriod"/>
            </a:pPr>
            <a:r>
              <a:rPr lang="en-US" sz="3200" b="1" u="sng" dirty="0" smtClean="0">
                <a:latin typeface="High Tower Text" panose="02040502050506030303" pitchFamily="18" charset="0"/>
              </a:rPr>
              <a:t>Coping</a:t>
            </a:r>
            <a:r>
              <a:rPr lang="en-US" sz="3200" dirty="0" smtClean="0">
                <a:latin typeface="Arial Rounded MT Bold" panose="020F0704030504030204" pitchFamily="34" charset="0"/>
              </a:rPr>
              <a:t> </a:t>
            </a:r>
            <a:r>
              <a:rPr lang="en-US" sz="3200" dirty="0" smtClean="0">
                <a:latin typeface="High Tower Text" panose="02040502050506030303" pitchFamily="18" charset="0"/>
              </a:rPr>
              <a:t>with pain </a:t>
            </a:r>
          </a:p>
          <a:p>
            <a:pPr marL="909638" lvl="4" indent="-514350">
              <a:lnSpc>
                <a:spcPct val="150000"/>
              </a:lnSpc>
              <a:spcBef>
                <a:spcPts val="1800"/>
              </a:spcBef>
              <a:buClr>
                <a:schemeClr val="tx1"/>
              </a:buClr>
              <a:buSzPct val="100000"/>
            </a:pPr>
            <a:r>
              <a:rPr lang="en-US" sz="3200" dirty="0">
                <a:latin typeface="Arial Rounded MT Bold" panose="020F0704030504030204" pitchFamily="34" charset="0"/>
              </a:rPr>
              <a:t>	</a:t>
            </a:r>
            <a:r>
              <a:rPr lang="en-US" sz="3200" dirty="0" smtClean="0">
                <a:latin typeface="Arial Rounded MT Bold" panose="020F0704030504030204" pitchFamily="34" charset="0"/>
              </a:rPr>
              <a:t>			&amp;</a:t>
            </a:r>
          </a:p>
          <a:p>
            <a:pPr marL="1377950" lvl="4" indent="-982663">
              <a:lnSpc>
                <a:spcPct val="150000"/>
              </a:lnSpc>
              <a:spcBef>
                <a:spcPts val="1800"/>
              </a:spcBef>
              <a:buClr>
                <a:schemeClr val="tx1"/>
              </a:buClr>
              <a:buSzPct val="100000"/>
              <a:buFont typeface="+mj-lt"/>
              <a:buAutoNum type="arabicPeriod" startAt="2"/>
            </a:pPr>
            <a:r>
              <a:rPr lang="en-US" sz="3200" b="1" u="sng" dirty="0" smtClean="0">
                <a:latin typeface="High Tower Text" panose="02040502050506030303" pitchFamily="18" charset="0"/>
              </a:rPr>
              <a:t>Avoidance</a:t>
            </a:r>
            <a:r>
              <a:rPr lang="en-US" sz="3200" dirty="0" smtClean="0">
                <a:latin typeface="High Tower Text" panose="02040502050506030303" pitchFamily="18" charset="0"/>
              </a:rPr>
              <a:t> of pain</a:t>
            </a:r>
          </a:p>
        </p:txBody>
      </p:sp>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026" y="2979757"/>
            <a:ext cx="4449974" cy="3878243"/>
          </a:xfrm>
          <a:prstGeom prst="rect">
            <a:avLst/>
          </a:prstGeom>
        </p:spPr>
      </p:pic>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131</a:t>
            </a:fld>
            <a:endParaRPr lang="en-US" dirty="0"/>
          </a:p>
        </p:txBody>
      </p:sp>
    </p:spTree>
    <p:extLst>
      <p:ext uri="{BB962C8B-B14F-4D97-AF65-F5344CB8AC3E}">
        <p14:creationId xmlns:p14="http://schemas.microsoft.com/office/powerpoint/2010/main" val="316262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Rectangle 8"/>
          <p:cNvSpPr/>
          <p:nvPr/>
        </p:nvSpPr>
        <p:spPr>
          <a:xfrm>
            <a:off x="228600" y="2362200"/>
            <a:ext cx="8686800" cy="3677930"/>
          </a:xfrm>
          <a:prstGeom prst="rect">
            <a:avLst/>
          </a:prstGeom>
        </p:spPr>
        <p:txBody>
          <a:bodyPr wrap="square">
            <a:spAutoFit/>
          </a:bodyPr>
          <a:lstStyle/>
          <a:p>
            <a:pPr algn="ctr">
              <a:spcAft>
                <a:spcPts val="3000"/>
              </a:spcAft>
            </a:pPr>
            <a:r>
              <a:rPr lang="en-CA" sz="3600" u="sng" dirty="0" smtClean="0">
                <a:latin typeface="High Tower Text" panose="02040502050506030303" pitchFamily="18" charset="0"/>
              </a:rPr>
              <a:t>Coping with Pain (Melancholy)</a:t>
            </a:r>
          </a:p>
          <a:p>
            <a:pPr marL="457200" indent="-457200">
              <a:spcAft>
                <a:spcPts val="2400"/>
              </a:spcAft>
              <a:buFont typeface="Wingdings" panose="05000000000000000000" pitchFamily="2" charset="2"/>
              <a:buChar char="§"/>
            </a:pPr>
            <a:r>
              <a:rPr lang="en-US" sz="2800" dirty="0" smtClean="0">
                <a:latin typeface="High Tower Text" panose="02040502050506030303" pitchFamily="18" charset="0"/>
              </a:rPr>
              <a:t>‘</a:t>
            </a:r>
            <a:r>
              <a:rPr lang="en-US" sz="2800" dirty="0">
                <a:latin typeface="High Tower Text" panose="02040502050506030303" pitchFamily="18" charset="0"/>
              </a:rPr>
              <a:t>Catharsis’ of </a:t>
            </a:r>
            <a:r>
              <a:rPr lang="en-US" sz="2800" dirty="0" smtClean="0">
                <a:latin typeface="High Tower Text" panose="02040502050506030303" pitchFamily="18" charset="0"/>
              </a:rPr>
              <a:t>pain - </a:t>
            </a:r>
            <a:r>
              <a:rPr lang="en-US" sz="2800" dirty="0">
                <a:latin typeface="High Tower Text" panose="02040502050506030303" pitchFamily="18" charset="0"/>
              </a:rPr>
              <a:t>crying and talking</a:t>
            </a:r>
          </a:p>
          <a:p>
            <a:pPr marL="457200" indent="-457200">
              <a:spcAft>
                <a:spcPts val="2400"/>
              </a:spcAft>
              <a:buFont typeface="Wingdings" panose="05000000000000000000" pitchFamily="2" charset="2"/>
              <a:buChar char="§"/>
            </a:pPr>
            <a:r>
              <a:rPr lang="en-US" sz="2800" dirty="0">
                <a:latin typeface="High Tower Text" panose="02040502050506030303" pitchFamily="18" charset="0"/>
              </a:rPr>
              <a:t>Measured ‘decompression’</a:t>
            </a:r>
          </a:p>
          <a:p>
            <a:pPr marL="457200" indent="-457200">
              <a:spcAft>
                <a:spcPts val="2400"/>
              </a:spcAft>
              <a:buFont typeface="Wingdings" panose="05000000000000000000" pitchFamily="2" charset="2"/>
              <a:buChar char="§"/>
            </a:pPr>
            <a:r>
              <a:rPr lang="en-US" sz="2800" dirty="0">
                <a:latin typeface="High Tower Text" panose="02040502050506030303" pitchFamily="18" charset="0"/>
              </a:rPr>
              <a:t>Observer’s perspective: suffering</a:t>
            </a:r>
          </a:p>
          <a:p>
            <a:pPr marL="457200" indent="-457200">
              <a:spcAft>
                <a:spcPts val="2400"/>
              </a:spcAft>
              <a:buFont typeface="Wingdings" panose="05000000000000000000" pitchFamily="2" charset="2"/>
              <a:buChar char="§"/>
            </a:pPr>
            <a:r>
              <a:rPr lang="en-US" sz="2800" dirty="0">
                <a:latin typeface="High Tower Text" panose="02040502050506030303" pitchFamily="18" charset="0"/>
              </a:rPr>
              <a:t>Individual’s perspective:  relief from </a:t>
            </a:r>
            <a:r>
              <a:rPr lang="en-US" sz="2800" dirty="0" smtClean="0">
                <a:latin typeface="High Tower Text" panose="02040502050506030303" pitchFamily="18" charset="0"/>
              </a:rPr>
              <a:t>suffering</a:t>
            </a:r>
            <a:endParaRPr lang="en-US" sz="2800" dirty="0">
              <a:latin typeface="High Tower Text" panose="02040502050506030303" pitchFamily="18" charset="0"/>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132</a:t>
            </a:fld>
            <a:endParaRPr lang="en-US" dirty="0"/>
          </a:p>
        </p:txBody>
      </p:sp>
    </p:spTree>
    <p:extLst>
      <p:ext uri="{BB962C8B-B14F-4D97-AF65-F5344CB8AC3E}">
        <p14:creationId xmlns:p14="http://schemas.microsoft.com/office/powerpoint/2010/main" val="1508745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Rectangle 8"/>
          <p:cNvSpPr/>
          <p:nvPr/>
        </p:nvSpPr>
        <p:spPr>
          <a:xfrm>
            <a:off x="76200" y="2362200"/>
            <a:ext cx="8991600" cy="4385816"/>
          </a:xfrm>
          <a:prstGeom prst="rect">
            <a:avLst/>
          </a:prstGeom>
        </p:spPr>
        <p:txBody>
          <a:bodyPr wrap="square">
            <a:spAutoFit/>
          </a:bodyPr>
          <a:lstStyle/>
          <a:p>
            <a:pPr algn="ctr">
              <a:spcAft>
                <a:spcPts val="3000"/>
              </a:spcAft>
            </a:pPr>
            <a:r>
              <a:rPr lang="en-CA" sz="3600" u="sng" dirty="0" smtClean="0">
                <a:latin typeface="High Tower Text" panose="02040502050506030303" pitchFamily="18" charset="0"/>
              </a:rPr>
              <a:t>Avoidance of Pain (Discontentment)</a:t>
            </a:r>
          </a:p>
          <a:p>
            <a:pPr marL="457200" indent="-457200">
              <a:spcAft>
                <a:spcPts val="1200"/>
              </a:spcAft>
              <a:buFont typeface="Wingdings" panose="05000000000000000000" pitchFamily="2" charset="2"/>
              <a:buChar char="§"/>
            </a:pPr>
            <a:r>
              <a:rPr lang="en-US" sz="2800" dirty="0">
                <a:latin typeface="High Tower Text" panose="02040502050506030303" pitchFamily="18" charset="0"/>
              </a:rPr>
              <a:t>“I feel good by putting you down” (verbal) </a:t>
            </a:r>
          </a:p>
          <a:p>
            <a:pPr marL="457200" indent="-457200">
              <a:spcAft>
                <a:spcPts val="1200"/>
              </a:spcAft>
              <a:buFont typeface="Wingdings" panose="05000000000000000000" pitchFamily="2" charset="2"/>
              <a:buChar char="§"/>
            </a:pPr>
            <a:r>
              <a:rPr lang="en-US" sz="2800" dirty="0">
                <a:latin typeface="High Tower Text" panose="02040502050506030303" pitchFamily="18" charset="0"/>
              </a:rPr>
              <a:t>Pro-active shut down of </a:t>
            </a:r>
            <a:r>
              <a:rPr lang="en-US" sz="2800" dirty="0" smtClean="0">
                <a:latin typeface="High Tower Text" panose="02040502050506030303" pitchFamily="18" charset="0"/>
              </a:rPr>
              <a:t>communication</a:t>
            </a:r>
            <a:r>
              <a:rPr lang="en-US" sz="2800" dirty="0">
                <a:latin typeface="High Tower Text" panose="02040502050506030303" pitchFamily="18" charset="0"/>
              </a:rPr>
              <a:t> </a:t>
            </a:r>
            <a:r>
              <a:rPr lang="en-US" sz="2800" dirty="0" smtClean="0">
                <a:latin typeface="High Tower Text" panose="02040502050506030303" pitchFamily="18" charset="0"/>
              </a:rPr>
              <a:t> </a:t>
            </a:r>
            <a:endParaRPr lang="en-US" sz="2800" dirty="0">
              <a:latin typeface="High Tower Text" panose="02040502050506030303" pitchFamily="18" charset="0"/>
            </a:endParaRPr>
          </a:p>
          <a:p>
            <a:pPr marL="457200">
              <a:spcAft>
                <a:spcPts val="1200"/>
              </a:spcAft>
            </a:pPr>
            <a:r>
              <a:rPr lang="en-US" sz="2800" dirty="0" smtClean="0">
                <a:latin typeface="High Tower Text" panose="02040502050506030303" pitchFamily="18" charset="0"/>
              </a:rPr>
              <a:t>(non-verbal</a:t>
            </a:r>
            <a:r>
              <a:rPr lang="en-US" sz="2800" dirty="0">
                <a:latin typeface="High Tower Text" panose="02040502050506030303" pitchFamily="18" charset="0"/>
              </a:rPr>
              <a:t>)</a:t>
            </a:r>
          </a:p>
          <a:p>
            <a:pPr marL="457200" indent="-457200">
              <a:spcAft>
                <a:spcPts val="1200"/>
              </a:spcAft>
              <a:buFont typeface="Wingdings" panose="05000000000000000000" pitchFamily="2" charset="2"/>
              <a:buChar char="§"/>
            </a:pPr>
            <a:r>
              <a:rPr lang="en-US" sz="2800" dirty="0">
                <a:latin typeface="High Tower Text" panose="02040502050506030303" pitchFamily="18" charset="0"/>
              </a:rPr>
              <a:t>Creates barriers or distance with others</a:t>
            </a:r>
          </a:p>
          <a:p>
            <a:pPr marL="457200" indent="-457200">
              <a:spcAft>
                <a:spcPts val="1200"/>
              </a:spcAft>
              <a:buFont typeface="Wingdings" panose="05000000000000000000" pitchFamily="2" charset="2"/>
              <a:buChar char="§"/>
            </a:pPr>
            <a:r>
              <a:rPr lang="en-US" sz="2800" dirty="0">
                <a:latin typeface="High Tower Text" panose="02040502050506030303" pitchFamily="18" charset="0"/>
              </a:rPr>
              <a:t>Protect exposure to ‘hurt’</a:t>
            </a:r>
          </a:p>
          <a:p>
            <a:pPr marL="457200" indent="-457200">
              <a:spcAft>
                <a:spcPts val="1200"/>
              </a:spcAft>
              <a:buFont typeface="Wingdings" panose="05000000000000000000" pitchFamily="2" charset="2"/>
              <a:buChar char="§"/>
            </a:pPr>
            <a:r>
              <a:rPr lang="en-US" sz="2800" dirty="0">
                <a:latin typeface="High Tower Text" panose="02040502050506030303" pitchFamily="18" charset="0"/>
              </a:rPr>
              <a:t>Prevent experiencing of ‘pain’</a:t>
            </a: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133</a:t>
            </a:fld>
            <a:endParaRPr lang="en-US" dirty="0"/>
          </a:p>
        </p:txBody>
      </p:sp>
    </p:spTree>
    <p:extLst>
      <p:ext uri="{BB962C8B-B14F-4D97-AF65-F5344CB8AC3E}">
        <p14:creationId xmlns:p14="http://schemas.microsoft.com/office/powerpoint/2010/main" val="1789479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anim calcmode="lin" valueType="num">
                                      <p:cBhvr>
                                        <p:cTn id="2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1000"/>
                                        <p:tgtEl>
                                          <p:spTgt spid="9">
                                            <p:txEl>
                                              <p:pRg st="4" end="4"/>
                                            </p:txEl>
                                          </p:spTgt>
                                        </p:tgtEl>
                                      </p:cBhvr>
                                    </p:animEffect>
                                    <p:anim calcmode="lin" valueType="num">
                                      <p:cBhvr>
                                        <p:cTn id="27"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animEffect transition="in" filter="fade">
                                      <p:cBhvr>
                                        <p:cTn id="33" dur="1000"/>
                                        <p:tgtEl>
                                          <p:spTgt spid="9">
                                            <p:txEl>
                                              <p:pRg st="5" end="5"/>
                                            </p:txEl>
                                          </p:spTgt>
                                        </p:tgtEl>
                                      </p:cBhvr>
                                    </p:animEffect>
                                    <p:anim calcmode="lin" valueType="num">
                                      <p:cBhvr>
                                        <p:cTn id="34"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fade">
                                      <p:cBhvr>
                                        <p:cTn id="40" dur="1000"/>
                                        <p:tgtEl>
                                          <p:spTgt spid="9">
                                            <p:txEl>
                                              <p:pRg st="6" end="6"/>
                                            </p:txEl>
                                          </p:spTgt>
                                        </p:tgtEl>
                                      </p:cBhvr>
                                    </p:animEffect>
                                    <p:anim calcmode="lin" valueType="num">
                                      <p:cBhvr>
                                        <p:cTn id="41"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134</a:t>
            </a:fld>
            <a:endParaRPr lang="en-US" dirty="0"/>
          </a:p>
        </p:txBody>
      </p:sp>
      <p:sp>
        <p:nvSpPr>
          <p:cNvPr id="9" name="Rectangle 8"/>
          <p:cNvSpPr/>
          <p:nvPr/>
        </p:nvSpPr>
        <p:spPr>
          <a:xfrm>
            <a:off x="370490" y="2819400"/>
            <a:ext cx="8403020" cy="2012859"/>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Purpose of </a:t>
            </a:r>
            <a:r>
              <a:rPr lang="en-CA" sz="3600" u="sng" dirty="0">
                <a:latin typeface="High Tower Text" panose="02040502050506030303" pitchFamily="18" charset="0"/>
              </a:rPr>
              <a:t>Expressions </a:t>
            </a:r>
            <a:r>
              <a:rPr lang="en-CA" sz="2000" u="sng" dirty="0" smtClean="0">
                <a:latin typeface="High Tower Text" panose="02040502050506030303" pitchFamily="18" charset="0"/>
              </a:rPr>
              <a:t>(Melancholy)</a:t>
            </a:r>
            <a:endParaRPr lang="en-CA" sz="2000" u="sng" dirty="0">
              <a:latin typeface="High Tower Text" panose="02040502050506030303" pitchFamily="18" charset="0"/>
            </a:endParaRP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Presence of painful states ……….‘coping’ with pain</a:t>
            </a:r>
            <a:endParaRPr lang="en-CA" sz="2800" b="1" u="sng" dirty="0" smtClean="0">
              <a:latin typeface="High Tower Text" panose="02040502050506030303" pitchFamily="18" charset="0"/>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2098" b="92774" l="5529" r="95577"/>
                    </a14:imgEffect>
                  </a14:imgLayer>
                </a14:imgProps>
              </a:ext>
              <a:ext uri="{28A0092B-C50C-407E-A947-70E740481C1C}">
                <a14:useLocalDpi xmlns:a14="http://schemas.microsoft.com/office/drawing/2010/main" val="0"/>
              </a:ext>
            </a:extLst>
          </a:blip>
          <a:stretch>
            <a:fillRect/>
          </a:stretch>
        </p:blipFill>
        <p:spPr>
          <a:xfrm>
            <a:off x="7042687" y="5372405"/>
            <a:ext cx="1893733" cy="1283431"/>
          </a:xfrm>
          <a:prstGeom prst="rect">
            <a:avLst/>
          </a:prstGeom>
        </p:spPr>
      </p:pic>
    </p:spTree>
    <p:extLst>
      <p:ext uri="{BB962C8B-B14F-4D97-AF65-F5344CB8AC3E}">
        <p14:creationId xmlns:p14="http://schemas.microsoft.com/office/powerpoint/2010/main" val="1110520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135</a:t>
            </a:fld>
            <a:endParaRPr lang="en-US" dirty="0"/>
          </a:p>
        </p:txBody>
      </p:sp>
      <p:sp>
        <p:nvSpPr>
          <p:cNvPr id="9" name="Rectangle 8"/>
          <p:cNvSpPr/>
          <p:nvPr/>
        </p:nvSpPr>
        <p:spPr>
          <a:xfrm>
            <a:off x="370490" y="2819400"/>
            <a:ext cx="8403020" cy="2012859"/>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a:t>
            </a:r>
            <a:r>
              <a:rPr lang="en-CA" sz="3600" u="sng" dirty="0">
                <a:latin typeface="High Tower Text" panose="02040502050506030303" pitchFamily="18" charset="0"/>
              </a:rPr>
              <a:t>Expressions </a:t>
            </a:r>
            <a:r>
              <a:rPr lang="en-CA" sz="2000" u="sng" dirty="0" smtClean="0">
                <a:latin typeface="High Tower Text" panose="02040502050506030303" pitchFamily="18" charset="0"/>
              </a:rPr>
              <a:t>(Melancholy)</a:t>
            </a:r>
            <a:endParaRPr lang="en-CA" sz="2000" u="sng" dirty="0">
              <a:latin typeface="High Tower Text" panose="02040502050506030303" pitchFamily="18" charset="0"/>
            </a:endParaRP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“Please help me in my catharsis”</a:t>
            </a:r>
            <a:endParaRPr lang="en-CA" sz="2800" b="1" u="sng" dirty="0">
              <a:latin typeface="High Tower Text" panose="02040502050506030303" pitchFamily="18" charset="0"/>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2098" b="92774" l="5529" r="95577"/>
                    </a14:imgEffect>
                  </a14:imgLayer>
                </a14:imgProps>
              </a:ext>
              <a:ext uri="{28A0092B-C50C-407E-A947-70E740481C1C}">
                <a14:useLocalDpi xmlns:a14="http://schemas.microsoft.com/office/drawing/2010/main" val="0"/>
              </a:ext>
            </a:extLst>
          </a:blip>
          <a:stretch>
            <a:fillRect/>
          </a:stretch>
        </p:blipFill>
        <p:spPr>
          <a:xfrm>
            <a:off x="7042687" y="5372405"/>
            <a:ext cx="1893733" cy="1283431"/>
          </a:xfrm>
          <a:prstGeom prst="rect">
            <a:avLst/>
          </a:prstGeom>
        </p:spPr>
      </p:pic>
    </p:spTree>
    <p:extLst>
      <p:ext uri="{BB962C8B-B14F-4D97-AF65-F5344CB8AC3E}">
        <p14:creationId xmlns:p14="http://schemas.microsoft.com/office/powerpoint/2010/main" val="3152778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136</a:t>
            </a:fld>
            <a:endParaRPr lang="en-US" dirty="0"/>
          </a:p>
        </p:txBody>
      </p:sp>
      <p:sp>
        <p:nvSpPr>
          <p:cNvPr id="9" name="Rectangle 8"/>
          <p:cNvSpPr/>
          <p:nvPr/>
        </p:nvSpPr>
        <p:spPr>
          <a:xfrm>
            <a:off x="370490" y="2819400"/>
            <a:ext cx="8403020" cy="2012859"/>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Purpose of </a:t>
            </a:r>
            <a:r>
              <a:rPr lang="en-CA" sz="3600" u="sng" dirty="0">
                <a:latin typeface="High Tower Text" panose="02040502050506030303" pitchFamily="18" charset="0"/>
              </a:rPr>
              <a:t>Expressions </a:t>
            </a:r>
            <a:r>
              <a:rPr lang="en-CA" sz="2000" u="sng" dirty="0" smtClean="0">
                <a:latin typeface="High Tower Text" panose="02040502050506030303" pitchFamily="18" charset="0"/>
              </a:rPr>
              <a:t>(Discontentment)</a:t>
            </a:r>
            <a:endParaRPr lang="en-CA" sz="2000" u="sng" dirty="0">
              <a:latin typeface="High Tower Text" panose="02040502050506030303" pitchFamily="18" charset="0"/>
            </a:endParaRP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Presence of painful states – ‘avoidance’ of pain</a:t>
            </a:r>
            <a:endParaRPr lang="en-CA" sz="2800" b="1" u="sng" dirty="0" smtClean="0">
              <a:latin typeface="High Tower Text" panose="02040502050506030303"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99697" y="5594360"/>
            <a:ext cx="1944303" cy="1263640"/>
          </a:xfrm>
          <a:prstGeom prst="rect">
            <a:avLst/>
          </a:prstGeom>
        </p:spPr>
      </p:pic>
    </p:spTree>
    <p:extLst>
      <p:ext uri="{BB962C8B-B14F-4D97-AF65-F5344CB8AC3E}">
        <p14:creationId xmlns:p14="http://schemas.microsoft.com/office/powerpoint/2010/main" val="1282818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Emotional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137</a:t>
            </a:fld>
            <a:endParaRPr lang="en-US" dirty="0"/>
          </a:p>
        </p:txBody>
      </p:sp>
      <p:sp>
        <p:nvSpPr>
          <p:cNvPr id="9" name="Rectangle 8"/>
          <p:cNvSpPr/>
          <p:nvPr/>
        </p:nvSpPr>
        <p:spPr>
          <a:xfrm>
            <a:off x="370490" y="2819400"/>
            <a:ext cx="8403020" cy="2505301"/>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a:t>
            </a:r>
            <a:r>
              <a:rPr lang="en-CA" sz="3600" u="sng" dirty="0">
                <a:latin typeface="High Tower Text" panose="02040502050506030303" pitchFamily="18" charset="0"/>
              </a:rPr>
              <a:t>Expressions </a:t>
            </a:r>
            <a:r>
              <a:rPr lang="en-CA" sz="2000" u="sng" dirty="0" smtClean="0">
                <a:latin typeface="High Tower Text" panose="02040502050506030303" pitchFamily="18" charset="0"/>
              </a:rPr>
              <a:t>(Discontentment)</a:t>
            </a:r>
            <a:endParaRPr lang="en-CA" sz="2000" u="sng" dirty="0">
              <a:latin typeface="High Tower Text" panose="02040502050506030303" pitchFamily="18" charset="0"/>
            </a:endParaRP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2400" dirty="0" smtClean="0">
                <a:latin typeface="High Tower Text" panose="02040502050506030303" pitchFamily="18" charset="0"/>
              </a:rPr>
              <a:t>“Please don’t take me for a ‘jerk’ – I am simply trying to protect 		myself from pain”</a:t>
            </a:r>
            <a:endParaRPr lang="en-CA" sz="2400" b="1" u="sng" dirty="0">
              <a:latin typeface="High Tower Text" panose="02040502050506030303" pitchFamily="18" charset="0"/>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99697" y="5594360"/>
            <a:ext cx="1944303" cy="1263640"/>
          </a:xfrm>
          <a:prstGeom prst="rect">
            <a:avLst/>
          </a:prstGeom>
        </p:spPr>
      </p:pic>
    </p:spTree>
    <p:extLst>
      <p:ext uri="{BB962C8B-B14F-4D97-AF65-F5344CB8AC3E}">
        <p14:creationId xmlns:p14="http://schemas.microsoft.com/office/powerpoint/2010/main" val="1825633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21" t="16321"/>
          <a:stretch/>
        </p:blipFill>
        <p:spPr>
          <a:xfrm>
            <a:off x="0" y="5029200"/>
            <a:ext cx="9201451" cy="1562701"/>
          </a:xfrm>
          <a:prstGeom prst="rect">
            <a:avLst/>
          </a:prstGeom>
        </p:spPr>
      </p:pic>
      <p:sp>
        <p:nvSpPr>
          <p:cNvPr id="9"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138</a:t>
            </a:fld>
            <a:endParaRPr lang="en-US" dirty="0"/>
          </a:p>
        </p:txBody>
      </p:sp>
      <p:graphicFrame>
        <p:nvGraphicFramePr>
          <p:cNvPr id="12" name="Diagram 11"/>
          <p:cNvGraphicFramePr/>
          <p:nvPr>
            <p:extLst>
              <p:ext uri="{D42A27DB-BD31-4B8C-83A1-F6EECF244321}">
                <p14:modId xmlns:p14="http://schemas.microsoft.com/office/powerpoint/2010/main" val="109045529"/>
              </p:ext>
            </p:extLst>
          </p:nvPr>
        </p:nvGraphicFramePr>
        <p:xfrm>
          <a:off x="-381000" y="-533400"/>
          <a:ext cx="7620000" cy="565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Lightning Bolt 12"/>
          <p:cNvSpPr/>
          <p:nvPr/>
        </p:nvSpPr>
        <p:spPr>
          <a:xfrm rot="6101547">
            <a:off x="5484350" y="3029334"/>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621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13"/>
                                        </p:tgtEl>
                                        <p:attrNameLst>
                                          <p:attrName>style.color</p:attrName>
                                        </p:attrNameLst>
                                      </p:cBhvr>
                                      <p:to>
                                        <a:schemeClr val="bg1"/>
                                      </p:to>
                                    </p:animClr>
                                    <p:animClr clrSpc="rgb" dir="cw">
                                      <p:cBhvr>
                                        <p:cTn id="11" dur="250" autoRev="1" fill="remove"/>
                                        <p:tgtEl>
                                          <p:spTgt spid="13"/>
                                        </p:tgtEl>
                                        <p:attrNameLst>
                                          <p:attrName>fillcolor</p:attrName>
                                        </p:attrNameLst>
                                      </p:cBhvr>
                                      <p:to>
                                        <a:schemeClr val="bg1"/>
                                      </p:to>
                                    </p:animClr>
                                    <p:set>
                                      <p:cBhvr>
                                        <p:cTn id="12" dur="250" autoRev="1" fill="remove"/>
                                        <p:tgtEl>
                                          <p:spTgt spid="13"/>
                                        </p:tgtEl>
                                        <p:attrNameLst>
                                          <p:attrName>fill.type</p:attrName>
                                        </p:attrNameLst>
                                      </p:cBhvr>
                                      <p:to>
                                        <p:strVal val="solid"/>
                                      </p:to>
                                    </p:set>
                                    <p:set>
                                      <p:cBhvr>
                                        <p:cTn id="13" dur="25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3" grpId="0" animBg="1"/>
      <p:bldP spid="13"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1120" y="2647294"/>
            <a:ext cx="7543800" cy="830997"/>
          </a:xfrm>
          <a:prstGeom prst="rect">
            <a:avLst/>
          </a:prstGeom>
        </p:spPr>
        <p:txBody>
          <a:bodyPr wrap="square">
            <a:spAutoFit/>
          </a:bodyPr>
          <a:lstStyle/>
          <a:p>
            <a:pPr marL="0" lvl="1" algn="ctr">
              <a:lnSpc>
                <a:spcPct val="150000"/>
              </a:lnSpc>
              <a:spcBef>
                <a:spcPts val="1800"/>
              </a:spcBef>
              <a:buClr>
                <a:schemeClr val="tx2"/>
              </a:buClr>
              <a:buSzPct val="70000"/>
            </a:pPr>
            <a:r>
              <a:rPr lang="en-US" sz="3200" dirty="0" smtClean="0">
                <a:latin typeface="Arial Rounded MT Bold" panose="020F0704030504030204" pitchFamily="34" charset="0"/>
              </a:rPr>
              <a:t>Represents the primary emotion of:</a:t>
            </a:r>
          </a:p>
        </p:txBody>
      </p:sp>
      <p:sp>
        <p:nvSpPr>
          <p:cNvPr id="2" name="Rectangle 1"/>
          <p:cNvSpPr/>
          <p:nvPr/>
        </p:nvSpPr>
        <p:spPr>
          <a:xfrm>
            <a:off x="3839559" y="5410200"/>
            <a:ext cx="1418240" cy="841834"/>
          </a:xfrm>
          <a:prstGeom prst="rect">
            <a:avLst/>
          </a:prstGeom>
        </p:spPr>
        <p:txBody>
          <a:bodyPr wrap="square" numCol="1">
            <a:spAutoFit/>
          </a:bodyPr>
          <a:lstStyle/>
          <a:p>
            <a:pPr marL="0" lvl="2" algn="ctr">
              <a:lnSpc>
                <a:spcPct val="150000"/>
              </a:lnSpc>
              <a:spcBef>
                <a:spcPts val="1800"/>
              </a:spcBef>
              <a:buClr>
                <a:schemeClr val="tx2"/>
              </a:buClr>
              <a:buSzPct val="70000"/>
            </a:pPr>
            <a:r>
              <a:rPr lang="en-US" sz="3600" dirty="0" smtClean="0">
                <a:latin typeface="High Tower Text" panose="02040502050506030303" pitchFamily="18" charset="0"/>
              </a:rPr>
              <a:t>FEAR</a:t>
            </a:r>
            <a:endParaRPr lang="en-US" sz="3600" dirty="0">
              <a:latin typeface="High Tower Text" panose="02040502050506030303" pitchFamily="18" charset="0"/>
            </a:endParaRPr>
          </a:p>
        </p:txBody>
      </p:sp>
      <p:sp>
        <p:nvSpPr>
          <p:cNvPr id="9"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72" r="100000">
                        <a14:foregroundMark x1="48851" y1="6337" x2="52374" y2="17426"/>
                        <a14:foregroundMark x1="56355" y1="7921" x2="56662" y2="17624"/>
                        <a14:foregroundMark x1="60796" y1="18416" x2="65391" y2="8713"/>
                      </a14:backgroundRemoval>
                    </a14:imgEffect>
                  </a14:imgLayer>
                </a14:imgProps>
              </a:ext>
              <a:ext uri="{28A0092B-C50C-407E-A947-70E740481C1C}">
                <a14:useLocalDpi xmlns:a14="http://schemas.microsoft.com/office/drawing/2010/main" val="0"/>
              </a:ext>
            </a:extLst>
          </a:blip>
          <a:stretch>
            <a:fillRect/>
          </a:stretch>
        </p:blipFill>
        <p:spPr>
          <a:xfrm>
            <a:off x="3512438" y="3962399"/>
            <a:ext cx="2072483" cy="1602763"/>
          </a:xfrm>
          <a:prstGeom prst="rect">
            <a:avLst/>
          </a:prstGeom>
        </p:spPr>
      </p:pic>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139</a:t>
            </a:fld>
            <a:endParaRPr lang="en-US" dirty="0"/>
          </a:p>
        </p:txBody>
      </p:sp>
    </p:spTree>
    <p:extLst>
      <p:ext uri="{BB962C8B-B14F-4D97-AF65-F5344CB8AC3E}">
        <p14:creationId xmlns:p14="http://schemas.microsoft.com/office/powerpoint/2010/main" val="474099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0" y="-35648"/>
            <a:ext cx="9144000" cy="569048"/>
          </a:xfrm>
          <a:prstGeom prst="rect">
            <a:avLst/>
          </a:prstGeom>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sz="2000" b="1" dirty="0" err="1" smtClean="0">
                <a:solidFill>
                  <a:schemeClr val="tx1"/>
                </a:solidFill>
                <a:latin typeface="Bookman Old Style" panose="02050604050505020204" pitchFamily="18" charset="0"/>
              </a:rPr>
              <a:t>Luthra’s</a:t>
            </a:r>
            <a:r>
              <a:rPr lang="en-CA" sz="2000" b="1" dirty="0" smtClean="0">
                <a:solidFill>
                  <a:schemeClr val="tx1"/>
                </a:solidFill>
                <a:latin typeface="Bookman Old Style" panose="02050604050505020204" pitchFamily="18" charset="0"/>
              </a:rPr>
              <a:t> Behavioral Assessment and Intervention Response (</a:t>
            </a:r>
            <a:r>
              <a:rPr lang="en-CA" sz="2000" b="1" dirty="0" err="1" smtClean="0">
                <a:solidFill>
                  <a:schemeClr val="tx1"/>
                </a:solidFill>
                <a:latin typeface="Bookman Old Style" panose="02050604050505020204" pitchFamily="18" charset="0"/>
              </a:rPr>
              <a:t>LuBAIR</a:t>
            </a:r>
            <a:r>
              <a:rPr lang="en-CA" sz="2000" b="1" dirty="0" smtClean="0">
                <a:solidFill>
                  <a:schemeClr val="tx1"/>
                </a:solidFill>
                <a:latin typeface="Bookman Old Style" panose="02050604050505020204" pitchFamily="18" charset="0"/>
              </a:rPr>
              <a:t>™) Inventory</a:t>
            </a:r>
            <a:endParaRPr lang="en-US" sz="2000" b="1" dirty="0">
              <a:solidFill>
                <a:schemeClr val="tx1"/>
              </a:solidFill>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6172200"/>
          </a:xfrm>
          <a:prstGeom prst="rect">
            <a:avLst/>
          </a:prstGeom>
        </p:spPr>
      </p:pic>
    </p:spTree>
    <p:extLst>
      <p:ext uri="{BB962C8B-B14F-4D97-AF65-F5344CB8AC3E}">
        <p14:creationId xmlns:p14="http://schemas.microsoft.com/office/powerpoint/2010/main" val="31121951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438400"/>
            <a:ext cx="8686800" cy="3554819"/>
          </a:xfrm>
          <a:prstGeom prst="rect">
            <a:avLst/>
          </a:prstGeom>
        </p:spPr>
        <p:txBody>
          <a:bodyPr wrap="square">
            <a:spAutoFit/>
          </a:bodyPr>
          <a:lstStyle/>
          <a:p>
            <a:pPr>
              <a:spcAft>
                <a:spcPts val="1200"/>
              </a:spcAft>
            </a:pPr>
            <a:r>
              <a:rPr lang="en-CA" sz="3600" u="sng" dirty="0" smtClean="0">
                <a:latin typeface="High Tower Text" panose="02040502050506030303" pitchFamily="18" charset="0"/>
              </a:rPr>
              <a:t>Attachment</a:t>
            </a:r>
          </a:p>
          <a:p>
            <a:pPr>
              <a:spcAft>
                <a:spcPts val="2400"/>
              </a:spcAft>
            </a:pPr>
            <a:r>
              <a:rPr lang="en-US" sz="2800" i="1" dirty="0">
                <a:latin typeface="High Tower Text" panose="02040502050506030303" pitchFamily="18" charset="0"/>
              </a:rPr>
              <a:t>Bowlby and Ainsworth</a:t>
            </a:r>
          </a:p>
          <a:p>
            <a:pPr marL="457200" indent="-457200">
              <a:spcAft>
                <a:spcPts val="2400"/>
              </a:spcAft>
              <a:buFont typeface="Wingdings" panose="05000000000000000000" pitchFamily="2" charset="2"/>
              <a:buChar char="§"/>
            </a:pPr>
            <a:r>
              <a:rPr lang="en-US" sz="2400" dirty="0">
                <a:latin typeface="High Tower Text" panose="02040502050506030303" pitchFamily="18" charset="0"/>
              </a:rPr>
              <a:t>Bonding between mom and infant</a:t>
            </a:r>
          </a:p>
          <a:p>
            <a:pPr marL="457200" indent="-457200">
              <a:spcAft>
                <a:spcPts val="1800"/>
              </a:spcAft>
              <a:buFont typeface="Wingdings" panose="05000000000000000000" pitchFamily="2" charset="2"/>
              <a:buChar char="§"/>
            </a:pPr>
            <a:r>
              <a:rPr lang="en-US" sz="2400" dirty="0">
                <a:latin typeface="High Tower Text" panose="02040502050506030303" pitchFamily="18" charset="0"/>
              </a:rPr>
              <a:t>Valid for all ‘attachments’ throughout life (marital, family, work</a:t>
            </a:r>
            <a:r>
              <a:rPr lang="en-US" sz="2400" dirty="0" smtClean="0">
                <a:latin typeface="High Tower Text" panose="02040502050506030303" pitchFamily="18" charset="0"/>
              </a:rPr>
              <a:t>)</a:t>
            </a:r>
          </a:p>
          <a:p>
            <a:pPr marL="457200" indent="-457200">
              <a:spcAft>
                <a:spcPts val="1800"/>
              </a:spcAft>
              <a:buFont typeface="Wingdings" panose="05000000000000000000" pitchFamily="2" charset="2"/>
              <a:buChar char="§"/>
            </a:pPr>
            <a:r>
              <a:rPr lang="en-US" sz="2400" dirty="0" smtClean="0">
                <a:latin typeface="High Tower Text" panose="02040502050506030303" pitchFamily="18" charset="0"/>
              </a:rPr>
              <a:t>Remains valid through all stages of dementia</a:t>
            </a:r>
            <a:endParaRPr lang="en-US" sz="2400" dirty="0">
              <a:latin typeface="High Tower Text" panose="02040502050506030303" pitchFamily="18" charset="0"/>
            </a:endParaRPr>
          </a:p>
        </p:txBody>
      </p:sp>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140</a:t>
            </a:fld>
            <a:endParaRPr lang="en-US" dirty="0"/>
          </a:p>
        </p:txBody>
      </p:sp>
    </p:spTree>
    <p:extLst>
      <p:ext uri="{BB962C8B-B14F-4D97-AF65-F5344CB8AC3E}">
        <p14:creationId xmlns:p14="http://schemas.microsoft.com/office/powerpoint/2010/main" val="3399410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000"/>
                                        <p:tgtEl>
                                          <p:spTgt spid="9">
                                            <p:txEl>
                                              <p:pRg st="2" end="2"/>
                                            </p:txEl>
                                          </p:spTgt>
                                        </p:tgtEl>
                                      </p:cBhvr>
                                    </p:animEffect>
                                    <p:anim calcmode="lin" valueType="num">
                                      <p:cBhvr>
                                        <p:cTn id="1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1000"/>
                                        <p:tgtEl>
                                          <p:spTgt spid="9">
                                            <p:txEl>
                                              <p:pRg st="3" end="3"/>
                                            </p:txEl>
                                          </p:spTgt>
                                        </p:tgtEl>
                                      </p:cBhvr>
                                    </p:animEffect>
                                    <p:anim calcmode="lin" valueType="num">
                                      <p:cBhvr>
                                        <p:cTn id="21"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anim calcmode="lin" valueType="num">
                                      <p:cBhvr>
                                        <p:cTn id="2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60000" y1="35714" x2="65400" y2="30462"/>
                        <a14:foregroundMark x1="27200" y1="61345" x2="46800" y2="61345"/>
                        <a14:foregroundMark x1="28800" y1="62395" x2="31800" y2="68487"/>
                        <a14:foregroundMark x1="66200" y1="70378" x2="85600" y2="69958"/>
                        <a14:foregroundMark x1="77000" y1="76050" x2="93800" y2="75420"/>
                        <a14:foregroundMark x1="69400" y1="81303" x2="86000" y2="81303"/>
                        <a14:foregroundMark x1="14400" y1="52521" x2="13000" y2="54622"/>
                        <a14:foregroundMark x1="19000" y1="53571" x2="16800" y2="55882"/>
                        <a14:foregroundMark x1="60000" y1="57773" x2="60400" y2="61345"/>
                        <a14:foregroundMark x1="54800" y1="56513" x2="56200" y2="59664"/>
                      </a14:backgroundRemoval>
                    </a14:imgEffect>
                  </a14:imgLayer>
                </a14:imgProps>
              </a:ext>
              <a:ext uri="{28A0092B-C50C-407E-A947-70E740481C1C}">
                <a14:useLocalDpi xmlns:a14="http://schemas.microsoft.com/office/drawing/2010/main" val="0"/>
              </a:ext>
            </a:extLst>
          </a:blip>
          <a:stretch>
            <a:fillRect/>
          </a:stretch>
        </p:blipFill>
        <p:spPr>
          <a:xfrm>
            <a:off x="3805852" y="1828306"/>
            <a:ext cx="5523419" cy="5258294"/>
          </a:xfrm>
          <a:prstGeom prst="rect">
            <a:avLst/>
          </a:prstGeom>
        </p:spPr>
      </p:pic>
      <p:sp>
        <p:nvSpPr>
          <p:cNvPr id="9" name="Rectangle 8"/>
          <p:cNvSpPr/>
          <p:nvPr/>
        </p:nvSpPr>
        <p:spPr>
          <a:xfrm>
            <a:off x="228600" y="2438400"/>
            <a:ext cx="8686800" cy="3570208"/>
          </a:xfrm>
          <a:prstGeom prst="rect">
            <a:avLst/>
          </a:prstGeom>
        </p:spPr>
        <p:txBody>
          <a:bodyPr wrap="square">
            <a:spAutoFit/>
          </a:bodyPr>
          <a:lstStyle/>
          <a:p>
            <a:pPr>
              <a:spcAft>
                <a:spcPts val="1200"/>
              </a:spcAft>
            </a:pPr>
            <a:r>
              <a:rPr lang="en-CA" sz="3200" u="sng" dirty="0" smtClean="0">
                <a:latin typeface="High Tower Text" panose="02040502050506030303" pitchFamily="18" charset="0"/>
              </a:rPr>
              <a:t>Attachment</a:t>
            </a:r>
            <a:r>
              <a:rPr lang="en-CA" sz="3200" dirty="0" smtClean="0">
                <a:latin typeface="High Tower Text" panose="02040502050506030303" pitchFamily="18" charset="0"/>
              </a:rPr>
              <a:t> </a:t>
            </a:r>
            <a:r>
              <a:rPr lang="en-CA" sz="2800" dirty="0" smtClean="0">
                <a:latin typeface="High Tower Text" panose="02040502050506030303" pitchFamily="18" charset="0"/>
              </a:rPr>
              <a:t>(</a:t>
            </a:r>
            <a:r>
              <a:rPr lang="en-US" sz="2800" i="1" dirty="0" smtClean="0">
                <a:latin typeface="High Tower Text" panose="02040502050506030303" pitchFamily="18" charset="0"/>
              </a:rPr>
              <a:t>Bowlby </a:t>
            </a:r>
            <a:r>
              <a:rPr lang="en-US" sz="2800" i="1" dirty="0">
                <a:latin typeface="High Tower Text" panose="02040502050506030303" pitchFamily="18" charset="0"/>
              </a:rPr>
              <a:t>and </a:t>
            </a:r>
            <a:r>
              <a:rPr lang="en-US" sz="2800" i="1" dirty="0" smtClean="0">
                <a:latin typeface="High Tower Text" panose="02040502050506030303" pitchFamily="18" charset="0"/>
              </a:rPr>
              <a:t>Ainsworth</a:t>
            </a:r>
            <a:r>
              <a:rPr lang="en-US" sz="2800" i="1" dirty="0" smtClean="0">
                <a:latin typeface="Arial Rounded MT Bold" panose="020F0704030504030204" pitchFamily="34" charset="0"/>
              </a:rPr>
              <a:t>):</a:t>
            </a:r>
            <a:endParaRPr lang="en-CA" sz="3800" u="sng" dirty="0" smtClean="0">
              <a:latin typeface="Arial Rounded MT Bold" panose="020F0704030504030204" pitchFamily="34" charset="0"/>
            </a:endParaRPr>
          </a:p>
          <a:p>
            <a:pPr marL="457200" indent="-457200">
              <a:spcAft>
                <a:spcPts val="1800"/>
              </a:spcAft>
              <a:buFont typeface="Wingdings" panose="05000000000000000000" pitchFamily="2" charset="2"/>
              <a:buChar char="§"/>
            </a:pPr>
            <a:r>
              <a:rPr lang="en-US" sz="2800" dirty="0" smtClean="0">
                <a:latin typeface="High Tower Text" panose="02040502050506030303" pitchFamily="18" charset="0"/>
              </a:rPr>
              <a:t>Different types of attachments</a:t>
            </a:r>
            <a:r>
              <a:rPr lang="en-US" sz="2800" dirty="0" smtClean="0">
                <a:latin typeface="Arial Rounded MT Bold" panose="020F0704030504030204" pitchFamily="34" charset="0"/>
              </a:rPr>
              <a:t>:</a:t>
            </a:r>
          </a:p>
          <a:p>
            <a:pPr marL="914400" lvl="1" indent="-457200">
              <a:spcAft>
                <a:spcPts val="1800"/>
              </a:spcAft>
              <a:buFont typeface="Wingdings" panose="05000000000000000000" pitchFamily="2" charset="2"/>
              <a:buChar char="§"/>
            </a:pPr>
            <a:r>
              <a:rPr lang="en-US" sz="2400" dirty="0" smtClean="0">
                <a:latin typeface="High Tower Text" panose="02040502050506030303" pitchFamily="18" charset="0"/>
              </a:rPr>
              <a:t>Secure </a:t>
            </a:r>
          </a:p>
          <a:p>
            <a:pPr marL="914400" lvl="1" indent="-457200">
              <a:spcAft>
                <a:spcPts val="1800"/>
              </a:spcAft>
              <a:buFont typeface="Wingdings" panose="05000000000000000000" pitchFamily="2" charset="2"/>
              <a:buChar char="§"/>
            </a:pPr>
            <a:r>
              <a:rPr lang="en-US" sz="2400" dirty="0" smtClean="0">
                <a:latin typeface="High Tower Text" panose="02040502050506030303" pitchFamily="18" charset="0"/>
              </a:rPr>
              <a:t>Anxious</a:t>
            </a:r>
          </a:p>
          <a:p>
            <a:pPr marL="914400" lvl="1" indent="-457200">
              <a:spcAft>
                <a:spcPts val="1800"/>
              </a:spcAft>
              <a:buFont typeface="Wingdings" panose="05000000000000000000" pitchFamily="2" charset="2"/>
              <a:buChar char="§"/>
            </a:pPr>
            <a:r>
              <a:rPr lang="en-US" sz="2400" dirty="0" smtClean="0">
                <a:latin typeface="High Tower Text" panose="02040502050506030303" pitchFamily="18" charset="0"/>
              </a:rPr>
              <a:t>Avoidant </a:t>
            </a:r>
          </a:p>
          <a:p>
            <a:pPr marL="914400" lvl="1" indent="-457200">
              <a:spcAft>
                <a:spcPts val="1800"/>
              </a:spcAft>
              <a:buFont typeface="Wingdings" panose="05000000000000000000" pitchFamily="2" charset="2"/>
              <a:buChar char="§"/>
            </a:pPr>
            <a:r>
              <a:rPr lang="en-US" sz="2400" dirty="0" smtClean="0">
                <a:latin typeface="High Tower Text" panose="02040502050506030303" pitchFamily="18" charset="0"/>
              </a:rPr>
              <a:t>Disorganized</a:t>
            </a:r>
            <a:endParaRPr lang="en-US" sz="2400" dirty="0">
              <a:latin typeface="High Tower Text" panose="02040502050506030303" pitchFamily="18" charset="0"/>
            </a:endParaRPr>
          </a:p>
        </p:txBody>
      </p:sp>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141</a:t>
            </a:fld>
            <a:endParaRPr lang="en-US" dirty="0"/>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778" y1="40889" x2="34889" y2="43111"/>
                        <a14:foregroundMark x1="66667" y1="40889" x2="64444" y2="44444"/>
                      </a14:backgroundRemoval>
                    </a14:imgEffect>
                  </a14:imgLayer>
                </a14:imgProps>
              </a:ext>
              <a:ext uri="{28A0092B-C50C-407E-A947-70E740481C1C}">
                <a14:useLocalDpi xmlns:a14="http://schemas.microsoft.com/office/drawing/2010/main" val="0"/>
              </a:ext>
            </a:extLst>
          </a:blip>
          <a:stretch>
            <a:fillRect/>
          </a:stretch>
        </p:blipFill>
        <p:spPr>
          <a:xfrm>
            <a:off x="4528671" y="2809575"/>
            <a:ext cx="4800600" cy="4800600"/>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59259" y1="48560" x2="62346" y2="62963"/>
                        <a14:foregroundMark x1="43519" y1="46091" x2="44136" y2="60494"/>
                        <a14:foregroundMark x1="20679" y1="5350" x2="45370" y2="13169"/>
                        <a14:foregroundMark x1="70679" y1="5350" x2="90741" y2="21399"/>
                        <a14:foregroundMark x1="46914" y1="44856" x2="46914" y2="62963"/>
                      </a14:backgroundRemoval>
                    </a14:imgEffect>
                  </a14:imgLayer>
                </a14:imgProps>
              </a:ext>
              <a:ext uri="{28A0092B-C50C-407E-A947-70E740481C1C}">
                <a14:useLocalDpi xmlns:a14="http://schemas.microsoft.com/office/drawing/2010/main" val="0"/>
              </a:ext>
            </a:extLst>
          </a:blip>
          <a:stretch>
            <a:fillRect/>
          </a:stretch>
        </p:blipFill>
        <p:spPr>
          <a:xfrm>
            <a:off x="5200650" y="4086225"/>
            <a:ext cx="3086100" cy="2314575"/>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66448" y1="5000" x2="90159" y2="14875"/>
                        <a14:foregroundMark x1="38707" y1="43125" x2="52765" y2="65500"/>
                        <a14:foregroundMark x1="60169" y1="46000" x2="59231" y2="62500"/>
                        <a14:foregroundMark x1="58013" y1="47750" x2="65698" y2="54750"/>
                        <a14:foregroundMark x1="43018" y1="46375" x2="37957" y2="56750"/>
                        <a14:foregroundMark x1="40300" y1="59875" x2="47142" y2="60625"/>
                        <a14:foregroundMark x1="42362" y1="43125" x2="47142" y2="46875"/>
                        <a14:foregroundMark x1="64292" y1="57375" x2="60918" y2="61250"/>
                        <a14:foregroundMark x1="87535" y1="18375" x2="89128" y2="42125"/>
                        <a14:foregroundMark x1="48079" y1="49500" x2="49110" y2="56250"/>
                      </a14:backgroundRemoval>
                    </a14:imgEffect>
                  </a14:imgLayer>
                </a14:imgProps>
              </a:ext>
              <a:ext uri="{28A0092B-C50C-407E-A947-70E740481C1C}">
                <a14:useLocalDpi xmlns:a14="http://schemas.microsoft.com/office/drawing/2010/main" val="0"/>
              </a:ext>
            </a:extLst>
          </a:blip>
          <a:stretch>
            <a:fillRect/>
          </a:stretch>
        </p:blipFill>
        <p:spPr>
          <a:xfrm>
            <a:off x="5109702" y="4086225"/>
            <a:ext cx="3267996" cy="2314575"/>
          </a:xfrm>
          <a:prstGeom prst="rect">
            <a:avLst/>
          </a:prstGeom>
        </p:spPr>
      </p:pic>
    </p:spTree>
    <p:extLst>
      <p:ext uri="{BB962C8B-B14F-4D97-AF65-F5344CB8AC3E}">
        <p14:creationId xmlns:p14="http://schemas.microsoft.com/office/powerpoint/2010/main" val="2305055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1000"/>
                                        <p:tgtEl>
                                          <p:spTgt spid="9">
                                            <p:txEl>
                                              <p:pRg st="5" end="5"/>
                                            </p:txEl>
                                          </p:spTgt>
                                        </p:tgtEl>
                                      </p:cBhvr>
                                    </p:animEffect>
                                    <p:anim calcmode="lin" valueType="num">
                                      <p:cBhvr>
                                        <p:cTn id="36"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438400"/>
            <a:ext cx="8686800" cy="3539430"/>
          </a:xfrm>
          <a:prstGeom prst="rect">
            <a:avLst/>
          </a:prstGeom>
        </p:spPr>
        <p:txBody>
          <a:bodyPr wrap="square">
            <a:spAutoFit/>
          </a:bodyPr>
          <a:lstStyle/>
          <a:p>
            <a:pPr>
              <a:spcAft>
                <a:spcPts val="2400"/>
              </a:spcAft>
            </a:pPr>
            <a:r>
              <a:rPr lang="en-CA" sz="3200" u="sng" dirty="0" smtClean="0">
                <a:latin typeface="High Tower Text" panose="02040502050506030303" pitchFamily="18" charset="0"/>
              </a:rPr>
              <a:t>Attachment</a:t>
            </a:r>
          </a:p>
          <a:p>
            <a:pPr marL="457200" indent="-457200">
              <a:spcAft>
                <a:spcPts val="2400"/>
              </a:spcAft>
              <a:buFont typeface="Wingdings" panose="05000000000000000000" pitchFamily="2" charset="2"/>
              <a:buChar char="§"/>
            </a:pPr>
            <a:r>
              <a:rPr lang="en-US" sz="2800" dirty="0" smtClean="0">
                <a:latin typeface="High Tower Text" panose="02040502050506030303" pitchFamily="18" charset="0"/>
              </a:rPr>
              <a:t>Stored </a:t>
            </a:r>
            <a:r>
              <a:rPr lang="en-US" sz="2800" dirty="0">
                <a:latin typeface="High Tower Text" panose="02040502050506030303" pitchFamily="18" charset="0"/>
              </a:rPr>
              <a:t>as ‘mental images’</a:t>
            </a:r>
          </a:p>
          <a:p>
            <a:pPr marL="457200" indent="-457200">
              <a:spcAft>
                <a:spcPts val="2400"/>
              </a:spcAft>
              <a:buFont typeface="Wingdings" panose="05000000000000000000" pitchFamily="2" charset="2"/>
              <a:buChar char="§"/>
            </a:pPr>
            <a:r>
              <a:rPr lang="en-US" sz="2800" dirty="0">
                <a:latin typeface="High Tower Text" panose="02040502050506030303" pitchFamily="18" charset="0"/>
              </a:rPr>
              <a:t>Create ‘Inner World Model’ (hard drive)</a:t>
            </a:r>
          </a:p>
          <a:p>
            <a:pPr marL="457200" indent="-457200">
              <a:spcAft>
                <a:spcPts val="2400"/>
              </a:spcAft>
              <a:buFont typeface="Wingdings" panose="05000000000000000000" pitchFamily="2" charset="2"/>
              <a:buChar char="§"/>
            </a:pPr>
            <a:r>
              <a:rPr lang="en-US" sz="2800" dirty="0" smtClean="0">
                <a:latin typeface="High Tower Text" panose="02040502050506030303" pitchFamily="18" charset="0"/>
              </a:rPr>
              <a:t>Pair ‘New Milieu’ ……..‘Stored attachments’</a:t>
            </a:r>
          </a:p>
          <a:p>
            <a:pPr marL="457200" indent="-457200">
              <a:spcAft>
                <a:spcPts val="2400"/>
              </a:spcAft>
              <a:buFont typeface="Wingdings" panose="05000000000000000000" pitchFamily="2" charset="2"/>
              <a:buChar char="§"/>
            </a:pPr>
            <a:r>
              <a:rPr lang="en-US" sz="2800" dirty="0" smtClean="0">
                <a:latin typeface="High Tower Text" panose="02040502050506030303" pitchFamily="18" charset="0"/>
              </a:rPr>
              <a:t>Determines response </a:t>
            </a:r>
            <a:endParaRPr lang="en-US" sz="2800" dirty="0">
              <a:latin typeface="High Tower Text" panose="02040502050506030303" pitchFamily="18" charset="0"/>
            </a:endParaRPr>
          </a:p>
        </p:txBody>
      </p:sp>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142</a:t>
            </a:fld>
            <a:endParaRPr lang="en-US" dirty="0"/>
          </a:p>
        </p:txBody>
      </p:sp>
    </p:spTree>
    <p:extLst>
      <p:ext uri="{BB962C8B-B14F-4D97-AF65-F5344CB8AC3E}">
        <p14:creationId xmlns:p14="http://schemas.microsoft.com/office/powerpoint/2010/main" val="791677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438400"/>
            <a:ext cx="8686800" cy="3400931"/>
          </a:xfrm>
          <a:prstGeom prst="rect">
            <a:avLst/>
          </a:prstGeom>
        </p:spPr>
        <p:txBody>
          <a:bodyPr wrap="square">
            <a:spAutoFit/>
          </a:bodyPr>
          <a:lstStyle/>
          <a:p>
            <a:pPr algn="ctr">
              <a:spcAft>
                <a:spcPts val="2400"/>
              </a:spcAft>
            </a:pPr>
            <a:r>
              <a:rPr lang="en-CA" sz="3800" u="sng" dirty="0" smtClean="0">
                <a:latin typeface="High Tower Text" panose="02040502050506030303" pitchFamily="18" charset="0"/>
              </a:rPr>
              <a:t>Advanced Dementia</a:t>
            </a:r>
          </a:p>
          <a:p>
            <a:pPr marL="457200" indent="-457200">
              <a:spcAft>
                <a:spcPts val="1800"/>
              </a:spcAft>
              <a:buFont typeface="Wingdings" panose="05000000000000000000" pitchFamily="2" charset="2"/>
              <a:buChar char="§"/>
            </a:pPr>
            <a:r>
              <a:rPr lang="en-US" sz="2800" dirty="0" smtClean="0">
                <a:latin typeface="High Tower Text" panose="02040502050506030303" pitchFamily="18" charset="0"/>
              </a:rPr>
              <a:t>Complete loss of recognition of own environment</a:t>
            </a:r>
          </a:p>
          <a:p>
            <a:pPr marL="457200" indent="-457200">
              <a:spcAft>
                <a:spcPts val="1800"/>
              </a:spcAft>
              <a:buFont typeface="Wingdings" panose="05000000000000000000" pitchFamily="2" charset="2"/>
              <a:buChar char="§"/>
            </a:pPr>
            <a:r>
              <a:rPr lang="en-US" sz="2800" dirty="0" smtClean="0">
                <a:latin typeface="High Tower Text" panose="02040502050506030303" pitchFamily="18" charset="0"/>
              </a:rPr>
              <a:t>No familiarity of new environment</a:t>
            </a:r>
          </a:p>
          <a:p>
            <a:pPr marL="457200" indent="-457200">
              <a:spcAft>
                <a:spcPts val="1800"/>
              </a:spcAft>
              <a:buFont typeface="Wingdings" panose="05000000000000000000" pitchFamily="2" charset="2"/>
              <a:buChar char="§"/>
            </a:pPr>
            <a:r>
              <a:rPr lang="en-US" sz="2800" dirty="0" smtClean="0">
                <a:latin typeface="High Tower Text" panose="02040502050506030303" pitchFamily="18" charset="0"/>
              </a:rPr>
              <a:t>Preserved early childhood memories (Birth to 8) </a:t>
            </a:r>
          </a:p>
          <a:p>
            <a:pPr marL="457200" indent="-457200">
              <a:spcAft>
                <a:spcPts val="1800"/>
              </a:spcAft>
              <a:buFont typeface="Wingdings" panose="05000000000000000000" pitchFamily="2" charset="2"/>
              <a:buChar char="§"/>
            </a:pPr>
            <a:r>
              <a:rPr lang="en-US" sz="2800" dirty="0" smtClean="0">
                <a:latin typeface="High Tower Text" panose="02040502050506030303" pitchFamily="18" charset="0"/>
              </a:rPr>
              <a:t>Turn inwards for ‘Safe’ place</a:t>
            </a:r>
          </a:p>
        </p:txBody>
      </p:sp>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143</a:t>
            </a:fld>
            <a:endParaRPr lang="en-US" dirty="0"/>
          </a:p>
        </p:txBody>
      </p:sp>
    </p:spTree>
    <p:extLst>
      <p:ext uri="{BB962C8B-B14F-4D97-AF65-F5344CB8AC3E}">
        <p14:creationId xmlns:p14="http://schemas.microsoft.com/office/powerpoint/2010/main" val="771815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6200" y="2438400"/>
            <a:ext cx="8991600" cy="3939540"/>
          </a:xfrm>
          <a:prstGeom prst="rect">
            <a:avLst/>
          </a:prstGeom>
        </p:spPr>
        <p:txBody>
          <a:bodyPr wrap="square">
            <a:spAutoFit/>
          </a:bodyPr>
          <a:lstStyle/>
          <a:p>
            <a:pPr algn="ctr">
              <a:spcAft>
                <a:spcPts val="2400"/>
              </a:spcAft>
            </a:pPr>
            <a:r>
              <a:rPr lang="en-CA" sz="3800" u="sng" dirty="0" smtClean="0">
                <a:latin typeface="High Tower Text" panose="02040502050506030303" pitchFamily="18" charset="0"/>
              </a:rPr>
              <a:t>Advanced Dementia</a:t>
            </a:r>
          </a:p>
          <a:p>
            <a:pPr marL="457200" indent="-457200">
              <a:spcAft>
                <a:spcPts val="1800"/>
              </a:spcAft>
              <a:buFont typeface="Wingdings" panose="05000000000000000000" pitchFamily="2" charset="2"/>
              <a:buChar char="§"/>
            </a:pPr>
            <a:r>
              <a:rPr lang="en-US" sz="2800" dirty="0" smtClean="0">
                <a:latin typeface="Arial Rounded MT Bold" panose="020F0704030504030204" pitchFamily="34" charset="0"/>
              </a:rPr>
              <a:t>If pairing with……. </a:t>
            </a:r>
          </a:p>
          <a:p>
            <a:pPr marL="914400" lvl="1" indent="-457200">
              <a:spcAft>
                <a:spcPts val="1800"/>
              </a:spcAft>
              <a:buFont typeface="Wingdings" panose="05000000000000000000" pitchFamily="2" charset="2"/>
              <a:buChar char="§"/>
            </a:pPr>
            <a:r>
              <a:rPr lang="en-US" sz="2800" dirty="0" smtClean="0">
                <a:latin typeface="Arial Rounded MT Bold" panose="020F0704030504030204" pitchFamily="34" charset="0"/>
              </a:rPr>
              <a:t>‘</a:t>
            </a:r>
            <a:r>
              <a:rPr lang="en-US" sz="2800" dirty="0" smtClean="0">
                <a:latin typeface="High Tower Text" panose="02040502050506030303" pitchFamily="18" charset="0"/>
              </a:rPr>
              <a:t>Secure’ </a:t>
            </a:r>
            <a:r>
              <a:rPr lang="en-US" sz="2800" dirty="0">
                <a:latin typeface="High Tower Text" panose="02040502050506030303" pitchFamily="18" charset="0"/>
              </a:rPr>
              <a:t>mental images’ </a:t>
            </a:r>
            <a:r>
              <a:rPr lang="en-US" sz="2800" dirty="0" smtClean="0">
                <a:latin typeface="High Tower Text" panose="02040502050506030303" pitchFamily="18" charset="0"/>
              </a:rPr>
              <a:t>……..no </a:t>
            </a:r>
            <a:r>
              <a:rPr lang="en-US" sz="2800" dirty="0">
                <a:latin typeface="High Tower Text" panose="02040502050506030303" pitchFamily="18" charset="0"/>
              </a:rPr>
              <a:t>symptoms</a:t>
            </a:r>
          </a:p>
          <a:p>
            <a:pPr marL="914400" lvl="1" indent="-457200">
              <a:spcAft>
                <a:spcPts val="1800"/>
              </a:spcAft>
              <a:buFont typeface="Wingdings" panose="05000000000000000000" pitchFamily="2" charset="2"/>
              <a:buChar char="§"/>
            </a:pPr>
            <a:r>
              <a:rPr lang="en-US" sz="2800" dirty="0">
                <a:latin typeface="High Tower Text" panose="02040502050506030303" pitchFamily="18" charset="0"/>
              </a:rPr>
              <a:t>‘</a:t>
            </a:r>
            <a:r>
              <a:rPr lang="en-US" sz="2800" dirty="0" smtClean="0">
                <a:latin typeface="High Tower Text" panose="02040502050506030303" pitchFamily="18" charset="0"/>
              </a:rPr>
              <a:t>Anxious’, Avoidant or Disorganized’ </a:t>
            </a:r>
            <a:r>
              <a:rPr lang="en-US" sz="2800" dirty="0">
                <a:latin typeface="High Tower Text" panose="02040502050506030303" pitchFamily="18" charset="0"/>
              </a:rPr>
              <a:t>mental </a:t>
            </a:r>
            <a:r>
              <a:rPr lang="en-US" sz="2800" dirty="0" smtClean="0">
                <a:latin typeface="High Tower Text" panose="02040502050506030303" pitchFamily="18" charset="0"/>
              </a:rPr>
              <a:t>images</a:t>
            </a:r>
          </a:p>
          <a:p>
            <a:pPr marL="914400" lvl="1" indent="-457200">
              <a:spcAft>
                <a:spcPts val="1800"/>
              </a:spcAft>
              <a:buFont typeface="Wingdings" panose="05000000000000000000" pitchFamily="2" charset="2"/>
              <a:buChar char="§"/>
            </a:pPr>
            <a:r>
              <a:rPr lang="en-US" sz="2800" dirty="0" smtClean="0">
                <a:latin typeface="High Tower Text" panose="02040502050506030303" pitchFamily="18" charset="0"/>
              </a:rPr>
              <a:t> </a:t>
            </a:r>
            <a:r>
              <a:rPr lang="en-US" sz="2800" dirty="0" smtClean="0">
                <a:latin typeface="Arial Rounded MT Bold" panose="020F0704030504030204" pitchFamily="34" charset="0"/>
              </a:rPr>
              <a:t>…………</a:t>
            </a:r>
            <a:r>
              <a:rPr lang="en-US" sz="2400" dirty="0" smtClean="0">
                <a:latin typeface="High Tower Text" panose="02040502050506030303" pitchFamily="18" charset="0"/>
              </a:rPr>
              <a:t>Fretful/Trepidation Expressions</a:t>
            </a:r>
            <a:endParaRPr lang="en-US" sz="2000" dirty="0">
              <a:latin typeface="High Tower Text" panose="02040502050506030303" pitchFamily="18" charset="0"/>
            </a:endParaRPr>
          </a:p>
          <a:p>
            <a:pPr marL="914400" lvl="1" indent="-457200">
              <a:spcAft>
                <a:spcPts val="1800"/>
              </a:spcAft>
              <a:buFont typeface="Wingdings" panose="05000000000000000000" pitchFamily="2" charset="2"/>
              <a:buChar char="§"/>
            </a:pPr>
            <a:r>
              <a:rPr lang="en-US" sz="2000" dirty="0" smtClean="0">
                <a:latin typeface="High Tower Text" panose="02040502050506030303" pitchFamily="18" charset="0"/>
              </a:rPr>
              <a:t>Parent </a:t>
            </a:r>
            <a:r>
              <a:rPr lang="en-US" sz="2000" dirty="0">
                <a:latin typeface="High Tower Text" panose="02040502050506030303" pitchFamily="18" charset="0"/>
              </a:rPr>
              <a:t>or sibling fixation</a:t>
            </a:r>
          </a:p>
        </p:txBody>
      </p:sp>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144</a:t>
            </a:fld>
            <a:endParaRPr lang="en-US" dirty="0"/>
          </a:p>
        </p:txBody>
      </p:sp>
    </p:spTree>
    <p:extLst>
      <p:ext uri="{BB962C8B-B14F-4D97-AF65-F5344CB8AC3E}">
        <p14:creationId xmlns:p14="http://schemas.microsoft.com/office/powerpoint/2010/main" val="3694105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406928801"/>
              </p:ext>
            </p:extLst>
          </p:nvPr>
        </p:nvGraphicFramePr>
        <p:xfrm>
          <a:off x="304800" y="2514600"/>
          <a:ext cx="8479220" cy="762000"/>
        </p:xfrm>
        <a:graphic>
          <a:graphicData uri="http://schemas.openxmlformats.org/drawingml/2006/table">
            <a:tbl>
              <a:tblPr firstRow="1" firstCol="1" bandRow="1"/>
              <a:tblGrid>
                <a:gridCol w="847922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1. EXPRESSING WORRY, FEAR, FOREBODING, OR CATASTROPHE </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6D"/>
                    </a:solid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5252" b="89916" l="10000" r="90000">
                        <a14:foregroundMark x1="55476" y1="41387" x2="56429" y2="33613"/>
                      </a14:backgroundRemoval>
                    </a14:imgEffect>
                  </a14:imgLayer>
                </a14:imgProps>
              </a:ext>
              <a:ext uri="{28A0092B-C50C-407E-A947-70E740481C1C}">
                <a14:useLocalDpi xmlns:a14="http://schemas.microsoft.com/office/drawing/2010/main" val="0"/>
              </a:ext>
            </a:extLst>
          </a:blip>
          <a:stretch>
            <a:fillRect/>
          </a:stretch>
        </p:blipFill>
        <p:spPr>
          <a:xfrm flipH="1">
            <a:off x="-2133600" y="2971800"/>
            <a:ext cx="7772400" cy="440436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2456" y1="57377" x2="36842" y2="72131"/>
                        <a14:foregroundMark x1="54386" y1="32787" x2="85088" y2="10656"/>
                        <a14:foregroundMark x1="56140" y1="13934" x2="68421" y2="4918"/>
                        <a14:foregroundMark x1="21930" y1="40164" x2="23684" y2="45082"/>
                        <a14:foregroundMark x1="26316" y1="40164" x2="31579" y2="40164"/>
                        <a14:foregroundMark x1="64035" y1="22131" x2="51754" y2="24590"/>
                        <a14:foregroundMark x1="49123" y1="31148" x2="53509" y2="40984"/>
                        <a14:foregroundMark x1="56140" y1="42623" x2="66667" y2="40984"/>
                        <a14:foregroundMark x1="17544" y1="68852" x2="21930" y2="66393"/>
                        <a14:foregroundMark x1="15789" y1="72131" x2="19298" y2="72951"/>
                        <a14:foregroundMark x1="50877" y1="74590" x2="92105" y2="74590"/>
                      </a14:backgroundRemoval>
                    </a14:imgEffect>
                  </a14:imgLayer>
                </a14:imgProps>
              </a:ext>
              <a:ext uri="{28A0092B-C50C-407E-A947-70E740481C1C}">
                <a14:useLocalDpi xmlns:a14="http://schemas.microsoft.com/office/drawing/2010/main" val="0"/>
              </a:ext>
            </a:extLst>
          </a:blip>
          <a:stretch>
            <a:fillRect/>
          </a:stretch>
        </p:blipFill>
        <p:spPr>
          <a:xfrm>
            <a:off x="3886200" y="3712029"/>
            <a:ext cx="2527400" cy="2706764"/>
          </a:xfrm>
          <a:prstGeom prst="rect">
            <a:avLst/>
          </a:prstGeom>
        </p:spPr>
      </p:pic>
      <p:sp>
        <p:nvSpPr>
          <p:cNvPr id="17" name="Oval Callout 16"/>
          <p:cNvSpPr/>
          <p:nvPr/>
        </p:nvSpPr>
        <p:spPr>
          <a:xfrm>
            <a:off x="3048000" y="3657600"/>
            <a:ext cx="4800600" cy="2743200"/>
          </a:xfrm>
          <a:prstGeom prst="wedgeEllipseCallout">
            <a:avLst>
              <a:gd name="adj1" fmla="val -63010"/>
              <a:gd name="adj2" fmla="val -41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145</a:t>
            </a:fld>
            <a:endParaRPr lang="en-US" dirty="0"/>
          </a:p>
        </p:txBody>
      </p:sp>
    </p:spTree>
    <p:extLst>
      <p:ext uri="{BB962C8B-B14F-4D97-AF65-F5344CB8AC3E}">
        <p14:creationId xmlns:p14="http://schemas.microsoft.com/office/powerpoint/2010/main" val="3953637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006980557"/>
              </p:ext>
            </p:extLst>
          </p:nvPr>
        </p:nvGraphicFramePr>
        <p:xfrm>
          <a:off x="1219200" y="2514600"/>
          <a:ext cx="6400800" cy="762000"/>
        </p:xfrm>
        <a:graphic>
          <a:graphicData uri="http://schemas.openxmlformats.org/drawingml/2006/table">
            <a:tbl>
              <a:tblPr firstRow="1" firstCol="1" bandRow="1"/>
              <a:tblGrid>
                <a:gridCol w="640080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2. FEARFUL OR SCARED FACIAL EXPRESSIONS </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1FAB8"/>
                    </a:solidFill>
                  </a:tcPr>
                </a:tc>
                <a:extLst>
                  <a:ext uri="{0D108BD9-81ED-4DB2-BD59-A6C34878D82A}">
                    <a16:rowId xmlns:a16="http://schemas.microsoft.com/office/drawing/2014/main" val="10000"/>
                  </a:ext>
                </a:extLst>
              </a:tr>
            </a:tbl>
          </a:graphicData>
        </a:graphic>
      </p:graphicFrame>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3699"/>
          <a:stretch/>
        </p:blipFill>
        <p:spPr>
          <a:xfrm>
            <a:off x="3324388" y="3429000"/>
            <a:ext cx="2495224" cy="3429000"/>
          </a:xfrm>
          <a:prstGeom prst="rect">
            <a:avLst/>
          </a:prstGeom>
        </p:spPr>
      </p:pic>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146</a:t>
            </a:fld>
            <a:endParaRPr lang="en-US" dirty="0"/>
          </a:p>
        </p:txBody>
      </p:sp>
    </p:spTree>
    <p:extLst>
      <p:ext uri="{BB962C8B-B14F-4D97-AF65-F5344CB8AC3E}">
        <p14:creationId xmlns:p14="http://schemas.microsoft.com/office/powerpoint/2010/main" val="1223966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938500923"/>
              </p:ext>
            </p:extLst>
          </p:nvPr>
        </p:nvGraphicFramePr>
        <p:xfrm>
          <a:off x="1143000" y="2514600"/>
          <a:ext cx="6705600" cy="762000"/>
        </p:xfrm>
        <a:graphic>
          <a:graphicData uri="http://schemas.openxmlformats.org/drawingml/2006/table">
            <a:tbl>
              <a:tblPr firstRow="1" firstCol="1" bandRow="1"/>
              <a:tblGrid>
                <a:gridCol w="670560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3. ANXIOUS OR DISTRESSED FACIAL EXPRESSIONS </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FF6D"/>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0" y="3418114"/>
            <a:ext cx="3429000" cy="3429000"/>
          </a:xfrm>
          <a:prstGeom prst="rect">
            <a:avLst/>
          </a:prstGeom>
        </p:spPr>
      </p:pic>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147</a:t>
            </a:fld>
            <a:endParaRPr lang="en-US" dirty="0"/>
          </a:p>
        </p:txBody>
      </p:sp>
    </p:spTree>
    <p:extLst>
      <p:ext uri="{BB962C8B-B14F-4D97-AF65-F5344CB8AC3E}">
        <p14:creationId xmlns:p14="http://schemas.microsoft.com/office/powerpoint/2010/main" val="2787720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19114859"/>
              </p:ext>
            </p:extLst>
          </p:nvPr>
        </p:nvGraphicFramePr>
        <p:xfrm>
          <a:off x="1066800" y="2514600"/>
          <a:ext cx="6913180" cy="762000"/>
        </p:xfrm>
        <a:graphic>
          <a:graphicData uri="http://schemas.openxmlformats.org/drawingml/2006/table">
            <a:tbl>
              <a:tblPr firstRow="1" firstCol="1" bandRow="1"/>
              <a:tblGrid>
                <a:gridCol w="691318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4. CLINGY OR "LATCHING ON", WRINGING OF HANDS, RUBBING FACE/BODY</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1FAB8"/>
                    </a:solidFill>
                  </a:tcPr>
                </a:tc>
                <a:extLst>
                  <a:ext uri="{0D108BD9-81ED-4DB2-BD59-A6C34878D82A}">
                    <a16:rowId xmlns:a16="http://schemas.microsoft.com/office/drawing/2014/main" val="10000"/>
                  </a:ext>
                </a:extLst>
              </a:tr>
            </a:tbl>
          </a:graphicData>
        </a:graphic>
      </p:graphicFrame>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014" b="6824"/>
          <a:stretch/>
        </p:blipFill>
        <p:spPr>
          <a:xfrm>
            <a:off x="1828800" y="3559628"/>
            <a:ext cx="5486400" cy="3058885"/>
          </a:xfrm>
          <a:prstGeom prst="rect">
            <a:avLst/>
          </a:prstGeom>
        </p:spPr>
      </p:pic>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148</a:t>
            </a:fld>
            <a:endParaRPr lang="en-US" dirty="0"/>
          </a:p>
        </p:txBody>
      </p:sp>
    </p:spTree>
    <p:extLst>
      <p:ext uri="{BB962C8B-B14F-4D97-AF65-F5344CB8AC3E}">
        <p14:creationId xmlns:p14="http://schemas.microsoft.com/office/powerpoint/2010/main" val="2057516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664269515"/>
              </p:ext>
            </p:extLst>
          </p:nvPr>
        </p:nvGraphicFramePr>
        <p:xfrm>
          <a:off x="2438400" y="2514600"/>
          <a:ext cx="4114800" cy="762000"/>
        </p:xfrm>
        <a:graphic>
          <a:graphicData uri="http://schemas.openxmlformats.org/drawingml/2006/table">
            <a:tbl>
              <a:tblPr firstRow="1" firstCol="1" bandRow="1"/>
              <a:tblGrid>
                <a:gridCol w="411480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5. HOARDING OR COLLECTING</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FF6D"/>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739" y="3340554"/>
            <a:ext cx="5238750" cy="3495675"/>
          </a:xfrm>
          <a:prstGeom prst="rect">
            <a:avLst/>
          </a:prstGeom>
        </p:spPr>
      </p:pic>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149</a:t>
            </a:fld>
            <a:endParaRPr lang="en-US" dirty="0"/>
          </a:p>
        </p:txBody>
      </p:sp>
    </p:spTree>
    <p:extLst>
      <p:ext uri="{BB962C8B-B14F-4D97-AF65-F5344CB8AC3E}">
        <p14:creationId xmlns:p14="http://schemas.microsoft.com/office/powerpoint/2010/main" val="935330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191"/>
          <a:stretch/>
        </p:blipFill>
        <p:spPr>
          <a:xfrm>
            <a:off x="4927" y="4650828"/>
            <a:ext cx="9139073" cy="1902372"/>
          </a:xfrm>
          <a:prstGeom prst="rect">
            <a:avLst/>
          </a:prstGeom>
        </p:spPr>
      </p:pic>
      <p:sp>
        <p:nvSpPr>
          <p:cNvPr id="9"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endParaRPr lang="en-CA" dirty="0" smtClean="0">
              <a:ln>
                <a:solidFill>
                  <a:schemeClr val="tx1"/>
                </a:solidFill>
              </a:ln>
              <a:solidFill>
                <a:srgbClr val="FF3333"/>
              </a:solidFill>
              <a:latin typeface="Aharoni" panose="02010803020104030203" pitchFamily="2" charset="-79"/>
              <a:cs typeface="Aharoni" panose="02010803020104030203" pitchFamily="2" charset="-79"/>
            </a:endParaRPr>
          </a:p>
        </p:txBody>
      </p:sp>
      <p:sp>
        <p:nvSpPr>
          <p:cNvPr id="5" name="Oval 4"/>
          <p:cNvSpPr/>
          <p:nvPr/>
        </p:nvSpPr>
        <p:spPr>
          <a:xfrm>
            <a:off x="3363464" y="2971799"/>
            <a:ext cx="2279848" cy="1155268"/>
          </a:xfrm>
          <a:prstGeom prst="ellipse">
            <a:avLst/>
          </a:prstGeom>
          <a:solidFill>
            <a:srgbClr val="FF8989"/>
          </a:solidFill>
          <a:ln>
            <a:solidFill>
              <a:srgbClr val="FF33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700" dirty="0">
                <a:effectLst/>
                <a:latin typeface="Bookman Old Style"/>
                <a:ea typeface="Calibri"/>
                <a:cs typeface="Times New Roman"/>
              </a:rPr>
              <a:t> </a:t>
            </a:r>
            <a:endParaRPr lang="en-US" sz="1400" dirty="0">
              <a:effectLst/>
              <a:ea typeface="Calibri"/>
              <a:cs typeface="Times New Roman"/>
            </a:endParaRPr>
          </a:p>
          <a:p>
            <a:pPr marL="0" marR="0" algn="ctr">
              <a:lnSpc>
                <a:spcPct val="115000"/>
              </a:lnSpc>
              <a:spcBef>
                <a:spcPts val="0"/>
              </a:spcBef>
              <a:spcAft>
                <a:spcPts val="1000"/>
              </a:spcAft>
            </a:pPr>
            <a:r>
              <a:rPr lang="en-US" sz="2000" b="1" dirty="0">
                <a:solidFill>
                  <a:schemeClr val="tx1"/>
                </a:solidFill>
                <a:effectLst/>
                <a:latin typeface="Bookman Old Style"/>
                <a:ea typeface="Calibri"/>
                <a:cs typeface="Times New Roman"/>
              </a:rPr>
              <a:t>Sensorium</a:t>
            </a:r>
            <a:endParaRPr lang="en-US" sz="2000" b="1" dirty="0">
              <a:solidFill>
                <a:schemeClr val="tx1"/>
              </a:solidFill>
              <a:effectLst/>
              <a:ea typeface="Calibri"/>
              <a:cs typeface="Times New Roman"/>
            </a:endParaRPr>
          </a:p>
          <a:p>
            <a:pPr marL="0" marR="0">
              <a:lnSpc>
                <a:spcPct val="115000"/>
              </a:lnSpc>
              <a:spcBef>
                <a:spcPts val="0"/>
              </a:spcBef>
              <a:spcAft>
                <a:spcPts val="1000"/>
              </a:spcAft>
            </a:pPr>
            <a:r>
              <a:rPr lang="en-US" sz="1100" dirty="0">
                <a:effectLst/>
                <a:ea typeface="Calibri"/>
                <a:cs typeface="Times New Roman"/>
              </a:rPr>
              <a:t> </a:t>
            </a:r>
          </a:p>
        </p:txBody>
      </p:sp>
      <p:sp>
        <p:nvSpPr>
          <p:cNvPr id="6" name="Lightning Bolt 5"/>
          <p:cNvSpPr/>
          <p:nvPr/>
        </p:nvSpPr>
        <p:spPr>
          <a:xfrm rot="3548818">
            <a:off x="4716353" y="2317158"/>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0"/>
          </p:nvPr>
        </p:nvSpPr>
        <p:spPr/>
        <p:txBody>
          <a:bodyPr/>
          <a:lstStyle/>
          <a:p>
            <a:fld id="{800A0DDF-9B95-4961-8F3C-303932E2D10A}" type="slidenum">
              <a:rPr lang="en-US" smtClean="0"/>
              <a:pPr/>
              <a:t>15</a:t>
            </a:fld>
            <a:endParaRPr lang="en-US" dirty="0"/>
          </a:p>
        </p:txBody>
      </p:sp>
    </p:spTree>
    <p:extLst>
      <p:ext uri="{BB962C8B-B14F-4D97-AF65-F5344CB8AC3E}">
        <p14:creationId xmlns:p14="http://schemas.microsoft.com/office/powerpoint/2010/main" val="197324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7" presetClass="emph" presetSubtype="0" repeatCount="3000" fill="remove" grpId="1" nodeType="withEffect">
                                  <p:stCondLst>
                                    <p:cond delay="500"/>
                                  </p:stCondLst>
                                  <p:childTnLst>
                                    <p:animClr clrSpc="rgb" dir="cw">
                                      <p:cBhvr override="childStyle">
                                        <p:cTn id="8" dur="250" autoRev="1" fill="remove"/>
                                        <p:tgtEl>
                                          <p:spTgt spid="6"/>
                                        </p:tgtEl>
                                        <p:attrNameLst>
                                          <p:attrName>style.color</p:attrName>
                                        </p:attrNameLst>
                                      </p:cBhvr>
                                      <p:to>
                                        <a:schemeClr val="bg1"/>
                                      </p:to>
                                    </p:animClr>
                                    <p:animClr clrSpc="rgb" dir="cw">
                                      <p:cBhvr>
                                        <p:cTn id="9" dur="250" autoRev="1" fill="remove"/>
                                        <p:tgtEl>
                                          <p:spTgt spid="6"/>
                                        </p:tgtEl>
                                        <p:attrNameLst>
                                          <p:attrName>fillcolor</p:attrName>
                                        </p:attrNameLst>
                                      </p:cBhvr>
                                      <p:to>
                                        <a:schemeClr val="bg1"/>
                                      </p:to>
                                    </p:animClr>
                                    <p:set>
                                      <p:cBhvr>
                                        <p:cTn id="10" dur="250" autoRev="1" fill="remove"/>
                                        <p:tgtEl>
                                          <p:spTgt spid="6"/>
                                        </p:tgtEl>
                                        <p:attrNameLst>
                                          <p:attrName>fill.type</p:attrName>
                                        </p:attrNameLst>
                                      </p:cBhvr>
                                      <p:to>
                                        <p:strVal val="solid"/>
                                      </p:to>
                                    </p:set>
                                    <p:set>
                                      <p:cBhvr>
                                        <p:cTn id="11" dur="250" autoRev="1" fill="remove"/>
                                        <p:tgtEl>
                                          <p:spTgt spid="6"/>
                                        </p:tgtEl>
                                        <p:attrNameLst>
                                          <p:attrName>fill.on</p:attrName>
                                        </p:attrNameLst>
                                      </p:cBhvr>
                                      <p:to>
                                        <p:strVal val="tru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150</a:t>
            </a:fld>
            <a:endParaRPr lang="en-US" dirty="0"/>
          </a:p>
        </p:txBody>
      </p:sp>
      <p:sp>
        <p:nvSpPr>
          <p:cNvPr id="9" name="Rectangle 8"/>
          <p:cNvSpPr/>
          <p:nvPr/>
        </p:nvSpPr>
        <p:spPr>
          <a:xfrm>
            <a:off x="370490" y="2819400"/>
            <a:ext cx="8403020" cy="2111347"/>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3200" dirty="0" smtClean="0">
                <a:latin typeface="High Tower Text" panose="02040502050506030303" pitchFamily="18" charset="0"/>
              </a:rPr>
              <a:t>Presence of unmet ‘security’ needs</a:t>
            </a:r>
            <a:endParaRPr lang="en-CA" sz="3200" b="1" u="sng" dirty="0" smtClean="0">
              <a:latin typeface="High Tower Text" panose="02040502050506030303" pitchFamily="18" charset="0"/>
            </a:endParaRPr>
          </a:p>
        </p:txBody>
      </p:sp>
    </p:spTree>
    <p:extLst>
      <p:ext uri="{BB962C8B-B14F-4D97-AF65-F5344CB8AC3E}">
        <p14:creationId xmlns:p14="http://schemas.microsoft.com/office/powerpoint/2010/main" val="319079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r>
              <a:rPr lang="en-CA" u="sng" dirty="0" smtClean="0">
                <a:ln>
                  <a:solidFill>
                    <a:schemeClr val="tx1"/>
                  </a:solidFill>
                </a:ln>
                <a:solidFill>
                  <a:srgbClr val="FFFF6D"/>
                </a:solidFill>
                <a:latin typeface="Aharoni" panose="02010803020104030203" pitchFamily="2" charset="-79"/>
                <a:cs typeface="Aharoni" panose="02010803020104030203" pitchFamily="2" charset="-79"/>
              </a:rPr>
              <a:t>Fretful/Trepidation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151</a:t>
            </a:fld>
            <a:endParaRPr lang="en-US" dirty="0"/>
          </a:p>
        </p:txBody>
      </p:sp>
      <p:sp>
        <p:nvSpPr>
          <p:cNvPr id="9" name="Rectangle 8"/>
          <p:cNvSpPr/>
          <p:nvPr/>
        </p:nvSpPr>
        <p:spPr>
          <a:xfrm>
            <a:off x="419100" y="2819400"/>
            <a:ext cx="8305800" cy="1963614"/>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Expressions</a:t>
            </a:r>
          </a:p>
          <a:p>
            <a:pPr algn="ctr">
              <a:lnSpc>
                <a:spcPct val="160000"/>
              </a:lnSpc>
            </a:pPr>
            <a:endParaRPr lang="en-CA" sz="12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“Please help me feel ‘safe’</a:t>
            </a:r>
            <a:endParaRPr lang="en-CA" sz="2800" b="1" u="sng" dirty="0">
              <a:latin typeface="High Tower Text" panose="02040502050506030303" pitchFamily="18" charset="0"/>
            </a:endParaRPr>
          </a:p>
        </p:txBody>
      </p:sp>
    </p:spTree>
    <p:extLst>
      <p:ext uri="{BB962C8B-B14F-4D97-AF65-F5344CB8AC3E}">
        <p14:creationId xmlns:p14="http://schemas.microsoft.com/office/powerpoint/2010/main" val="2479454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58007" y="2343807"/>
            <a:ext cx="5702202" cy="1862048"/>
          </a:xfrm>
          <a:prstGeom prst="rect">
            <a:avLst/>
          </a:prstGeom>
        </p:spPr>
        <p:txBody>
          <a:bodyPr wrap="none">
            <a:spAutoFit/>
          </a:bodyPr>
          <a:lstStyle/>
          <a:p>
            <a:r>
              <a:rPr lang="en-CA" sz="11500" b="1" dirty="0" smtClean="0">
                <a:latin typeface="Bookman Old Style" panose="02050604050505020204" pitchFamily="18" charset="0"/>
              </a:rPr>
              <a:t>BREAK</a:t>
            </a:r>
            <a:endParaRPr lang="en-US" sz="11500" dirty="0"/>
          </a:p>
        </p:txBody>
      </p:sp>
      <p:sp>
        <p:nvSpPr>
          <p:cNvPr id="4" name="Slide Number Placeholder 3"/>
          <p:cNvSpPr>
            <a:spLocks noGrp="1"/>
          </p:cNvSpPr>
          <p:nvPr>
            <p:ph type="sldNum" sz="quarter" idx="10"/>
          </p:nvPr>
        </p:nvSpPr>
        <p:spPr/>
        <p:txBody>
          <a:bodyPr/>
          <a:lstStyle/>
          <a:p>
            <a:fld id="{800A0DDF-9B95-4961-8F3C-303932E2D10A}" type="slidenum">
              <a:rPr lang="en-US" smtClean="0"/>
              <a:pPr/>
              <a:t>152</a:t>
            </a:fld>
            <a:endParaRPr lang="en-US" dirty="0"/>
          </a:p>
        </p:txBody>
      </p:sp>
    </p:spTree>
    <p:extLst>
      <p:ext uri="{BB962C8B-B14F-4D97-AF65-F5344CB8AC3E}">
        <p14:creationId xmlns:p14="http://schemas.microsoft.com/office/powerpoint/2010/main" val="98079833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19400"/>
            <a:ext cx="9144000" cy="2893100"/>
          </a:xfrm>
          <a:prstGeom prst="rect">
            <a:avLst/>
          </a:prstGeom>
        </p:spPr>
        <p:txBody>
          <a:bodyPr wrap="square">
            <a:spAutoFit/>
          </a:bodyPr>
          <a:lstStyle/>
          <a:p>
            <a:pPr marL="914400" lvl="1" indent="-457200">
              <a:lnSpc>
                <a:spcPct val="150000"/>
              </a:lnSpc>
              <a:spcAft>
                <a:spcPts val="1200"/>
              </a:spcAft>
              <a:buFont typeface="Wingdings" panose="05000000000000000000" pitchFamily="2" charset="2"/>
              <a:buChar char="§"/>
            </a:pPr>
            <a:r>
              <a:rPr lang="en-CA" sz="3600"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sz="3600" dirty="0">
              <a:ln>
                <a:solidFill>
                  <a:schemeClr val="tx1"/>
                </a:solidFill>
              </a:ln>
              <a:solidFill>
                <a:srgbClr val="2ACC3D"/>
              </a:solidFill>
              <a:latin typeface="Aharoni" panose="02010803020104030203" pitchFamily="2" charset="-79"/>
              <a:cs typeface="Aharoni" panose="02010803020104030203" pitchFamily="2" charset="-79"/>
            </a:endParaRPr>
          </a:p>
          <a:p>
            <a:pPr marL="914400" lvl="1" indent="-457200">
              <a:lnSpc>
                <a:spcPct val="150000"/>
              </a:lnSpc>
              <a:spcAft>
                <a:spcPts val="1200"/>
              </a:spcAft>
              <a:buFont typeface="Wingdings" panose="05000000000000000000" pitchFamily="2" charset="2"/>
              <a:buChar char="§"/>
            </a:pPr>
            <a:r>
              <a:rPr lang="en-CA" sz="3600"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sz="3600" dirty="0">
              <a:ln>
                <a:solidFill>
                  <a:schemeClr val="tx1"/>
                </a:solidFill>
              </a:ln>
              <a:solidFill>
                <a:srgbClr val="2ACC3D"/>
              </a:solidFill>
              <a:latin typeface="Aharoni" panose="02010803020104030203" pitchFamily="2" charset="-79"/>
              <a:cs typeface="Aharoni" panose="02010803020104030203" pitchFamily="2" charset="-79"/>
            </a:endParaRPr>
          </a:p>
          <a:p>
            <a:pPr marL="914400" lvl="1" indent="-457200">
              <a:lnSpc>
                <a:spcPct val="150000"/>
              </a:lnSpc>
              <a:spcAft>
                <a:spcPts val="1200"/>
              </a:spcAft>
              <a:buFont typeface="Wingdings" panose="05000000000000000000" pitchFamily="2" charset="2"/>
              <a:buChar char="§"/>
            </a:pPr>
            <a:r>
              <a:rPr lang="en-CA" sz="3600"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sz="3600"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9"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40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40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40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endParaRPr lang="en-CA" sz="4000" dirty="0">
              <a:ln>
                <a:solidFill>
                  <a:schemeClr val="tx1"/>
                </a:solidFill>
              </a:ln>
              <a:solidFill>
                <a:srgbClr val="2ACC3D"/>
              </a:solidFill>
              <a:latin typeface="Aharoni" panose="02010803020104030203" pitchFamily="2" charset="-79"/>
              <a:cs typeface="Aharoni" panose="02010803020104030203" pitchFamily="2" charset="-79"/>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5277" b="97098" l="9840" r="96110"/>
                    </a14:imgEffect>
                  </a14:imgLayer>
                </a14:imgProps>
              </a:ext>
              <a:ext uri="{28A0092B-C50C-407E-A947-70E740481C1C}">
                <a14:useLocalDpi xmlns:a14="http://schemas.microsoft.com/office/drawing/2010/main" val="0"/>
              </a:ext>
            </a:extLst>
          </a:blip>
          <a:stretch>
            <a:fillRect/>
          </a:stretch>
        </p:blipFill>
        <p:spPr>
          <a:xfrm flipH="1">
            <a:off x="5486400" y="4371350"/>
            <a:ext cx="2731124" cy="2667000"/>
          </a:xfrm>
          <a:prstGeom prst="rect">
            <a:avLst/>
          </a:prstGeom>
        </p:spPr>
      </p:pic>
      <p:sp>
        <p:nvSpPr>
          <p:cNvPr id="6" name="Slide Number Placeholder 5"/>
          <p:cNvSpPr>
            <a:spLocks noGrp="1"/>
          </p:cNvSpPr>
          <p:nvPr>
            <p:ph type="sldNum" sz="quarter" idx="10"/>
          </p:nvPr>
        </p:nvSpPr>
        <p:spPr/>
        <p:txBody>
          <a:bodyPr/>
          <a:lstStyle/>
          <a:p>
            <a:fld id="{800A0DDF-9B95-4961-8F3C-303932E2D10A}" type="slidenum">
              <a:rPr lang="en-US" smtClean="0"/>
              <a:pPr/>
              <a:t>153</a:t>
            </a:fld>
            <a:endParaRPr lang="en-US" dirty="0"/>
          </a:p>
        </p:txBody>
      </p:sp>
    </p:spTree>
    <p:extLst>
      <p:ext uri="{BB962C8B-B14F-4D97-AF65-F5344CB8AC3E}">
        <p14:creationId xmlns:p14="http://schemas.microsoft.com/office/powerpoint/2010/main" val="320144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720"/>
          <a:stretch/>
        </p:blipFill>
        <p:spPr>
          <a:xfrm>
            <a:off x="0" y="4666593"/>
            <a:ext cx="9144000" cy="2057006"/>
          </a:xfrm>
          <a:prstGeom prst="rect">
            <a:avLst/>
          </a:prstGeom>
        </p:spPr>
      </p:pic>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graphicFrame>
        <p:nvGraphicFramePr>
          <p:cNvPr id="7" name="Diagram 6"/>
          <p:cNvGraphicFramePr/>
          <p:nvPr>
            <p:extLst>
              <p:ext uri="{D42A27DB-BD31-4B8C-83A1-F6EECF244321}">
                <p14:modId xmlns:p14="http://schemas.microsoft.com/office/powerpoint/2010/main" val="1736079269"/>
              </p:ext>
            </p:extLst>
          </p:nvPr>
        </p:nvGraphicFramePr>
        <p:xfrm>
          <a:off x="1828800" y="-838200"/>
          <a:ext cx="7620000" cy="565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Lightning Bolt 8"/>
          <p:cNvSpPr/>
          <p:nvPr/>
        </p:nvSpPr>
        <p:spPr>
          <a:xfrm rot="16047805">
            <a:off x="3095731" y="3120940"/>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0"/>
          </p:nvPr>
        </p:nvSpPr>
        <p:spPr/>
        <p:txBody>
          <a:bodyPr/>
          <a:lstStyle/>
          <a:p>
            <a:fld id="{800A0DDF-9B95-4961-8F3C-303932E2D10A}" type="slidenum">
              <a:rPr lang="en-US" smtClean="0"/>
              <a:pPr/>
              <a:t>154</a:t>
            </a:fld>
            <a:endParaRPr lang="en-US" dirty="0"/>
          </a:p>
        </p:txBody>
      </p:sp>
    </p:spTree>
    <p:extLst>
      <p:ext uri="{BB962C8B-B14F-4D97-AF65-F5344CB8AC3E}">
        <p14:creationId xmlns:p14="http://schemas.microsoft.com/office/powerpoint/2010/main" val="2873792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9"/>
                                        </p:tgtEl>
                                        <p:attrNameLst>
                                          <p:attrName>style.color</p:attrName>
                                        </p:attrNameLst>
                                      </p:cBhvr>
                                      <p:to>
                                        <a:schemeClr val="bg1"/>
                                      </p:to>
                                    </p:animClr>
                                    <p:animClr clrSpc="rgb" dir="cw">
                                      <p:cBhvr>
                                        <p:cTn id="11" dur="250" autoRev="1" fill="remove"/>
                                        <p:tgtEl>
                                          <p:spTgt spid="9"/>
                                        </p:tgtEl>
                                        <p:attrNameLst>
                                          <p:attrName>fillcolor</p:attrName>
                                        </p:attrNameLst>
                                      </p:cBhvr>
                                      <p:to>
                                        <a:schemeClr val="bg1"/>
                                      </p:to>
                                    </p:animClr>
                                    <p:set>
                                      <p:cBhvr>
                                        <p:cTn id="12" dur="250" autoRev="1" fill="remove"/>
                                        <p:tgtEl>
                                          <p:spTgt spid="9"/>
                                        </p:tgtEl>
                                        <p:attrNameLst>
                                          <p:attrName>fill.type</p:attrName>
                                        </p:attrNameLst>
                                      </p:cBhvr>
                                      <p:to>
                                        <p:strVal val="solid"/>
                                      </p:to>
                                    </p:set>
                                    <p:set>
                                      <p:cBhvr>
                                        <p:cTn id="13"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animBg="1"/>
      <p:bldP spid="9"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Rectangle 8"/>
          <p:cNvSpPr/>
          <p:nvPr/>
        </p:nvSpPr>
        <p:spPr>
          <a:xfrm>
            <a:off x="249620" y="2438400"/>
            <a:ext cx="8686800" cy="4262705"/>
          </a:xfrm>
          <a:prstGeom prst="rect">
            <a:avLst/>
          </a:prstGeom>
        </p:spPr>
        <p:txBody>
          <a:bodyPr wrap="square">
            <a:spAutoFit/>
          </a:bodyPr>
          <a:lstStyle/>
          <a:p>
            <a:pPr lvl="1" indent="-457200">
              <a:spcBef>
                <a:spcPts val="1800"/>
              </a:spcBef>
              <a:buClr>
                <a:schemeClr val="tx1"/>
              </a:buClr>
              <a:buSzPct val="100000"/>
              <a:buFont typeface="Wingdings" panose="05000000000000000000" pitchFamily="2" charset="2"/>
              <a:buChar char="§"/>
            </a:pPr>
            <a:r>
              <a:rPr lang="en-US" sz="2800" dirty="0">
                <a:latin typeface="Arial Rounded MT Bold" panose="020F0704030504030204" pitchFamily="34" charset="0"/>
              </a:rPr>
              <a:t>Basis in Developmental Psychology</a:t>
            </a:r>
          </a:p>
          <a:p>
            <a:pPr lvl="1" indent="-457200">
              <a:spcBef>
                <a:spcPts val="1800"/>
              </a:spcBef>
              <a:buClr>
                <a:schemeClr val="tx1"/>
              </a:buClr>
              <a:buSzPct val="100000"/>
              <a:buFont typeface="Wingdings" panose="05000000000000000000" pitchFamily="2" charset="2"/>
              <a:buChar char="§"/>
            </a:pPr>
            <a:r>
              <a:rPr lang="en-US" sz="2800" dirty="0">
                <a:latin typeface="Arial Rounded MT Bold" panose="020F0704030504030204" pitchFamily="34" charset="0"/>
              </a:rPr>
              <a:t>Basis in parent–child interactions</a:t>
            </a:r>
          </a:p>
          <a:p>
            <a:pPr lvl="1" indent="-457200">
              <a:spcBef>
                <a:spcPts val="1800"/>
              </a:spcBef>
              <a:buClr>
                <a:schemeClr val="tx1"/>
              </a:buClr>
              <a:buSzPct val="100000"/>
              <a:buFont typeface="Wingdings" panose="05000000000000000000" pitchFamily="2" charset="2"/>
              <a:buChar char="§"/>
            </a:pPr>
            <a:r>
              <a:rPr lang="en-US" sz="2800" dirty="0">
                <a:latin typeface="Arial Rounded MT Bold" panose="020F0704030504030204" pitchFamily="34" charset="0"/>
              </a:rPr>
              <a:t>Verbal and non-verbal expressions of “no” are expressions of:</a:t>
            </a:r>
          </a:p>
          <a:p>
            <a:pPr lvl="2" indent="-457200">
              <a:spcBef>
                <a:spcPts val="1800"/>
              </a:spcBef>
              <a:buClr>
                <a:schemeClr val="tx1"/>
              </a:buClr>
              <a:buSzPct val="100000"/>
              <a:buFont typeface="Wingdings" panose="05000000000000000000" pitchFamily="2" charset="2"/>
              <a:buChar char="§"/>
            </a:pPr>
            <a:r>
              <a:rPr lang="en-US" sz="2800" dirty="0">
                <a:latin typeface="Arial Rounded MT Bold" panose="020F0704030504030204" pitchFamily="34" charset="0"/>
              </a:rPr>
              <a:t>Emergence of self-identity</a:t>
            </a:r>
          </a:p>
          <a:p>
            <a:pPr lvl="2" indent="-457200">
              <a:spcBef>
                <a:spcPts val="1800"/>
              </a:spcBef>
              <a:buClr>
                <a:schemeClr val="tx1"/>
              </a:buClr>
              <a:buSzPct val="100000"/>
              <a:buFont typeface="Wingdings" panose="05000000000000000000" pitchFamily="2" charset="2"/>
              <a:buChar char="§"/>
            </a:pPr>
            <a:r>
              <a:rPr lang="en-US" sz="2800" dirty="0">
                <a:latin typeface="Arial Rounded MT Bold" panose="020F0704030504030204" pitchFamily="34" charset="0"/>
              </a:rPr>
              <a:t>Self-regulation</a:t>
            </a:r>
          </a:p>
          <a:p>
            <a:pPr lvl="2" indent="-457200">
              <a:spcBef>
                <a:spcPts val="1800"/>
              </a:spcBef>
              <a:buClr>
                <a:schemeClr val="tx1"/>
              </a:buClr>
              <a:buSzPct val="100000"/>
              <a:buFont typeface="Wingdings" panose="05000000000000000000" pitchFamily="2" charset="2"/>
              <a:buChar char="§"/>
            </a:pPr>
            <a:r>
              <a:rPr lang="en-US" sz="2800" dirty="0" smtClean="0">
                <a:latin typeface="Arial Rounded MT Bold" panose="020F0704030504030204" pitchFamily="34" charset="0"/>
              </a:rPr>
              <a:t>Independence</a:t>
            </a:r>
            <a:endParaRPr lang="en-US" sz="2800" dirty="0">
              <a:latin typeface="Arial Rounded MT Bold" panose="020F070403050403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108" y1="9467" x2="17986" y2="17751"/>
                        <a14:foregroundMark x1="14388" y1="18935" x2="16547" y2="21893"/>
                        <a14:foregroundMark x1="13309" y1="79882" x2="16187" y2="74556"/>
                        <a14:foregroundMark x1="74460" y1="77515" x2="78417" y2="82249"/>
                        <a14:foregroundMark x1="77698" y1="75148" x2="75540" y2="74556"/>
                        <a14:foregroundMark x1="78417" y1="20710" x2="75180" y2="22485"/>
                      </a14:backgroundRemoval>
                    </a14:imgEffect>
                  </a14:imgLayer>
                </a14:imgProps>
              </a:ext>
              <a:ext uri="{28A0092B-C50C-407E-A947-70E740481C1C}">
                <a14:useLocalDpi xmlns:a14="http://schemas.microsoft.com/office/drawing/2010/main" val="0"/>
              </a:ext>
            </a:extLst>
          </a:blip>
          <a:stretch>
            <a:fillRect/>
          </a:stretch>
        </p:blipFill>
        <p:spPr>
          <a:xfrm>
            <a:off x="5791200" y="4711700"/>
            <a:ext cx="3530600" cy="2146300"/>
          </a:xfrm>
          <a:prstGeom prst="rect">
            <a:avLst/>
          </a:prstGeom>
        </p:spPr>
      </p:pic>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155</a:t>
            </a:fld>
            <a:endParaRPr lang="en-US" dirty="0"/>
          </a:p>
        </p:txBody>
      </p:sp>
    </p:spTree>
    <p:extLst>
      <p:ext uri="{BB962C8B-B14F-4D97-AF65-F5344CB8AC3E}">
        <p14:creationId xmlns:p14="http://schemas.microsoft.com/office/powerpoint/2010/main" val="2480033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Rectangle 4"/>
          <p:cNvSpPr/>
          <p:nvPr/>
        </p:nvSpPr>
        <p:spPr>
          <a:xfrm>
            <a:off x="249620" y="2743200"/>
            <a:ext cx="8686800" cy="1846659"/>
          </a:xfrm>
          <a:prstGeom prst="rect">
            <a:avLst/>
          </a:prstGeom>
        </p:spPr>
        <p:txBody>
          <a:bodyPr wrap="square">
            <a:spAutoFit/>
          </a:bodyPr>
          <a:lstStyle/>
          <a:p>
            <a:pPr lvl="1" indent="-457200">
              <a:spcBef>
                <a:spcPts val="3600"/>
              </a:spcBef>
              <a:buClr>
                <a:schemeClr val="tx1"/>
              </a:buClr>
              <a:buSzPct val="100000"/>
              <a:buFont typeface="Wingdings" panose="05000000000000000000" pitchFamily="2" charset="2"/>
              <a:buChar char="§"/>
            </a:pPr>
            <a:r>
              <a:rPr lang="en-US" sz="2800" dirty="0" smtClean="0">
                <a:latin typeface="Arial Rounded MT Bold" panose="020F0704030504030204" pitchFamily="34" charset="0"/>
              </a:rPr>
              <a:t>Role-reversal in </a:t>
            </a:r>
            <a:r>
              <a:rPr lang="en-US" sz="2800" dirty="0" err="1" smtClean="0">
                <a:latin typeface="Arial Rounded MT Bold" panose="020F0704030504030204" pitchFamily="34" charset="0"/>
              </a:rPr>
              <a:t>PwD</a:t>
            </a:r>
            <a:endParaRPr lang="en-US" sz="2800" dirty="0">
              <a:latin typeface="Arial Rounded MT Bold" panose="020F0704030504030204" pitchFamily="34" charset="0"/>
            </a:endParaRPr>
          </a:p>
          <a:p>
            <a:pPr lvl="1" indent="-457200">
              <a:spcBef>
                <a:spcPts val="3600"/>
              </a:spcBef>
              <a:buClr>
                <a:schemeClr val="tx1"/>
              </a:buClr>
              <a:buSzPct val="100000"/>
              <a:buFont typeface="Wingdings" panose="05000000000000000000" pitchFamily="2" charset="2"/>
              <a:buChar char="§"/>
            </a:pPr>
            <a:r>
              <a:rPr lang="en-US" sz="2800" dirty="0">
                <a:latin typeface="Arial Rounded MT Bold" panose="020F0704030504030204" pitchFamily="34" charset="0"/>
              </a:rPr>
              <a:t>Governed by developmental sophistication and severity of cognitive impairment</a:t>
            </a:r>
          </a:p>
        </p:txBody>
      </p:sp>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156</a:t>
            </a:fld>
            <a:endParaRPr lang="en-US"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556" y1="36444" x2="31556" y2="70667"/>
                      </a14:backgroundRemoval>
                    </a14:imgEffect>
                  </a14:imgLayer>
                </a14:imgProps>
              </a:ext>
              <a:ext uri="{28A0092B-C50C-407E-A947-70E740481C1C}">
                <a14:useLocalDpi xmlns:a14="http://schemas.microsoft.com/office/drawing/2010/main" val="0"/>
              </a:ext>
            </a:extLst>
          </a:blip>
          <a:stretch>
            <a:fillRect/>
          </a:stretch>
        </p:blipFill>
        <p:spPr>
          <a:xfrm>
            <a:off x="3500437" y="4635817"/>
            <a:ext cx="2143125" cy="2143125"/>
          </a:xfrm>
          <a:prstGeom prst="rect">
            <a:avLst/>
          </a:prstGeom>
        </p:spPr>
      </p:pic>
    </p:spTree>
    <p:extLst>
      <p:ext uri="{BB962C8B-B14F-4D97-AF65-F5344CB8AC3E}">
        <p14:creationId xmlns:p14="http://schemas.microsoft.com/office/powerpoint/2010/main" val="977958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Rectangle 4"/>
          <p:cNvSpPr/>
          <p:nvPr/>
        </p:nvSpPr>
        <p:spPr>
          <a:xfrm>
            <a:off x="228600" y="2438400"/>
            <a:ext cx="8686800" cy="4062651"/>
          </a:xfrm>
          <a:prstGeom prst="rect">
            <a:avLst/>
          </a:prstGeom>
        </p:spPr>
        <p:txBody>
          <a:bodyPr wrap="square">
            <a:spAutoFit/>
          </a:bodyPr>
          <a:lstStyle/>
          <a:p>
            <a:pPr>
              <a:spcAft>
                <a:spcPts val="1200"/>
              </a:spcAft>
            </a:pPr>
            <a:r>
              <a:rPr lang="en-CA" sz="3800" u="sng" dirty="0" smtClean="0">
                <a:latin typeface="Arial Rounded MT Bold" panose="020F0704030504030204" pitchFamily="34" charset="0"/>
              </a:rPr>
              <a:t>Compliance:</a:t>
            </a:r>
          </a:p>
          <a:p>
            <a:pPr marL="457200" indent="-457200">
              <a:spcAft>
                <a:spcPts val="2400"/>
              </a:spcAft>
              <a:buFont typeface="Wingdings" panose="05000000000000000000" pitchFamily="2" charset="2"/>
              <a:buChar char="§"/>
            </a:pPr>
            <a:r>
              <a:rPr lang="en-US" sz="2800" dirty="0" smtClean="0">
                <a:latin typeface="Arial Rounded MT Bold" panose="020F0704030504030204" pitchFamily="34" charset="0"/>
              </a:rPr>
              <a:t>Follow </a:t>
            </a:r>
            <a:r>
              <a:rPr lang="en-US" sz="2800" dirty="0">
                <a:latin typeface="Arial Rounded MT Bold" panose="020F0704030504030204" pitchFamily="34" charset="0"/>
              </a:rPr>
              <a:t>instruction in designated time</a:t>
            </a:r>
          </a:p>
          <a:p>
            <a:pPr>
              <a:spcAft>
                <a:spcPts val="2400"/>
              </a:spcAft>
            </a:pPr>
            <a:r>
              <a:rPr lang="en-CA" sz="3800" u="sng" dirty="0" smtClean="0">
                <a:latin typeface="Arial Rounded MT Bold" panose="020F0704030504030204" pitchFamily="34" charset="0"/>
              </a:rPr>
              <a:t>Non-Compliance</a:t>
            </a:r>
            <a:r>
              <a:rPr lang="en-CA" sz="3800" u="sng" dirty="0">
                <a:latin typeface="Arial Rounded MT Bold" panose="020F0704030504030204" pitchFamily="34" charset="0"/>
              </a:rPr>
              <a:t>:</a:t>
            </a:r>
          </a:p>
          <a:p>
            <a:pPr marL="457200" indent="-457200">
              <a:spcAft>
                <a:spcPts val="2400"/>
              </a:spcAft>
              <a:buFont typeface="Wingdings" panose="05000000000000000000" pitchFamily="2" charset="2"/>
              <a:buChar char="§"/>
            </a:pPr>
            <a:r>
              <a:rPr lang="en-US" sz="2800" dirty="0" smtClean="0">
                <a:latin typeface="Arial Rounded MT Bold" panose="020F0704030504030204" pitchFamily="34" charset="0"/>
              </a:rPr>
              <a:t>Refusal </a:t>
            </a:r>
            <a:r>
              <a:rPr lang="en-US" sz="2800" dirty="0">
                <a:latin typeface="Arial Rounded MT Bold" panose="020F0704030504030204" pitchFamily="34" charset="0"/>
              </a:rPr>
              <a:t>to initiate or complete instructions in ‘designated time’ </a:t>
            </a:r>
          </a:p>
          <a:p>
            <a:pPr marL="457200" indent="-457200">
              <a:spcAft>
                <a:spcPts val="2400"/>
              </a:spcAft>
              <a:buFont typeface="Wingdings" panose="05000000000000000000" pitchFamily="2" charset="2"/>
              <a:buChar char="§"/>
            </a:pPr>
            <a:r>
              <a:rPr lang="en-US" sz="2800" dirty="0" smtClean="0">
                <a:latin typeface="Arial Rounded MT Bold" panose="020F0704030504030204" pitchFamily="34" charset="0"/>
              </a:rPr>
              <a:t>Basis </a:t>
            </a:r>
            <a:r>
              <a:rPr lang="en-US" sz="2800" dirty="0">
                <a:latin typeface="Arial Rounded MT Bold" panose="020F0704030504030204" pitchFamily="34" charset="0"/>
              </a:rPr>
              <a:t>of Oppositional </a:t>
            </a:r>
            <a:r>
              <a:rPr lang="en-US" sz="2800" dirty="0" smtClean="0">
                <a:latin typeface="Arial Rounded MT Bold" panose="020F0704030504030204" pitchFamily="34" charset="0"/>
              </a:rPr>
              <a:t>Expressions</a:t>
            </a:r>
            <a:endParaRPr lang="en-US" sz="2800" dirty="0">
              <a:latin typeface="Arial Rounded MT Bold" panose="020F0704030504030204" pitchFamily="34" charset="0"/>
            </a:endParaRPr>
          </a:p>
        </p:txBody>
      </p:sp>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157</a:t>
            </a:fld>
            <a:endParaRPr lang="en-US" dirty="0"/>
          </a:p>
        </p:txBody>
      </p:sp>
    </p:spTree>
    <p:extLst>
      <p:ext uri="{BB962C8B-B14F-4D97-AF65-F5344CB8AC3E}">
        <p14:creationId xmlns:p14="http://schemas.microsoft.com/office/powerpoint/2010/main" val="1135599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Rectangle 4"/>
          <p:cNvSpPr/>
          <p:nvPr/>
        </p:nvSpPr>
        <p:spPr>
          <a:xfrm>
            <a:off x="228600" y="2438400"/>
            <a:ext cx="8686800" cy="4262705"/>
          </a:xfrm>
          <a:prstGeom prst="rect">
            <a:avLst/>
          </a:prstGeom>
        </p:spPr>
        <p:txBody>
          <a:bodyPr wrap="square">
            <a:spAutoFit/>
          </a:bodyPr>
          <a:lstStyle/>
          <a:p>
            <a:pPr algn="ctr">
              <a:spcAft>
                <a:spcPts val="2400"/>
              </a:spcAft>
            </a:pPr>
            <a:r>
              <a:rPr lang="en-CA" sz="3800" u="sng" dirty="0" smtClean="0">
                <a:latin typeface="Arial Rounded MT Bold" panose="020F0704030504030204" pitchFamily="34" charset="0"/>
              </a:rPr>
              <a:t>Early Dementia</a:t>
            </a:r>
          </a:p>
          <a:p>
            <a:pPr>
              <a:spcAft>
                <a:spcPts val="1800"/>
              </a:spcAft>
            </a:pPr>
            <a:r>
              <a:rPr lang="en-US" sz="2800" u="sng" dirty="0" smtClean="0">
                <a:latin typeface="Arial Rounded MT Bold" panose="020F0704030504030204" pitchFamily="34" charset="0"/>
              </a:rPr>
              <a:t>Negotiation</a:t>
            </a:r>
          </a:p>
          <a:p>
            <a:pPr marL="457200" indent="-457200">
              <a:spcAft>
                <a:spcPts val="1800"/>
              </a:spcAft>
              <a:buFont typeface="Wingdings" panose="05000000000000000000" pitchFamily="2" charset="2"/>
              <a:buChar char="§"/>
            </a:pPr>
            <a:r>
              <a:rPr lang="en-US" sz="2800" dirty="0">
                <a:latin typeface="Arial Rounded MT Bold" panose="020F0704030504030204" pitchFamily="34" charset="0"/>
              </a:rPr>
              <a:t>Person attempts to modify </a:t>
            </a:r>
            <a:r>
              <a:rPr lang="en-US" sz="2800" dirty="0" smtClean="0">
                <a:latin typeface="Arial Rounded MT Bold" panose="020F0704030504030204" pitchFamily="34" charset="0"/>
              </a:rPr>
              <a:t>the nature/conditions </a:t>
            </a:r>
            <a:r>
              <a:rPr lang="en-US" sz="2800" dirty="0">
                <a:latin typeface="Arial Rounded MT Bold" panose="020F0704030504030204" pitchFamily="34" charset="0"/>
              </a:rPr>
              <a:t>of the command</a:t>
            </a:r>
          </a:p>
          <a:p>
            <a:pPr>
              <a:spcAft>
                <a:spcPts val="1800"/>
              </a:spcAft>
            </a:pPr>
            <a:r>
              <a:rPr lang="en-US" sz="2800" u="sng" dirty="0" smtClean="0">
                <a:latin typeface="Arial Rounded MT Bold" panose="020F0704030504030204" pitchFamily="34" charset="0"/>
              </a:rPr>
              <a:t>Passive Non-Compliance</a:t>
            </a:r>
          </a:p>
          <a:p>
            <a:pPr marL="457200" indent="-457200">
              <a:spcAft>
                <a:spcPts val="1800"/>
              </a:spcAft>
              <a:buFont typeface="Wingdings" panose="05000000000000000000" pitchFamily="2" charset="2"/>
              <a:buChar char="§"/>
            </a:pPr>
            <a:r>
              <a:rPr lang="en-US" sz="2800" dirty="0">
                <a:latin typeface="Arial Rounded MT Bold" panose="020F0704030504030204" pitchFamily="34" charset="0"/>
              </a:rPr>
              <a:t>Person </a:t>
            </a:r>
            <a:r>
              <a:rPr lang="en-US" sz="2800" dirty="0" smtClean="0">
                <a:latin typeface="Arial Rounded MT Bold" panose="020F0704030504030204" pitchFamily="34" charset="0"/>
              </a:rPr>
              <a:t>does not </a:t>
            </a:r>
            <a:r>
              <a:rPr lang="en-US" sz="2800" dirty="0">
                <a:latin typeface="Arial Rounded MT Bold" panose="020F0704030504030204" pitchFamily="34" charset="0"/>
              </a:rPr>
              <a:t>acknowledge directions given to </a:t>
            </a:r>
            <a:r>
              <a:rPr lang="en-US" sz="2800" dirty="0" smtClean="0">
                <a:latin typeface="Arial Rounded MT Bold" panose="020F0704030504030204" pitchFamily="34" charset="0"/>
              </a:rPr>
              <a:t>them</a:t>
            </a:r>
            <a:endParaRPr lang="en-US" sz="2800" u="sng" dirty="0">
              <a:latin typeface="Arial Rounded MT Bold" panose="020F0704030504030204" pitchFamily="34" charset="0"/>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158</a:t>
            </a:fld>
            <a:endParaRPr lang="en-US" dirty="0"/>
          </a:p>
        </p:txBody>
      </p:sp>
    </p:spTree>
    <p:extLst>
      <p:ext uri="{BB962C8B-B14F-4D97-AF65-F5344CB8AC3E}">
        <p14:creationId xmlns:p14="http://schemas.microsoft.com/office/powerpoint/2010/main" val="293713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Rectangle 4"/>
          <p:cNvSpPr/>
          <p:nvPr/>
        </p:nvSpPr>
        <p:spPr>
          <a:xfrm>
            <a:off x="228600" y="3361759"/>
            <a:ext cx="5562600" cy="3801041"/>
          </a:xfrm>
          <a:prstGeom prst="rect">
            <a:avLst/>
          </a:prstGeom>
        </p:spPr>
        <p:txBody>
          <a:bodyPr wrap="square">
            <a:spAutoFit/>
          </a:bodyPr>
          <a:lstStyle/>
          <a:p>
            <a:pPr>
              <a:spcAft>
                <a:spcPts val="1800"/>
              </a:spcAft>
            </a:pPr>
            <a:r>
              <a:rPr lang="en-US" sz="2800" u="sng" dirty="0" smtClean="0">
                <a:latin typeface="Arial Rounded MT Bold" panose="020F0704030504030204" pitchFamily="34" charset="0"/>
              </a:rPr>
              <a:t>Simple </a:t>
            </a:r>
            <a:r>
              <a:rPr lang="en-US" sz="2800" u="sng" dirty="0">
                <a:latin typeface="Arial Rounded MT Bold" panose="020F0704030504030204" pitchFamily="34" charset="0"/>
              </a:rPr>
              <a:t>Non-Compliance</a:t>
            </a:r>
          </a:p>
          <a:p>
            <a:pPr marL="457200" indent="-457200">
              <a:spcAft>
                <a:spcPts val="1800"/>
              </a:spcAft>
              <a:buFont typeface="Wingdings" panose="05000000000000000000" pitchFamily="2" charset="2"/>
              <a:buChar char="§"/>
            </a:pPr>
            <a:r>
              <a:rPr lang="en-US" sz="2800" dirty="0">
                <a:latin typeface="Arial Rounded MT Bold" panose="020F0704030504030204" pitchFamily="34" charset="0"/>
              </a:rPr>
              <a:t>Person appears to acknowledge commands but refuses to comply</a:t>
            </a:r>
          </a:p>
          <a:p>
            <a:pPr marL="457200" indent="-457200">
              <a:spcAft>
                <a:spcPts val="1800"/>
              </a:spcAft>
              <a:buFont typeface="Wingdings" panose="05000000000000000000" pitchFamily="2" charset="2"/>
              <a:buChar char="§"/>
            </a:pPr>
            <a:r>
              <a:rPr lang="en-US" sz="2800" dirty="0">
                <a:latin typeface="Arial Rounded MT Bold" panose="020F0704030504030204" pitchFamily="34" charset="0"/>
              </a:rPr>
              <a:t>No associated hostility/anger</a:t>
            </a:r>
          </a:p>
          <a:p>
            <a:pPr>
              <a:spcAft>
                <a:spcPts val="1800"/>
              </a:spcAft>
            </a:pPr>
            <a:endParaRPr lang="en-US" sz="2800" u="sng" dirty="0" smtClean="0">
              <a:latin typeface="Arial Rounded MT Bold" panose="020F0704030504030204" pitchFamily="34" charset="0"/>
            </a:endParaRPr>
          </a:p>
        </p:txBody>
      </p:sp>
      <p:sp>
        <p:nvSpPr>
          <p:cNvPr id="6" name="Rectangle 5"/>
          <p:cNvSpPr/>
          <p:nvPr/>
        </p:nvSpPr>
        <p:spPr>
          <a:xfrm>
            <a:off x="228600" y="2438400"/>
            <a:ext cx="8686800" cy="677108"/>
          </a:xfrm>
          <a:prstGeom prst="rect">
            <a:avLst/>
          </a:prstGeom>
        </p:spPr>
        <p:txBody>
          <a:bodyPr wrap="square">
            <a:spAutoFit/>
          </a:bodyPr>
          <a:lstStyle/>
          <a:p>
            <a:pPr algn="ctr">
              <a:spcAft>
                <a:spcPts val="2400"/>
              </a:spcAft>
            </a:pPr>
            <a:r>
              <a:rPr lang="en-CA" sz="3800" u="sng" dirty="0" smtClean="0">
                <a:latin typeface="Arial Rounded MT Bold" panose="020F0704030504030204" pitchFamily="34" charset="0"/>
              </a:rPr>
              <a:t>Moderate Dementia</a:t>
            </a:r>
            <a:endParaRPr lang="en-US" sz="2800" u="sng" dirty="0" smtClean="0">
              <a:latin typeface="Arial Rounded MT Bold" panose="020F0704030504030204"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27914" y="3048000"/>
            <a:ext cx="3505200" cy="3970345"/>
          </a:xfrm>
          <a:prstGeom prst="rect">
            <a:avLst/>
          </a:prstGeom>
        </p:spPr>
      </p:pic>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1" name="Slide Number Placeholder 10"/>
          <p:cNvSpPr>
            <a:spLocks noGrp="1"/>
          </p:cNvSpPr>
          <p:nvPr>
            <p:ph type="sldNum" sz="quarter" idx="10"/>
          </p:nvPr>
        </p:nvSpPr>
        <p:spPr/>
        <p:txBody>
          <a:bodyPr/>
          <a:lstStyle/>
          <a:p>
            <a:fld id="{800A0DDF-9B95-4961-8F3C-303932E2D10A}" type="slidenum">
              <a:rPr lang="en-US" smtClean="0"/>
              <a:pPr/>
              <a:t>159</a:t>
            </a:fld>
            <a:endParaRPr lang="en-US" dirty="0"/>
          </a:p>
        </p:txBody>
      </p:sp>
    </p:spTree>
    <p:extLst>
      <p:ext uri="{BB962C8B-B14F-4D97-AF65-F5344CB8AC3E}">
        <p14:creationId xmlns:p14="http://schemas.microsoft.com/office/powerpoint/2010/main" val="3269226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505200" y="2845172"/>
            <a:ext cx="1643285" cy="1228783"/>
            <a:chOff x="3430646" y="2211623"/>
            <a:chExt cx="695771" cy="628766"/>
          </a:xfrm>
        </p:grpSpPr>
        <p:sp>
          <p:nvSpPr>
            <p:cNvPr id="9" name="Equal 8"/>
            <p:cNvSpPr/>
            <p:nvPr/>
          </p:nvSpPr>
          <p:spPr>
            <a:xfrm>
              <a:off x="3430646" y="2211623"/>
              <a:ext cx="695771" cy="628766"/>
            </a:xfrm>
            <a:prstGeom prst="mathEqual">
              <a:avLst/>
            </a:prstGeom>
            <a:solidFill>
              <a:schemeClr val="tx1"/>
            </a:solidFill>
            <a:ln>
              <a:solidFill>
                <a:schemeClr val="tx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0" name="Equal 4"/>
            <p:cNvSpPr/>
            <p:nvPr/>
          </p:nvSpPr>
          <p:spPr>
            <a:xfrm rot="21581937">
              <a:off x="3430647" y="2337872"/>
              <a:ext cx="507141" cy="377260"/>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CA" sz="2900" kern="1200">
                <a:solidFill>
                  <a:schemeClr val="tx1"/>
                </a:solidFill>
              </a:endParaRPr>
            </a:p>
          </p:txBody>
        </p:sp>
      </p:grpSp>
      <p:grpSp>
        <p:nvGrpSpPr>
          <p:cNvPr id="11" name="Group 10"/>
          <p:cNvGrpSpPr/>
          <p:nvPr/>
        </p:nvGrpSpPr>
        <p:grpSpPr>
          <a:xfrm>
            <a:off x="370747" y="4343400"/>
            <a:ext cx="2429272" cy="2149396"/>
            <a:chOff x="434238" y="1769047"/>
            <a:chExt cx="1353345" cy="1280115"/>
          </a:xfrm>
        </p:grpSpPr>
        <p:sp>
          <p:nvSpPr>
            <p:cNvPr id="12" name="Oval 11"/>
            <p:cNvSpPr/>
            <p:nvPr/>
          </p:nvSpPr>
          <p:spPr>
            <a:xfrm>
              <a:off x="434238" y="1769047"/>
              <a:ext cx="1353345" cy="1280115"/>
            </a:xfrm>
            <a:prstGeom prst="ellipse">
              <a:avLst/>
            </a:prstGeom>
            <a:solidFill>
              <a:srgbClr val="FF8989"/>
            </a:solidFill>
            <a:ln>
              <a:solidFill>
                <a:srgbClr val="FF8989"/>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Oval 4"/>
            <p:cNvSpPr/>
            <p:nvPr/>
          </p:nvSpPr>
          <p:spPr>
            <a:xfrm>
              <a:off x="580376" y="1956516"/>
              <a:ext cx="1051465" cy="9051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CA" sz="2800" b="1" kern="1200" dirty="0">
                  <a:solidFill>
                    <a:schemeClr val="tx1"/>
                  </a:solidFill>
                  <a:latin typeface="Bookman Old Style" panose="02050604050505020204" pitchFamily="18" charset="0"/>
                </a:rPr>
                <a:t>Attention</a:t>
              </a:r>
            </a:p>
          </p:txBody>
        </p:sp>
      </p:grpSp>
      <p:grpSp>
        <p:nvGrpSpPr>
          <p:cNvPr id="14" name="Group 13"/>
          <p:cNvGrpSpPr/>
          <p:nvPr/>
        </p:nvGrpSpPr>
        <p:grpSpPr>
          <a:xfrm>
            <a:off x="370747" y="338896"/>
            <a:ext cx="2413389" cy="2129215"/>
            <a:chOff x="450121" y="73890"/>
            <a:chExt cx="1321579" cy="1239751"/>
          </a:xfrm>
        </p:grpSpPr>
        <p:sp>
          <p:nvSpPr>
            <p:cNvPr id="15" name="Oval 14"/>
            <p:cNvSpPr/>
            <p:nvPr/>
          </p:nvSpPr>
          <p:spPr>
            <a:xfrm>
              <a:off x="450121" y="73890"/>
              <a:ext cx="1321579" cy="1239751"/>
            </a:xfrm>
            <a:prstGeom prst="ellipse">
              <a:avLst/>
            </a:prstGeom>
            <a:solidFill>
              <a:srgbClr val="FF8989"/>
            </a:solidFill>
            <a:ln>
              <a:solidFill>
                <a:srgbClr val="FF8989"/>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Oval 4"/>
            <p:cNvSpPr/>
            <p:nvPr/>
          </p:nvSpPr>
          <p:spPr>
            <a:xfrm>
              <a:off x="602058" y="255447"/>
              <a:ext cx="1017828" cy="8766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CA" sz="2800" b="1" kern="1200" dirty="0">
                  <a:solidFill>
                    <a:schemeClr val="tx1"/>
                  </a:solidFill>
                  <a:latin typeface="Bookman Old Style" panose="02050604050505020204" pitchFamily="18" charset="0"/>
                </a:rPr>
                <a:t>Arousal or Alertness</a:t>
              </a:r>
            </a:p>
          </p:txBody>
        </p:sp>
      </p:grpSp>
      <p:grpSp>
        <p:nvGrpSpPr>
          <p:cNvPr id="17" name="Group 16"/>
          <p:cNvGrpSpPr/>
          <p:nvPr/>
        </p:nvGrpSpPr>
        <p:grpSpPr>
          <a:xfrm>
            <a:off x="826191" y="2774362"/>
            <a:ext cx="1501143" cy="1370405"/>
            <a:chOff x="905391" y="1335675"/>
            <a:chExt cx="411487" cy="411487"/>
          </a:xfrm>
          <a:solidFill>
            <a:schemeClr val="tx1"/>
          </a:solidFill>
        </p:grpSpPr>
        <p:sp>
          <p:nvSpPr>
            <p:cNvPr id="18" name="Plus 17"/>
            <p:cNvSpPr/>
            <p:nvPr/>
          </p:nvSpPr>
          <p:spPr>
            <a:xfrm>
              <a:off x="905391" y="1335675"/>
              <a:ext cx="411487" cy="411487"/>
            </a:xfrm>
            <a:prstGeom prst="mathPlus">
              <a:avLst/>
            </a:prstGeom>
            <a:grpFill/>
            <a:ln>
              <a:solidFill>
                <a:schemeClr val="tx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9" name="Plus 4"/>
            <p:cNvSpPr/>
            <p:nvPr/>
          </p:nvSpPr>
          <p:spPr>
            <a:xfrm>
              <a:off x="959934" y="1493028"/>
              <a:ext cx="302401" cy="96781"/>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CA" sz="600" kern="1200">
                <a:solidFill>
                  <a:schemeClr val="tx1"/>
                </a:solidFill>
              </a:endParaRPr>
            </a:p>
          </p:txBody>
        </p:sp>
      </p:grpSp>
      <p:grpSp>
        <p:nvGrpSpPr>
          <p:cNvPr id="20" name="Group 19"/>
          <p:cNvGrpSpPr/>
          <p:nvPr/>
        </p:nvGrpSpPr>
        <p:grpSpPr>
          <a:xfrm>
            <a:off x="5432405" y="2515450"/>
            <a:ext cx="3505200" cy="1981200"/>
            <a:chOff x="2604284" y="982581"/>
            <a:chExt cx="2256340" cy="1130497"/>
          </a:xfrm>
        </p:grpSpPr>
        <p:sp>
          <p:nvSpPr>
            <p:cNvPr id="21" name="Oval 20"/>
            <p:cNvSpPr/>
            <p:nvPr/>
          </p:nvSpPr>
          <p:spPr>
            <a:xfrm>
              <a:off x="2604284" y="982581"/>
              <a:ext cx="2256340" cy="1130497"/>
            </a:xfrm>
            <a:prstGeom prst="ellipse">
              <a:avLst/>
            </a:prstGeom>
            <a:solidFill>
              <a:srgbClr val="FF8989"/>
            </a:solidFill>
            <a:ln>
              <a:solidFill>
                <a:srgbClr val="FF8989"/>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Oval 4"/>
            <p:cNvSpPr/>
            <p:nvPr/>
          </p:nvSpPr>
          <p:spPr>
            <a:xfrm>
              <a:off x="2934717" y="1148138"/>
              <a:ext cx="1595474" cy="799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CA" sz="3200" b="1" kern="1200" dirty="0">
                  <a:solidFill>
                    <a:schemeClr val="tx1"/>
                  </a:solidFill>
                  <a:latin typeface="Bookman Old Style" panose="02050604050505020204" pitchFamily="18" charset="0"/>
                </a:rPr>
                <a:t>Sensorium</a:t>
              </a:r>
            </a:p>
          </p:txBody>
        </p:sp>
      </p:grpSp>
      <p:sp>
        <p:nvSpPr>
          <p:cNvPr id="4" name="Slide Number Placeholder 3"/>
          <p:cNvSpPr>
            <a:spLocks noGrp="1"/>
          </p:cNvSpPr>
          <p:nvPr>
            <p:ph type="sldNum" sz="quarter" idx="10"/>
          </p:nvPr>
        </p:nvSpPr>
        <p:spPr/>
        <p:txBody>
          <a:bodyPr/>
          <a:lstStyle/>
          <a:p>
            <a:fld id="{800A0DDF-9B95-4961-8F3C-303932E2D10A}" type="slidenum">
              <a:rPr lang="en-US" smtClean="0"/>
              <a:pPr/>
              <a:t>16</a:t>
            </a:fld>
            <a:endParaRPr lang="en-US" dirty="0"/>
          </a:p>
        </p:txBody>
      </p:sp>
    </p:spTree>
    <p:extLst>
      <p:ext uri="{BB962C8B-B14F-4D97-AF65-F5344CB8AC3E}">
        <p14:creationId xmlns:p14="http://schemas.microsoft.com/office/powerpoint/2010/main" val="21532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Rectangle 4"/>
          <p:cNvSpPr/>
          <p:nvPr/>
        </p:nvSpPr>
        <p:spPr>
          <a:xfrm>
            <a:off x="228600" y="2438400"/>
            <a:ext cx="8686800" cy="677108"/>
          </a:xfrm>
          <a:prstGeom prst="rect">
            <a:avLst/>
          </a:prstGeom>
        </p:spPr>
        <p:txBody>
          <a:bodyPr wrap="square">
            <a:spAutoFit/>
          </a:bodyPr>
          <a:lstStyle/>
          <a:p>
            <a:pPr algn="ctr">
              <a:spcAft>
                <a:spcPts val="2400"/>
              </a:spcAft>
            </a:pPr>
            <a:r>
              <a:rPr lang="en-CA" sz="3800" u="sng" dirty="0" smtClean="0">
                <a:latin typeface="Arial Rounded MT Bold" panose="020F0704030504030204" pitchFamily="34" charset="0"/>
              </a:rPr>
              <a:t>Advanced Dementia</a:t>
            </a:r>
            <a:endParaRPr lang="en-US" sz="2800" u="sng" dirty="0" smtClean="0">
              <a:latin typeface="Arial Rounded MT Bold" panose="020F0704030504030204" pitchFamily="34" charset="0"/>
            </a:endParaRPr>
          </a:p>
        </p:txBody>
      </p:sp>
      <p:sp>
        <p:nvSpPr>
          <p:cNvPr id="3" name="TextBox 2"/>
          <p:cNvSpPr txBox="1"/>
          <p:nvPr/>
        </p:nvSpPr>
        <p:spPr>
          <a:xfrm>
            <a:off x="228600" y="3581400"/>
            <a:ext cx="5334000" cy="2046714"/>
          </a:xfrm>
          <a:prstGeom prst="rect">
            <a:avLst/>
          </a:prstGeom>
          <a:noFill/>
        </p:spPr>
        <p:txBody>
          <a:bodyPr wrap="square" rtlCol="0">
            <a:spAutoFit/>
          </a:bodyPr>
          <a:lstStyle/>
          <a:p>
            <a:pPr>
              <a:spcAft>
                <a:spcPts val="1800"/>
              </a:spcAft>
            </a:pPr>
            <a:r>
              <a:rPr lang="en-US" sz="2800" u="sng" dirty="0">
                <a:latin typeface="Arial Rounded MT Bold" panose="020F0704030504030204" pitchFamily="34" charset="0"/>
              </a:rPr>
              <a:t>Direct Defiance</a:t>
            </a:r>
          </a:p>
          <a:p>
            <a:pPr marL="457200" indent="-457200">
              <a:spcAft>
                <a:spcPts val="1800"/>
              </a:spcAft>
              <a:buFont typeface="Wingdings" panose="05000000000000000000" pitchFamily="2" charset="2"/>
              <a:buChar char="§"/>
            </a:pPr>
            <a:r>
              <a:rPr lang="en-US" sz="2800" dirty="0">
                <a:latin typeface="Arial Rounded MT Bold" panose="020F0704030504030204" pitchFamily="34" charset="0"/>
              </a:rPr>
              <a:t>Variant of non-compliance, accompanied by </a:t>
            </a:r>
            <a:r>
              <a:rPr lang="en-US" sz="2800" dirty="0" smtClean="0">
                <a:latin typeface="Arial Rounded MT Bold" panose="020F0704030504030204" pitchFamily="34" charset="0"/>
              </a:rPr>
              <a:t>hostility/anger</a:t>
            </a:r>
            <a:endParaRPr lang="en-US" sz="2800" dirty="0">
              <a:latin typeface="Arial Rounded MT Bold" panose="020F070403050403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65449" y1="17500" x2="62458" y2="24038"/>
                        <a14:foregroundMark x1="67110" y1="22115" x2="69103" y2="27308"/>
                        <a14:foregroundMark x1="72093" y1="23846" x2="80897" y2="23654"/>
                        <a14:foregroundMark x1="52492" y1="36731" x2="52990" y2="43462"/>
                        <a14:foregroundMark x1="54485" y1="43654" x2="57641" y2="37115"/>
                        <a14:foregroundMark x1="64452" y1="46346" x2="67608" y2="36538"/>
                        <a14:foregroundMark x1="72425" y1="40192" x2="76246" y2="44231"/>
                        <a14:foregroundMark x1="87043" y1="43269" x2="84219" y2="48846"/>
                        <a14:backgroundMark x1="38206" y1="9423" x2="46013" y2="16154"/>
                        <a14:backgroundMark x1="53156" y1="57500" x2="49668" y2="77692"/>
                      </a14:backgroundRemoval>
                    </a14:imgEffect>
                  </a14:imgLayer>
                </a14:imgProps>
              </a:ext>
              <a:ext uri="{28A0092B-C50C-407E-A947-70E740481C1C}">
                <a14:useLocalDpi xmlns:a14="http://schemas.microsoft.com/office/drawing/2010/main" val="0"/>
              </a:ext>
            </a:extLst>
          </a:blip>
          <a:stretch>
            <a:fillRect/>
          </a:stretch>
        </p:blipFill>
        <p:spPr>
          <a:xfrm>
            <a:off x="5562600" y="2971800"/>
            <a:ext cx="3767914" cy="3886200"/>
          </a:xfrm>
          <a:prstGeom prst="rect">
            <a:avLst/>
          </a:prstGeom>
        </p:spPr>
      </p:pic>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1" name="Slide Number Placeholder 10"/>
          <p:cNvSpPr>
            <a:spLocks noGrp="1"/>
          </p:cNvSpPr>
          <p:nvPr>
            <p:ph type="sldNum" sz="quarter" idx="10"/>
          </p:nvPr>
        </p:nvSpPr>
        <p:spPr/>
        <p:txBody>
          <a:bodyPr/>
          <a:lstStyle/>
          <a:p>
            <a:fld id="{800A0DDF-9B95-4961-8F3C-303932E2D10A}" type="slidenum">
              <a:rPr lang="en-US" smtClean="0"/>
              <a:pPr/>
              <a:t>160</a:t>
            </a:fld>
            <a:endParaRPr lang="en-US" dirty="0"/>
          </a:p>
        </p:txBody>
      </p:sp>
    </p:spTree>
    <p:extLst>
      <p:ext uri="{BB962C8B-B14F-4D97-AF65-F5344CB8AC3E}">
        <p14:creationId xmlns:p14="http://schemas.microsoft.com/office/powerpoint/2010/main" val="3926579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82932482"/>
              </p:ext>
            </p:extLst>
          </p:nvPr>
        </p:nvGraphicFramePr>
        <p:xfrm>
          <a:off x="1066800" y="2514600"/>
          <a:ext cx="6863715" cy="762000"/>
        </p:xfrm>
        <a:graphic>
          <a:graphicData uri="http://schemas.openxmlformats.org/drawingml/2006/table">
            <a:tbl>
              <a:tblPr firstRow="1" firstCol="1" bandRow="1"/>
              <a:tblGrid>
                <a:gridCol w="6863715">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1. NEGOTIATING AROUND CARE AND OTHER NEEDS</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81FF81"/>
                    </a:solidFill>
                  </a:tcPr>
                </a:tc>
                <a:extLst>
                  <a:ext uri="{0D108BD9-81ED-4DB2-BD59-A6C34878D82A}">
                    <a16:rowId xmlns:a16="http://schemas.microsoft.com/office/drawing/2014/main" val="10000"/>
                  </a:ext>
                </a:extLst>
              </a:tr>
            </a:tbl>
          </a:graphicData>
        </a:graphic>
      </p:graphicFrame>
      <p:sp>
        <p:nvSpPr>
          <p:cNvPr id="5" name="Rounded Rectangular Callout 4"/>
          <p:cNvSpPr/>
          <p:nvPr/>
        </p:nvSpPr>
        <p:spPr>
          <a:xfrm>
            <a:off x="385958" y="3501246"/>
            <a:ext cx="5693230" cy="537354"/>
          </a:xfrm>
          <a:prstGeom prst="wedgeRoundRectCallout">
            <a:avLst>
              <a:gd name="adj1" fmla="val -56901"/>
              <a:gd name="adj2" fmla="val 86071"/>
              <a:gd name="adj3" fmla="val 16667"/>
            </a:avLst>
          </a:prstGeom>
          <a:solidFill>
            <a:srgbClr val="2ACC3D"/>
          </a:solidFill>
          <a:ln>
            <a:solidFill>
              <a:srgbClr val="2AC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98695" y="3508313"/>
            <a:ext cx="5467756" cy="523220"/>
          </a:xfrm>
          <a:prstGeom prst="rect">
            <a:avLst/>
          </a:prstGeom>
          <a:noFill/>
        </p:spPr>
        <p:txBody>
          <a:bodyPr wrap="square" rtlCol="0">
            <a:spAutoFit/>
          </a:bodyPr>
          <a:lstStyle/>
          <a:p>
            <a:r>
              <a:rPr lang="en-US" sz="2800" dirty="0" smtClean="0">
                <a:latin typeface="Arial Rounded MT Bold" panose="020F0704030504030204" pitchFamily="34" charset="0"/>
              </a:rPr>
              <a:t>It’s time to take your medicine. </a:t>
            </a:r>
            <a:endParaRPr lang="en-US" sz="2800" dirty="0">
              <a:latin typeface="Arial Rounded MT Bold" panose="020F0704030504030204" pitchFamily="34" charset="0"/>
            </a:endParaRPr>
          </a:p>
        </p:txBody>
      </p:sp>
      <p:grpSp>
        <p:nvGrpSpPr>
          <p:cNvPr id="19" name="Group 18"/>
          <p:cNvGrpSpPr/>
          <p:nvPr/>
        </p:nvGrpSpPr>
        <p:grpSpPr>
          <a:xfrm>
            <a:off x="3657600" y="4191000"/>
            <a:ext cx="5562599" cy="990600"/>
            <a:chOff x="2209800" y="4572000"/>
            <a:chExt cx="6934200" cy="990600"/>
          </a:xfrm>
        </p:grpSpPr>
        <p:sp>
          <p:nvSpPr>
            <p:cNvPr id="13" name="Rectangular Callout 12"/>
            <p:cNvSpPr/>
            <p:nvPr/>
          </p:nvSpPr>
          <p:spPr>
            <a:xfrm>
              <a:off x="2209800" y="4572000"/>
              <a:ext cx="6934200" cy="990600"/>
            </a:xfrm>
            <a:prstGeom prst="wedgeRectCallout">
              <a:avLst>
                <a:gd name="adj1" fmla="val 49520"/>
                <a:gd name="adj2" fmla="val 74530"/>
              </a:avLst>
            </a:prstGeom>
            <a:solidFill>
              <a:srgbClr val="81FF81"/>
            </a:solidFill>
            <a:ln>
              <a:solidFill>
                <a:srgbClr val="81F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73086" y="4572000"/>
              <a:ext cx="6694714" cy="954107"/>
            </a:xfrm>
            <a:prstGeom prst="rect">
              <a:avLst/>
            </a:prstGeom>
            <a:noFill/>
          </p:spPr>
          <p:txBody>
            <a:bodyPr wrap="square" rtlCol="0">
              <a:spAutoFit/>
            </a:bodyPr>
            <a:lstStyle/>
            <a:p>
              <a:r>
                <a:rPr lang="en-US" sz="2800" dirty="0" smtClean="0">
                  <a:latin typeface="Arial Rounded MT Bold" panose="020F0704030504030204" pitchFamily="34" charset="0"/>
                </a:rPr>
                <a:t>I don’t need to take all that!  Just give me the red ones.</a:t>
              </a:r>
            </a:p>
          </p:txBody>
        </p:sp>
      </p:grpSp>
      <p:grpSp>
        <p:nvGrpSpPr>
          <p:cNvPr id="23" name="Group 22"/>
          <p:cNvGrpSpPr/>
          <p:nvPr/>
        </p:nvGrpSpPr>
        <p:grpSpPr>
          <a:xfrm>
            <a:off x="293914" y="5330752"/>
            <a:ext cx="4648200" cy="536648"/>
            <a:chOff x="293914" y="5486400"/>
            <a:chExt cx="4648200" cy="536648"/>
          </a:xfrm>
        </p:grpSpPr>
        <p:sp>
          <p:nvSpPr>
            <p:cNvPr id="17" name="Rounded Rectangular Callout 16"/>
            <p:cNvSpPr/>
            <p:nvPr/>
          </p:nvSpPr>
          <p:spPr>
            <a:xfrm>
              <a:off x="293914" y="5486400"/>
              <a:ext cx="4648200" cy="533400"/>
            </a:xfrm>
            <a:prstGeom prst="wedgeRoundRectCallout">
              <a:avLst>
                <a:gd name="adj1" fmla="val -56901"/>
                <a:gd name="adj2" fmla="val 86071"/>
                <a:gd name="adj3" fmla="val 16667"/>
              </a:avLst>
            </a:prstGeom>
            <a:solidFill>
              <a:srgbClr val="2ACC3D"/>
            </a:solidFill>
            <a:ln>
              <a:solidFill>
                <a:srgbClr val="2AC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12687" y="5499828"/>
              <a:ext cx="4464113" cy="523220"/>
            </a:xfrm>
            <a:prstGeom prst="rect">
              <a:avLst/>
            </a:prstGeom>
            <a:noFill/>
          </p:spPr>
          <p:txBody>
            <a:bodyPr wrap="square" rtlCol="0">
              <a:spAutoFit/>
            </a:bodyPr>
            <a:lstStyle/>
            <a:p>
              <a:r>
                <a:rPr lang="en-US" sz="2800" dirty="0" smtClean="0">
                  <a:latin typeface="Arial Rounded MT Bold" panose="020F0704030504030204" pitchFamily="34" charset="0"/>
                </a:rPr>
                <a:t>You need to take all of it.</a:t>
              </a:r>
              <a:endParaRPr lang="en-US" sz="2800" dirty="0">
                <a:latin typeface="Arial Rounded MT Bold" panose="020F0704030504030204" pitchFamily="34" charset="0"/>
              </a:endParaRPr>
            </a:p>
          </p:txBody>
        </p:sp>
      </p:grpSp>
      <p:grpSp>
        <p:nvGrpSpPr>
          <p:cNvPr id="20" name="Group 19"/>
          <p:cNvGrpSpPr/>
          <p:nvPr/>
        </p:nvGrpSpPr>
        <p:grpSpPr>
          <a:xfrm>
            <a:off x="2209800" y="6019800"/>
            <a:ext cx="6934200" cy="609600"/>
            <a:chOff x="2209800" y="4572000"/>
            <a:chExt cx="6934200" cy="990600"/>
          </a:xfrm>
        </p:grpSpPr>
        <p:sp>
          <p:nvSpPr>
            <p:cNvPr id="21" name="Rectangular Callout 20"/>
            <p:cNvSpPr/>
            <p:nvPr/>
          </p:nvSpPr>
          <p:spPr>
            <a:xfrm>
              <a:off x="2209800" y="4572000"/>
              <a:ext cx="6934200" cy="990600"/>
            </a:xfrm>
            <a:prstGeom prst="wedgeRectCallout">
              <a:avLst>
                <a:gd name="adj1" fmla="val 49363"/>
                <a:gd name="adj2" fmla="val 83458"/>
              </a:avLst>
            </a:prstGeom>
            <a:solidFill>
              <a:srgbClr val="81FF81"/>
            </a:solidFill>
            <a:ln>
              <a:solidFill>
                <a:srgbClr val="81F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373086" y="4667904"/>
              <a:ext cx="6694714" cy="523221"/>
            </a:xfrm>
            <a:prstGeom prst="rect">
              <a:avLst/>
            </a:prstGeom>
            <a:noFill/>
          </p:spPr>
          <p:txBody>
            <a:bodyPr wrap="square" rtlCol="0">
              <a:spAutoFit/>
            </a:bodyPr>
            <a:lstStyle/>
            <a:p>
              <a:r>
                <a:rPr lang="en-US" sz="2800" dirty="0" smtClean="0">
                  <a:latin typeface="Arial Rounded MT Bold" panose="020F0704030504030204" pitchFamily="34" charset="0"/>
                </a:rPr>
                <a:t>Fine – I’ll take it if you let me leave!</a:t>
              </a:r>
            </a:p>
          </p:txBody>
        </p:sp>
      </p:grpSp>
      <p:sp>
        <p:nvSpPr>
          <p:cNvPr id="24"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161</a:t>
            </a:fld>
            <a:endParaRPr lang="en-US" dirty="0"/>
          </a:p>
        </p:txBody>
      </p:sp>
    </p:spTree>
    <p:extLst>
      <p:ext uri="{BB962C8B-B14F-4D97-AF65-F5344CB8AC3E}">
        <p14:creationId xmlns:p14="http://schemas.microsoft.com/office/powerpoint/2010/main" val="2321034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ahvUXwTXE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9907"/>
            <a:ext cx="9144000" cy="5143500"/>
          </a:xfrm>
          <a:prstGeom prst="rect">
            <a:avLst/>
          </a:prstGeom>
        </p:spPr>
      </p:pic>
      <p:sp>
        <p:nvSpPr>
          <p:cNvPr id="6" name="Rectangle 5"/>
          <p:cNvSpPr/>
          <p:nvPr/>
        </p:nvSpPr>
        <p:spPr>
          <a:xfrm>
            <a:off x="0" y="6365557"/>
            <a:ext cx="3712030" cy="492443"/>
          </a:xfrm>
          <a:prstGeom prst="rect">
            <a:avLst/>
          </a:prstGeom>
        </p:spPr>
        <p:txBody>
          <a:bodyPr wrap="square">
            <a:spAutoFit/>
          </a:bodyPr>
          <a:lstStyle/>
          <a:p>
            <a:r>
              <a:rPr lang="en-US" sz="1400" dirty="0" smtClean="0"/>
              <a:t>Full video found at </a:t>
            </a:r>
            <a:r>
              <a:rPr lang="en-US" sz="1200" dirty="0"/>
              <a:t>https://www.youtube.com/watch?v=hahvUXwTXE4</a:t>
            </a:r>
          </a:p>
        </p:txBody>
      </p:sp>
      <p:sp>
        <p:nvSpPr>
          <p:cNvPr id="5" name="Slide Number Placeholder 4"/>
          <p:cNvSpPr>
            <a:spLocks noGrp="1"/>
          </p:cNvSpPr>
          <p:nvPr>
            <p:ph type="sldNum" sz="quarter" idx="10"/>
          </p:nvPr>
        </p:nvSpPr>
        <p:spPr/>
        <p:txBody>
          <a:bodyPr/>
          <a:lstStyle/>
          <a:p>
            <a:fld id="{800A0DDF-9B95-4961-8F3C-303932E2D10A}" type="slidenum">
              <a:rPr lang="en-US" smtClean="0"/>
              <a:pPr/>
              <a:t>162</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51027110"/>
              </p:ext>
            </p:extLst>
          </p:nvPr>
        </p:nvGraphicFramePr>
        <p:xfrm>
          <a:off x="183830" y="228600"/>
          <a:ext cx="8784020" cy="762000"/>
        </p:xfrm>
        <a:graphic>
          <a:graphicData uri="http://schemas.openxmlformats.org/drawingml/2006/table">
            <a:tbl>
              <a:tblPr firstRow="1" firstCol="1" bandRow="1"/>
              <a:tblGrid>
                <a:gridCol w="878402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2. WORKING AGAINST THE CARE PROVIDER </a:t>
                      </a:r>
                      <a:endParaRPr lang="en-US" sz="2000" dirty="0">
                        <a:effectLst/>
                        <a:latin typeface="Calibri"/>
                        <a:ea typeface="Calibri"/>
                        <a:cs typeface="Times New Roman"/>
                      </a:endParaRPr>
                    </a:p>
                    <a:p>
                      <a:pPr marL="0" marR="0" algn="l">
                        <a:lnSpc>
                          <a:spcPct val="115000"/>
                        </a:lnSpc>
                        <a:spcBef>
                          <a:spcPts val="0"/>
                        </a:spcBef>
                        <a:spcAft>
                          <a:spcPts val="0"/>
                        </a:spcAft>
                      </a:pPr>
                      <a:r>
                        <a:rPr lang="en-CA" sz="1600" dirty="0">
                          <a:effectLst/>
                          <a:latin typeface="Arial"/>
                          <a:ea typeface="Calibri"/>
                          <a:cs typeface="Times New Roman"/>
                        </a:rPr>
                        <a:t>(e.g., pulling pants up during incontinent care, buttoning up shirt when needing to undress, etc.)</a:t>
                      </a:r>
                      <a:endParaRPr lang="en-US" sz="1600" dirty="0">
                        <a:effectLst/>
                        <a:latin typeface="Calibri"/>
                        <a:ea typeface="Calibri"/>
                        <a:cs typeface="Times New Roman"/>
                      </a:endParaRPr>
                    </a:p>
                  </a:txBody>
                  <a:tcPr marL="68580" marR="68580" marT="0" marB="0" anchor="ctr">
                    <a:lnL>
                      <a:noFill/>
                    </a:lnL>
                    <a:lnR>
                      <a:noFill/>
                    </a:lnR>
                    <a:lnT>
                      <a:noFill/>
                    </a:lnT>
                    <a:lnB>
                      <a:noFill/>
                    </a:lnB>
                    <a:solidFill>
                      <a:srgbClr val="2ACC3D"/>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95962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850822380"/>
              </p:ext>
            </p:extLst>
          </p:nvPr>
        </p:nvGraphicFramePr>
        <p:xfrm>
          <a:off x="1219200" y="2514600"/>
          <a:ext cx="6629400" cy="762000"/>
        </p:xfrm>
        <a:graphic>
          <a:graphicData uri="http://schemas.openxmlformats.org/drawingml/2006/table">
            <a:tbl>
              <a:tblPr firstRow="1" firstCol="1" bandRow="1"/>
              <a:tblGrid>
                <a:gridCol w="662940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3. EVASIVE TO DIRECTIONS FROM CARE PROVIDER </a:t>
                      </a:r>
                      <a:endParaRPr lang="en-US" sz="2000" dirty="0">
                        <a:effectLst/>
                        <a:latin typeface="Calibri"/>
                        <a:ea typeface="Calibri"/>
                        <a:cs typeface="Times New Roman"/>
                      </a:endParaRPr>
                    </a:p>
                    <a:p>
                      <a:pPr marL="0" marR="0" algn="l">
                        <a:lnSpc>
                          <a:spcPct val="115000"/>
                        </a:lnSpc>
                        <a:spcBef>
                          <a:spcPts val="0"/>
                        </a:spcBef>
                        <a:spcAft>
                          <a:spcPts val="0"/>
                        </a:spcAft>
                      </a:pPr>
                      <a:r>
                        <a:rPr lang="en-CA" sz="2000" dirty="0">
                          <a:effectLst/>
                          <a:latin typeface="Arial"/>
                          <a:ea typeface="Calibri"/>
                          <a:cs typeface="Times New Roman"/>
                        </a:rPr>
                        <a:t>(e.g., ignoring, etc.)</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81FF81"/>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418114"/>
            <a:ext cx="6096000" cy="3413760"/>
          </a:xfrm>
          <a:prstGeom prst="rect">
            <a:avLst/>
          </a:prstGeom>
        </p:spPr>
      </p:pic>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0" name="Slide Number Placeholder 9"/>
          <p:cNvSpPr>
            <a:spLocks noGrp="1"/>
          </p:cNvSpPr>
          <p:nvPr>
            <p:ph type="sldNum" sz="quarter" idx="10"/>
          </p:nvPr>
        </p:nvSpPr>
        <p:spPr/>
        <p:txBody>
          <a:bodyPr/>
          <a:lstStyle/>
          <a:p>
            <a:fld id="{800A0DDF-9B95-4961-8F3C-303932E2D10A}" type="slidenum">
              <a:rPr lang="en-US" smtClean="0"/>
              <a:pPr/>
              <a:t>163</a:t>
            </a:fld>
            <a:endParaRPr lang="en-US" dirty="0"/>
          </a:p>
        </p:txBody>
      </p:sp>
    </p:spTree>
    <p:extLst>
      <p:ext uri="{BB962C8B-B14F-4D97-AF65-F5344CB8AC3E}">
        <p14:creationId xmlns:p14="http://schemas.microsoft.com/office/powerpoint/2010/main" val="192692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765325535"/>
              </p:ext>
            </p:extLst>
          </p:nvPr>
        </p:nvGraphicFramePr>
        <p:xfrm>
          <a:off x="76200" y="2514600"/>
          <a:ext cx="8991600" cy="762000"/>
        </p:xfrm>
        <a:graphic>
          <a:graphicData uri="http://schemas.openxmlformats.org/drawingml/2006/table">
            <a:tbl>
              <a:tblPr firstRow="1" firstCol="1" bandRow="1"/>
              <a:tblGrid>
                <a:gridCol w="899160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4. RESISTIVE TO CARE, MEDICATION, OR MEALS</a:t>
                      </a:r>
                      <a:r>
                        <a:rPr lang="en-CA" sz="2000" dirty="0">
                          <a:effectLst/>
                          <a:latin typeface="Arial"/>
                          <a:ea typeface="Calibri"/>
                          <a:cs typeface="Times New Roman"/>
                        </a:rPr>
                        <a:t> </a:t>
                      </a:r>
                      <a:endParaRPr lang="en-US" sz="2000" dirty="0">
                        <a:effectLst/>
                        <a:latin typeface="Calibri"/>
                        <a:ea typeface="Calibri"/>
                        <a:cs typeface="Times New Roman"/>
                      </a:endParaRPr>
                    </a:p>
                    <a:p>
                      <a:pPr marL="0" marR="0" algn="l">
                        <a:lnSpc>
                          <a:spcPct val="115000"/>
                        </a:lnSpc>
                        <a:spcBef>
                          <a:spcPts val="0"/>
                        </a:spcBef>
                        <a:spcAft>
                          <a:spcPts val="0"/>
                        </a:spcAft>
                      </a:pPr>
                      <a:r>
                        <a:rPr lang="en-CA" sz="1500" dirty="0">
                          <a:effectLst/>
                          <a:latin typeface="Arial"/>
                          <a:ea typeface="Calibri"/>
                          <a:cs typeface="Times New Roman"/>
                        </a:rPr>
                        <a:t>(e.g., pursing lips at meals, clamping/crossing legs closed, tightening arms, resisting rolling/turning, etc.)</a:t>
                      </a:r>
                      <a:endParaRPr lang="en-US" sz="1500" dirty="0">
                        <a:effectLst/>
                        <a:latin typeface="Calibri"/>
                        <a:ea typeface="Calibri"/>
                        <a:cs typeface="Times New Roman"/>
                      </a:endParaRPr>
                    </a:p>
                  </a:txBody>
                  <a:tcPr marL="68580" marR="68580" marT="0" marB="0" anchor="ctr">
                    <a:lnL>
                      <a:noFill/>
                    </a:lnL>
                    <a:lnR>
                      <a:noFill/>
                    </a:lnR>
                    <a:lnT>
                      <a:noFill/>
                    </a:lnT>
                    <a:lnB>
                      <a:noFill/>
                    </a:lnB>
                    <a:solidFill>
                      <a:srgbClr val="2ACC3D"/>
                    </a:solidFill>
                  </a:tcPr>
                </a:tc>
                <a:extLst>
                  <a:ext uri="{0D108BD9-81ED-4DB2-BD59-A6C34878D82A}">
                    <a16:rowId xmlns:a16="http://schemas.microsoft.com/office/drawing/2014/main" val="10000"/>
                  </a:ext>
                </a:extLst>
              </a:tr>
            </a:tbl>
          </a:graphicData>
        </a:graphic>
      </p:graphicFrame>
      <p:pic>
        <p:nvPicPr>
          <p:cNvPr id="3" name="sl3Dc1kERt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374" y="3352800"/>
            <a:ext cx="6095247" cy="3428576"/>
          </a:xfrm>
          <a:prstGeom prst="rect">
            <a:avLst/>
          </a:prstGeom>
        </p:spPr>
      </p:pic>
      <p:sp>
        <p:nvSpPr>
          <p:cNvPr id="7" name="Rectangle 6"/>
          <p:cNvSpPr/>
          <p:nvPr/>
        </p:nvSpPr>
        <p:spPr>
          <a:xfrm>
            <a:off x="7696200" y="5745507"/>
            <a:ext cx="1426030" cy="1077218"/>
          </a:xfrm>
          <a:prstGeom prst="rect">
            <a:avLst/>
          </a:prstGeom>
        </p:spPr>
        <p:txBody>
          <a:bodyPr wrap="square">
            <a:spAutoFit/>
          </a:bodyPr>
          <a:lstStyle/>
          <a:p>
            <a:r>
              <a:rPr lang="en-US" sz="1400" dirty="0" smtClean="0"/>
              <a:t>Full video found at </a:t>
            </a:r>
            <a:r>
              <a:rPr lang="en-US" sz="1200" dirty="0"/>
              <a:t>https://www.youtube.com/watch?v=sl3Dc1kERto</a:t>
            </a:r>
          </a:p>
        </p:txBody>
      </p:sp>
      <p:sp>
        <p:nvSpPr>
          <p:cNvPr id="11"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164</a:t>
            </a:fld>
            <a:endParaRPr lang="en-US" dirty="0"/>
          </a:p>
        </p:txBody>
      </p:sp>
    </p:spTree>
    <p:extLst>
      <p:ext uri="{BB962C8B-B14F-4D97-AF65-F5344CB8AC3E}">
        <p14:creationId xmlns:p14="http://schemas.microsoft.com/office/powerpoint/2010/main" val="3381399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87127318"/>
              </p:ext>
            </p:extLst>
          </p:nvPr>
        </p:nvGraphicFramePr>
        <p:xfrm>
          <a:off x="97220" y="2514600"/>
          <a:ext cx="8894380" cy="762000"/>
        </p:xfrm>
        <a:graphic>
          <a:graphicData uri="http://schemas.openxmlformats.org/drawingml/2006/table">
            <a:tbl>
              <a:tblPr firstRow="1" firstCol="1" bandRow="1"/>
              <a:tblGrid>
                <a:gridCol w="889438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5. BARRICADING AND TERRITORIALISM OF SPACE OR BELONGINGS</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81FF81"/>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764" y="3429000"/>
            <a:ext cx="3390471" cy="3352800"/>
          </a:xfrm>
          <a:prstGeom prst="rect">
            <a:avLst/>
          </a:prstGeom>
        </p:spPr>
      </p:pic>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0" name="Slide Number Placeholder 9"/>
          <p:cNvSpPr>
            <a:spLocks noGrp="1"/>
          </p:cNvSpPr>
          <p:nvPr>
            <p:ph type="sldNum" sz="quarter" idx="10"/>
          </p:nvPr>
        </p:nvSpPr>
        <p:spPr/>
        <p:txBody>
          <a:bodyPr/>
          <a:lstStyle/>
          <a:p>
            <a:fld id="{800A0DDF-9B95-4961-8F3C-303932E2D10A}" type="slidenum">
              <a:rPr lang="en-US" smtClean="0"/>
              <a:pPr/>
              <a:t>165</a:t>
            </a:fld>
            <a:endParaRPr lang="en-US" dirty="0"/>
          </a:p>
        </p:txBody>
      </p:sp>
    </p:spTree>
    <p:extLst>
      <p:ext uri="{BB962C8B-B14F-4D97-AF65-F5344CB8AC3E}">
        <p14:creationId xmlns:p14="http://schemas.microsoft.com/office/powerpoint/2010/main" val="2683972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166</a:t>
            </a:fld>
            <a:endParaRPr lang="en-US" dirty="0"/>
          </a:p>
        </p:txBody>
      </p:sp>
      <p:sp>
        <p:nvSpPr>
          <p:cNvPr id="10" name="Rectangle 9"/>
          <p:cNvSpPr/>
          <p:nvPr/>
        </p:nvSpPr>
        <p:spPr>
          <a:xfrm>
            <a:off x="370490" y="2819400"/>
            <a:ext cx="8403020" cy="3194721"/>
          </a:xfrm>
          <a:prstGeom prst="rect">
            <a:avLst/>
          </a:prstGeom>
        </p:spPr>
        <p:txBody>
          <a:bodyPr wrap="square">
            <a:spAutoFit/>
          </a:bodyPr>
          <a:lstStyle/>
          <a:p>
            <a:pPr algn="ctr">
              <a:lnSpc>
                <a:spcPct val="160000"/>
              </a:lnSpc>
            </a:pPr>
            <a:r>
              <a:rPr lang="en-CA" sz="4000" u="sng" dirty="0" smtClean="0">
                <a:latin typeface="Arial Rounded MT Bold" panose="020F0704030504030204" pitchFamily="34"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US" sz="3600" dirty="0">
                <a:latin typeface="Arial Rounded MT Bold" panose="020F0704030504030204" pitchFamily="34" charset="0"/>
              </a:rPr>
              <a:t>Attempts to preserve dignity, autonomy, and self-regulation</a:t>
            </a:r>
          </a:p>
        </p:txBody>
      </p:sp>
    </p:spTree>
    <p:extLst>
      <p:ext uri="{BB962C8B-B14F-4D97-AF65-F5344CB8AC3E}">
        <p14:creationId xmlns:p14="http://schemas.microsoft.com/office/powerpoint/2010/main" val="2705363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167</a:t>
            </a:fld>
            <a:endParaRPr lang="en-US" dirty="0"/>
          </a:p>
        </p:txBody>
      </p:sp>
      <p:sp>
        <p:nvSpPr>
          <p:cNvPr id="10" name="Rectangle 9"/>
          <p:cNvSpPr/>
          <p:nvPr/>
        </p:nvSpPr>
        <p:spPr>
          <a:xfrm>
            <a:off x="419100" y="2819400"/>
            <a:ext cx="8305800" cy="3145476"/>
          </a:xfrm>
          <a:prstGeom prst="rect">
            <a:avLst/>
          </a:prstGeom>
        </p:spPr>
        <p:txBody>
          <a:bodyPr wrap="square">
            <a:spAutoFit/>
          </a:bodyPr>
          <a:lstStyle/>
          <a:p>
            <a:pPr algn="ctr">
              <a:lnSpc>
                <a:spcPct val="160000"/>
              </a:lnSpc>
            </a:pPr>
            <a:r>
              <a:rPr lang="en-CA" sz="4000" u="sng" dirty="0" smtClean="0">
                <a:latin typeface="Arial Rounded MT Bold" panose="020F0704030504030204" pitchFamily="34" charset="0"/>
              </a:rPr>
              <a:t>Meaning of Expressions</a:t>
            </a:r>
          </a:p>
          <a:p>
            <a:pPr algn="ctr">
              <a:lnSpc>
                <a:spcPct val="160000"/>
              </a:lnSpc>
            </a:pPr>
            <a:endParaRPr lang="en-CA" sz="1200" u="sng" dirty="0" smtClean="0">
              <a:latin typeface="Arial Rounded MT Bold" panose="020F0704030504030204" pitchFamily="34" charset="0"/>
            </a:endParaRPr>
          </a:p>
          <a:p>
            <a:pPr algn="ctr">
              <a:lnSpc>
                <a:spcPct val="160000"/>
              </a:lnSpc>
            </a:pPr>
            <a:r>
              <a:rPr lang="en-CA" sz="3600" dirty="0" smtClean="0">
                <a:latin typeface="Arial Rounded MT Bold" panose="020F0704030504030204" pitchFamily="34" charset="0"/>
              </a:rPr>
              <a:t>“Please help support my independence”</a:t>
            </a:r>
            <a:endParaRPr lang="en-CA" sz="3600" b="1" u="sng" dirty="0">
              <a:latin typeface="Arial Rounded MT Bold" panose="020F0704030504030204" pitchFamily="34" charset="0"/>
            </a:endParaRPr>
          </a:p>
        </p:txBody>
      </p:sp>
    </p:spTree>
    <p:extLst>
      <p:ext uri="{BB962C8B-B14F-4D97-AF65-F5344CB8AC3E}">
        <p14:creationId xmlns:p14="http://schemas.microsoft.com/office/powerpoint/2010/main" val="1018723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Oppositional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168</a:t>
            </a:fld>
            <a:endParaRPr lang="en-US" dirty="0"/>
          </a:p>
        </p:txBody>
      </p:sp>
      <p:sp>
        <p:nvSpPr>
          <p:cNvPr id="10" name="Rectangle 9"/>
          <p:cNvSpPr/>
          <p:nvPr/>
        </p:nvSpPr>
        <p:spPr>
          <a:xfrm>
            <a:off x="-1" y="2250484"/>
            <a:ext cx="9143999" cy="4487382"/>
          </a:xfrm>
          <a:prstGeom prst="rect">
            <a:avLst/>
          </a:prstGeom>
        </p:spPr>
        <p:txBody>
          <a:bodyPr wrap="square">
            <a:spAutoFit/>
          </a:bodyPr>
          <a:lstStyle/>
          <a:p>
            <a:pPr algn="ctr">
              <a:lnSpc>
                <a:spcPct val="160000"/>
              </a:lnSpc>
              <a:spcAft>
                <a:spcPts val="2400"/>
              </a:spcAft>
            </a:pPr>
            <a:r>
              <a:rPr lang="en-CA" sz="3600" u="sng" dirty="0" smtClean="0">
                <a:latin typeface="Arial Rounded MT Bold" panose="020F0704030504030204" pitchFamily="34" charset="0"/>
              </a:rPr>
              <a:t>Approach to Care</a:t>
            </a:r>
          </a:p>
          <a:p>
            <a:pPr marL="457200" indent="-457200">
              <a:spcAft>
                <a:spcPts val="2400"/>
              </a:spcAft>
              <a:buFont typeface="Wingdings" panose="05000000000000000000" pitchFamily="2" charset="2"/>
              <a:buChar char="§"/>
            </a:pPr>
            <a:r>
              <a:rPr lang="en-US" sz="2800" dirty="0">
                <a:latin typeface="Arial Rounded MT Bold" panose="020F0704030504030204" pitchFamily="34" charset="0"/>
              </a:rPr>
              <a:t>Validate the </a:t>
            </a:r>
            <a:r>
              <a:rPr lang="en-US" sz="2800" dirty="0" err="1">
                <a:latin typeface="Arial Rounded MT Bold" panose="020F0704030504030204" pitchFamily="34" charset="0"/>
              </a:rPr>
              <a:t>PwD’s</a:t>
            </a:r>
            <a:r>
              <a:rPr lang="en-US" sz="2800" dirty="0">
                <a:latin typeface="Arial Rounded MT Bold" panose="020F0704030504030204" pitchFamily="34" charset="0"/>
              </a:rPr>
              <a:t> autonomy/independence – assure them that they have retained their dignity/identity</a:t>
            </a:r>
          </a:p>
          <a:p>
            <a:pPr marL="457200" indent="-457200">
              <a:spcAft>
                <a:spcPts val="2400"/>
              </a:spcAft>
              <a:buFont typeface="Wingdings" panose="05000000000000000000" pitchFamily="2" charset="2"/>
              <a:buChar char="§"/>
            </a:pPr>
            <a:r>
              <a:rPr lang="en-US" sz="2800" dirty="0">
                <a:latin typeface="Arial Rounded MT Bold" panose="020F0704030504030204" pitchFamily="34" charset="0"/>
              </a:rPr>
              <a:t>Offer 2 choices in such a way that it makes the </a:t>
            </a:r>
            <a:r>
              <a:rPr lang="en-US" sz="2800" dirty="0" err="1">
                <a:latin typeface="Arial Rounded MT Bold" panose="020F0704030504030204" pitchFamily="34" charset="0"/>
              </a:rPr>
              <a:t>PwD</a:t>
            </a:r>
            <a:r>
              <a:rPr lang="en-US" sz="2800" dirty="0">
                <a:latin typeface="Arial Rounded MT Bold" panose="020F0704030504030204" pitchFamily="34" charset="0"/>
              </a:rPr>
              <a:t> feel like they are the decision-maker</a:t>
            </a:r>
          </a:p>
          <a:p>
            <a:pPr marL="457200" indent="-457200">
              <a:spcAft>
                <a:spcPts val="2400"/>
              </a:spcAft>
              <a:buFont typeface="Wingdings" panose="05000000000000000000" pitchFamily="2" charset="2"/>
              <a:buChar char="§"/>
            </a:pPr>
            <a:r>
              <a:rPr lang="en-US" sz="2800" dirty="0">
                <a:latin typeface="Arial Rounded MT Bold" panose="020F0704030504030204" pitchFamily="34" charset="0"/>
              </a:rPr>
              <a:t>It is ok to be gentle but firm</a:t>
            </a:r>
          </a:p>
        </p:txBody>
      </p:sp>
    </p:spTree>
    <p:extLst>
      <p:ext uri="{BB962C8B-B14F-4D97-AF65-F5344CB8AC3E}">
        <p14:creationId xmlns:p14="http://schemas.microsoft.com/office/powerpoint/2010/main" val="3827472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290"/>
          <a:stretch/>
        </p:blipFill>
        <p:spPr>
          <a:xfrm>
            <a:off x="0" y="5123792"/>
            <a:ext cx="9144000" cy="1277007"/>
          </a:xfrm>
          <a:prstGeom prst="rect">
            <a:avLst/>
          </a:prstGeom>
        </p:spPr>
      </p:pic>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5" name="Diagram 4"/>
          <p:cNvGraphicFramePr/>
          <p:nvPr>
            <p:extLst>
              <p:ext uri="{D42A27DB-BD31-4B8C-83A1-F6EECF244321}">
                <p14:modId xmlns:p14="http://schemas.microsoft.com/office/powerpoint/2010/main" val="2436801179"/>
              </p:ext>
            </p:extLst>
          </p:nvPr>
        </p:nvGraphicFramePr>
        <p:xfrm>
          <a:off x="1828800" y="-546543"/>
          <a:ext cx="7620000" cy="565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Lightning Bolt 5"/>
          <p:cNvSpPr/>
          <p:nvPr/>
        </p:nvSpPr>
        <p:spPr>
          <a:xfrm rot="16047805">
            <a:off x="3095731" y="3412597"/>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1" name="Slide Number Placeholder 10"/>
          <p:cNvSpPr>
            <a:spLocks noGrp="1"/>
          </p:cNvSpPr>
          <p:nvPr>
            <p:ph type="sldNum" sz="quarter" idx="10"/>
          </p:nvPr>
        </p:nvSpPr>
        <p:spPr/>
        <p:txBody>
          <a:bodyPr/>
          <a:lstStyle/>
          <a:p>
            <a:fld id="{800A0DDF-9B95-4961-8F3C-303932E2D10A}" type="slidenum">
              <a:rPr lang="en-US" smtClean="0"/>
              <a:pPr/>
              <a:t>169</a:t>
            </a:fld>
            <a:endParaRPr lang="en-US" dirty="0"/>
          </a:p>
        </p:txBody>
      </p:sp>
    </p:spTree>
    <p:extLst>
      <p:ext uri="{BB962C8B-B14F-4D97-AF65-F5344CB8AC3E}">
        <p14:creationId xmlns:p14="http://schemas.microsoft.com/office/powerpoint/2010/main" val="2058257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6"/>
                                        </p:tgtEl>
                                        <p:attrNameLst>
                                          <p:attrName>style.color</p:attrName>
                                        </p:attrNameLst>
                                      </p:cBhvr>
                                      <p:to>
                                        <a:schemeClr val="bg1"/>
                                      </p:to>
                                    </p:animClr>
                                    <p:animClr clrSpc="rgb" dir="cw">
                                      <p:cBhvr>
                                        <p:cTn id="11" dur="250" autoRev="1" fill="remove"/>
                                        <p:tgtEl>
                                          <p:spTgt spid="6"/>
                                        </p:tgtEl>
                                        <p:attrNameLst>
                                          <p:attrName>fillcolor</p:attrName>
                                        </p:attrNameLst>
                                      </p:cBhvr>
                                      <p:to>
                                        <a:schemeClr val="bg1"/>
                                      </p:to>
                                    </p:animClr>
                                    <p:set>
                                      <p:cBhvr>
                                        <p:cTn id="12" dur="250" autoRev="1" fill="remove"/>
                                        <p:tgtEl>
                                          <p:spTgt spid="6"/>
                                        </p:tgtEl>
                                        <p:attrNameLst>
                                          <p:attrName>fill.type</p:attrName>
                                        </p:attrNameLst>
                                      </p:cBhvr>
                                      <p:to>
                                        <p:strVal val="solid"/>
                                      </p:to>
                                    </p:set>
                                    <p:set>
                                      <p:cBhvr>
                                        <p:cTn id="13"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743200"/>
            <a:ext cx="8686800" cy="3962400"/>
          </a:xfrm>
        </p:spPr>
        <p:txBody>
          <a:bodyPr>
            <a:normAutofit/>
          </a:bodyPr>
          <a:lstStyle/>
          <a:p>
            <a:pPr marL="0" indent="0">
              <a:buSzPct val="100000"/>
              <a:buNone/>
            </a:pPr>
            <a:r>
              <a:rPr lang="en-CA" sz="3600" dirty="0" smtClean="0">
                <a:solidFill>
                  <a:schemeClr val="tx1"/>
                </a:solidFill>
                <a:latin typeface="High Tower Text" panose="02040502050506030303" pitchFamily="18" charset="0"/>
              </a:rPr>
              <a:t>Arousal or Alertness</a:t>
            </a:r>
            <a:endParaRPr lang="en-CA" sz="3600" dirty="0">
              <a:solidFill>
                <a:schemeClr val="tx1"/>
              </a:solidFill>
              <a:latin typeface="High Tower Text" panose="02040502050506030303" pitchFamily="18" charset="0"/>
            </a:endParaRPr>
          </a:p>
          <a:p>
            <a:pPr lvl="1">
              <a:buSzPct val="100000"/>
              <a:buFont typeface="Wingdings" panose="05000000000000000000" pitchFamily="2" charset="2"/>
              <a:buChar char="§"/>
            </a:pPr>
            <a:r>
              <a:rPr lang="en-CA" dirty="0">
                <a:solidFill>
                  <a:schemeClr val="tx1"/>
                </a:solidFill>
                <a:latin typeface="High Tower Text" panose="02040502050506030303" pitchFamily="18" charset="0"/>
              </a:rPr>
              <a:t>State of wakefulness</a:t>
            </a:r>
          </a:p>
          <a:p>
            <a:pPr lvl="1">
              <a:buSzPct val="100000"/>
              <a:buFont typeface="Wingdings" panose="05000000000000000000" pitchFamily="2" charset="2"/>
              <a:buChar char="§"/>
            </a:pPr>
            <a:r>
              <a:rPr lang="en-CA" dirty="0">
                <a:solidFill>
                  <a:schemeClr val="tx1"/>
                </a:solidFill>
                <a:latin typeface="High Tower Text" panose="02040502050506030303" pitchFamily="18" charset="0"/>
              </a:rPr>
              <a:t>Psychological and </a:t>
            </a:r>
            <a:r>
              <a:rPr lang="en-CA" dirty="0" smtClean="0">
                <a:solidFill>
                  <a:schemeClr val="tx1"/>
                </a:solidFill>
                <a:latin typeface="High Tower Text" panose="02040502050506030303" pitchFamily="18" charset="0"/>
              </a:rPr>
              <a:t>physiological domain</a:t>
            </a:r>
          </a:p>
          <a:p>
            <a:pPr lvl="1">
              <a:buSzPct val="100000"/>
              <a:buFont typeface="Wingdings" panose="05000000000000000000" pitchFamily="2" charset="2"/>
              <a:buChar char="§"/>
            </a:pPr>
            <a:endParaRPr lang="en-CA" dirty="0">
              <a:solidFill>
                <a:schemeClr val="tx1"/>
              </a:solidFill>
              <a:latin typeface="Arial Rounded MT Bold" panose="020F0704030504030204" pitchFamily="34" charset="0"/>
            </a:endParaRPr>
          </a:p>
          <a:p>
            <a:pPr marL="0" indent="0">
              <a:buSzPct val="100000"/>
              <a:buNone/>
            </a:pPr>
            <a:r>
              <a:rPr lang="en-CA" dirty="0" smtClean="0">
                <a:solidFill>
                  <a:schemeClr val="tx1"/>
                </a:solidFill>
                <a:latin typeface="High Tower Text" panose="02040502050506030303" pitchFamily="18" charset="0"/>
              </a:rPr>
              <a:t>Purpose </a:t>
            </a:r>
            <a:endParaRPr lang="en-CA" dirty="0">
              <a:solidFill>
                <a:schemeClr val="tx1"/>
              </a:solidFill>
              <a:latin typeface="High Tower Text" panose="02040502050506030303" pitchFamily="18" charset="0"/>
            </a:endParaRPr>
          </a:p>
          <a:p>
            <a:pPr marL="692150" lvl="2">
              <a:buSzPct val="100000"/>
              <a:buFont typeface="Wingdings" panose="05000000000000000000" pitchFamily="2" charset="2"/>
              <a:buChar char="§"/>
            </a:pPr>
            <a:r>
              <a:rPr lang="en-CA" sz="2800" dirty="0">
                <a:solidFill>
                  <a:schemeClr val="tx1"/>
                </a:solidFill>
                <a:latin typeface="High Tower Text" panose="02040502050506030303" pitchFamily="18" charset="0"/>
              </a:rPr>
              <a:t>Reaction to </a:t>
            </a:r>
            <a:r>
              <a:rPr lang="en-CA" sz="2800" dirty="0" smtClean="0">
                <a:solidFill>
                  <a:schemeClr val="tx1"/>
                </a:solidFill>
                <a:latin typeface="High Tower Text" panose="02040502050506030303" pitchFamily="18" charset="0"/>
              </a:rPr>
              <a:t>stimulus</a:t>
            </a:r>
            <a:endParaRPr lang="en-CA" sz="2800" dirty="0">
              <a:solidFill>
                <a:schemeClr val="tx1"/>
              </a:solidFill>
              <a:latin typeface="High Tower Text" panose="02040502050506030303" pitchFamily="18" charset="0"/>
            </a:endParaRPr>
          </a:p>
          <a:p>
            <a:pPr marL="692150" lvl="2">
              <a:buSzPct val="100000"/>
              <a:buFont typeface="Wingdings" panose="05000000000000000000" pitchFamily="2" charset="2"/>
              <a:buChar char="§"/>
            </a:pPr>
            <a:r>
              <a:rPr lang="en-CA" sz="2800" dirty="0">
                <a:solidFill>
                  <a:schemeClr val="tx1"/>
                </a:solidFill>
                <a:latin typeface="High Tower Text" panose="02040502050506030303" pitchFamily="18" charset="0"/>
              </a:rPr>
              <a:t>Speed of </a:t>
            </a:r>
            <a:r>
              <a:rPr lang="en-CA" sz="2800" dirty="0" smtClean="0">
                <a:solidFill>
                  <a:schemeClr val="tx1"/>
                </a:solidFill>
                <a:latin typeface="High Tower Text" panose="02040502050506030303" pitchFamily="18" charset="0"/>
              </a:rPr>
              <a:t>information processing</a:t>
            </a:r>
          </a:p>
        </p:txBody>
      </p:sp>
      <p:grpSp>
        <p:nvGrpSpPr>
          <p:cNvPr id="10" name="Group 9"/>
          <p:cNvGrpSpPr/>
          <p:nvPr/>
        </p:nvGrpSpPr>
        <p:grpSpPr>
          <a:xfrm>
            <a:off x="3454011" y="338894"/>
            <a:ext cx="2413389" cy="2129215"/>
            <a:chOff x="450121" y="73890"/>
            <a:chExt cx="1321579" cy="1239751"/>
          </a:xfrm>
        </p:grpSpPr>
        <p:sp>
          <p:nvSpPr>
            <p:cNvPr id="11" name="Oval 10"/>
            <p:cNvSpPr/>
            <p:nvPr/>
          </p:nvSpPr>
          <p:spPr>
            <a:xfrm>
              <a:off x="450121" y="73890"/>
              <a:ext cx="1321579" cy="1239751"/>
            </a:xfrm>
            <a:prstGeom prst="ellipse">
              <a:avLst/>
            </a:prstGeom>
            <a:solidFill>
              <a:srgbClr val="FF8989"/>
            </a:solidFill>
            <a:ln>
              <a:solidFill>
                <a:srgbClr val="FF8989"/>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Oval 4"/>
            <p:cNvSpPr/>
            <p:nvPr/>
          </p:nvSpPr>
          <p:spPr>
            <a:xfrm>
              <a:off x="602058" y="255447"/>
              <a:ext cx="1017828" cy="8766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CA" sz="2800" b="1" kern="1200" dirty="0">
                  <a:solidFill>
                    <a:schemeClr val="tx1"/>
                  </a:solidFill>
                  <a:latin typeface="Bookman Old Style" panose="02050604050505020204" pitchFamily="18" charset="0"/>
                </a:rPr>
                <a:t>Arousal or Alertness</a:t>
              </a:r>
            </a:p>
          </p:txBody>
        </p:sp>
      </p:grpSp>
      <p:sp>
        <p:nvSpPr>
          <p:cNvPr id="5" name="Slide Number Placeholder 4"/>
          <p:cNvSpPr>
            <a:spLocks noGrp="1"/>
          </p:cNvSpPr>
          <p:nvPr>
            <p:ph type="sldNum" sz="quarter" idx="10"/>
          </p:nvPr>
        </p:nvSpPr>
        <p:spPr/>
        <p:txBody>
          <a:bodyPr/>
          <a:lstStyle/>
          <a:p>
            <a:fld id="{800A0DDF-9B95-4961-8F3C-303932E2D10A}" type="slidenum">
              <a:rPr lang="en-US" smtClean="0"/>
              <a:pPr/>
              <a:t>17</a:t>
            </a:fld>
            <a:endParaRPr lang="en-US" dirty="0"/>
          </a:p>
        </p:txBody>
      </p:sp>
    </p:spTree>
    <p:extLst>
      <p:ext uri="{BB962C8B-B14F-4D97-AF65-F5344CB8AC3E}">
        <p14:creationId xmlns:p14="http://schemas.microsoft.com/office/powerpoint/2010/main" val="227392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1120" y="2647294"/>
            <a:ext cx="7543800" cy="736099"/>
          </a:xfrm>
          <a:prstGeom prst="rect">
            <a:avLst/>
          </a:prstGeom>
        </p:spPr>
        <p:txBody>
          <a:bodyPr wrap="square">
            <a:spAutoFit/>
          </a:bodyPr>
          <a:lstStyle/>
          <a:p>
            <a:pPr marL="0" lvl="1" algn="ctr">
              <a:lnSpc>
                <a:spcPct val="150000"/>
              </a:lnSpc>
              <a:spcBef>
                <a:spcPts val="1800"/>
              </a:spcBef>
              <a:buClr>
                <a:schemeClr val="tx2"/>
              </a:buClr>
              <a:buSzPct val="70000"/>
            </a:pPr>
            <a:r>
              <a:rPr lang="en-US" sz="3200" dirty="0" smtClean="0">
                <a:latin typeface="Arial Rounded MT Bold" panose="020F0704030504030204" pitchFamily="34" charset="0"/>
              </a:rPr>
              <a:t>Represents two primary emotions:</a:t>
            </a:r>
          </a:p>
        </p:txBody>
      </p:sp>
      <p:sp>
        <p:nvSpPr>
          <p:cNvPr id="2" name="Rectangle 1"/>
          <p:cNvSpPr/>
          <p:nvPr/>
        </p:nvSpPr>
        <p:spPr>
          <a:xfrm>
            <a:off x="1143000" y="5149840"/>
            <a:ext cx="7571390" cy="1892826"/>
          </a:xfrm>
          <a:prstGeom prst="rect">
            <a:avLst/>
          </a:prstGeom>
        </p:spPr>
        <p:txBody>
          <a:bodyPr wrap="square" numCol="1">
            <a:spAutoFit/>
          </a:bodyPr>
          <a:lstStyle/>
          <a:p>
            <a:pPr marL="0" lvl="2">
              <a:lnSpc>
                <a:spcPct val="150000"/>
              </a:lnSpc>
              <a:spcBef>
                <a:spcPts val="1800"/>
              </a:spcBef>
              <a:buClr>
                <a:schemeClr val="tx2"/>
              </a:buClr>
              <a:buSzPct val="70000"/>
            </a:pPr>
            <a:r>
              <a:rPr lang="en-US" sz="3200" dirty="0" smtClean="0">
                <a:latin typeface="Arial Rounded MT Bold" panose="020F0704030504030204" pitchFamily="34" charset="0"/>
              </a:rPr>
              <a:t>Anger	</a:t>
            </a:r>
            <a:r>
              <a:rPr lang="en-US" sz="3200" b="1" dirty="0" smtClean="0">
                <a:latin typeface="Arial Rounded MT Bold" panose="020F0704030504030204" pitchFamily="34" charset="0"/>
              </a:rPr>
              <a:t>      	</a:t>
            </a:r>
            <a:r>
              <a:rPr lang="en-US" sz="3600" b="1" dirty="0" smtClean="0">
                <a:latin typeface="Arial Rounded MT Bold" panose="020F0704030504030204" pitchFamily="34" charset="0"/>
              </a:rPr>
              <a:t>&amp;</a:t>
            </a:r>
            <a:endParaRPr lang="en-US" sz="3200" b="1" dirty="0" smtClean="0">
              <a:latin typeface="Arial Rounded MT Bold" panose="020F0704030504030204" pitchFamily="34" charset="0"/>
            </a:endParaRPr>
          </a:p>
          <a:p>
            <a:pPr lvl="2">
              <a:lnSpc>
                <a:spcPct val="150000"/>
              </a:lnSpc>
              <a:spcBef>
                <a:spcPts val="1800"/>
              </a:spcBef>
              <a:buClr>
                <a:schemeClr val="tx2"/>
              </a:buClr>
              <a:buSzPct val="70000"/>
            </a:pPr>
            <a:endParaRPr lang="en-US" sz="3200" dirty="0">
              <a:latin typeface="Arial Rounded MT Bold" panose="020F0704030504030204" pitchFamily="34" charset="0"/>
            </a:endParaRPr>
          </a:p>
        </p:txBody>
      </p:sp>
      <p:sp>
        <p:nvSpPr>
          <p:cNvPr id="3" name="TextBox 2"/>
          <p:cNvSpPr txBox="1"/>
          <p:nvPr/>
        </p:nvSpPr>
        <p:spPr>
          <a:xfrm>
            <a:off x="5490206" y="5334000"/>
            <a:ext cx="3348994" cy="861774"/>
          </a:xfrm>
          <a:prstGeom prst="rect">
            <a:avLst/>
          </a:prstGeom>
          <a:noFill/>
        </p:spPr>
        <p:txBody>
          <a:bodyPr wrap="none" rtlCol="0">
            <a:spAutoFit/>
          </a:bodyPr>
          <a:lstStyle/>
          <a:p>
            <a:pPr marL="0" lvl="2"/>
            <a:r>
              <a:rPr lang="en-US" sz="3200" dirty="0" smtClean="0">
                <a:latin typeface="Arial Rounded MT Bold" panose="020F0704030504030204" pitchFamily="34" charset="0"/>
              </a:rPr>
              <a:t>Discontentment</a:t>
            </a:r>
            <a:endParaRPr lang="en-US" sz="3200" dirty="0">
              <a:latin typeface="Arial Rounded MT Bold" panose="020F0704030504030204" pitchFamily="34" charset="0"/>
            </a:endParaRPr>
          </a:p>
          <a:p>
            <a:endParaRPr lang="en-US" dirty="0"/>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92551" y="3875314"/>
            <a:ext cx="1944303" cy="1263640"/>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97732" l="0" r="100000"/>
                    </a14:imgEffect>
                  </a14:imgLayer>
                </a14:imgProps>
              </a:ext>
              <a:ext uri="{28A0092B-C50C-407E-A947-70E740481C1C}">
                <a14:useLocalDpi xmlns:a14="http://schemas.microsoft.com/office/drawing/2010/main" val="0"/>
              </a:ext>
            </a:extLst>
          </a:blip>
          <a:stretch>
            <a:fillRect/>
          </a:stretch>
        </p:blipFill>
        <p:spPr>
          <a:xfrm>
            <a:off x="1143000" y="3731096"/>
            <a:ext cx="1869201" cy="1441276"/>
          </a:xfrm>
          <a:prstGeom prst="rect">
            <a:avLst/>
          </a:prstGeom>
        </p:spPr>
      </p:pic>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1"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170</a:t>
            </a:fld>
            <a:endParaRPr lang="en-US" dirty="0"/>
          </a:p>
        </p:txBody>
      </p:sp>
    </p:spTree>
    <p:extLst>
      <p:ext uri="{BB962C8B-B14F-4D97-AF65-F5344CB8AC3E}">
        <p14:creationId xmlns:p14="http://schemas.microsoft.com/office/powerpoint/2010/main" val="349022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3">
            <a:extLst>
              <a:ext uri="{BEBA8EAE-BF5A-486C-A8C5-ECC9F3942E4B}">
                <a14:imgProps xmlns:a14="http://schemas.microsoft.com/office/drawing/2010/main">
                  <a14:imgLayer r:embed="rId4">
                    <a14:imgEffect>
                      <a14:backgroundRemoval t="9778" b="94667" l="2000" r="100000"/>
                    </a14:imgEffect>
                  </a14:imgLayer>
                </a14:imgProps>
              </a:ext>
              <a:ext uri="{28A0092B-C50C-407E-A947-70E740481C1C}">
                <a14:useLocalDpi xmlns:a14="http://schemas.microsoft.com/office/drawing/2010/main" val="0"/>
              </a:ext>
            </a:extLst>
          </a:blip>
          <a:stretch>
            <a:fillRect/>
          </a:stretch>
        </p:blipFill>
        <p:spPr>
          <a:xfrm>
            <a:off x="376620" y="1043152"/>
            <a:ext cx="8432800" cy="6324600"/>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556080" y="5307724"/>
            <a:ext cx="1765641" cy="1147524"/>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0" b="97732" l="0" r="100000"/>
                    </a14:imgEffect>
                  </a14:imgLayer>
                </a14:imgProps>
              </a:ext>
              <a:ext uri="{28A0092B-C50C-407E-A947-70E740481C1C}">
                <a14:useLocalDpi xmlns:a14="http://schemas.microsoft.com/office/drawing/2010/main" val="0"/>
              </a:ext>
            </a:extLst>
          </a:blip>
          <a:stretch>
            <a:fillRect/>
          </a:stretch>
        </p:blipFill>
        <p:spPr>
          <a:xfrm>
            <a:off x="7220846" y="4165248"/>
            <a:ext cx="1869201" cy="1441276"/>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95506" l="4026" r="100000"/>
                    </a14:imgEffect>
                  </a14:imgLayer>
                </a14:imgProps>
              </a:ext>
              <a:ext uri="{28A0092B-C50C-407E-A947-70E740481C1C}">
                <a14:useLocalDpi xmlns:a14="http://schemas.microsoft.com/office/drawing/2010/main" val="0"/>
              </a:ext>
            </a:extLst>
          </a:blip>
          <a:stretch>
            <a:fillRect/>
          </a:stretch>
        </p:blipFill>
        <p:spPr>
          <a:xfrm>
            <a:off x="248943" y="4260486"/>
            <a:ext cx="1745498" cy="1250800"/>
          </a:xfrm>
          <a:prstGeom prst="rect">
            <a:avLst/>
          </a:prstGeom>
        </p:spPr>
      </p:pic>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4" name="Rectangle 53"/>
          <p:cNvSpPr/>
          <p:nvPr/>
        </p:nvSpPr>
        <p:spPr>
          <a:xfrm>
            <a:off x="7431546" y="3545763"/>
            <a:ext cx="1447800" cy="523220"/>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Anger</a:t>
            </a:r>
          </a:p>
        </p:txBody>
      </p:sp>
      <p:sp>
        <p:nvSpPr>
          <p:cNvPr id="55" name="Rectangle 54"/>
          <p:cNvSpPr/>
          <p:nvPr/>
        </p:nvSpPr>
        <p:spPr>
          <a:xfrm>
            <a:off x="4876800" y="6334780"/>
            <a:ext cx="3124200" cy="523220"/>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Discontentment</a:t>
            </a:r>
          </a:p>
        </p:txBody>
      </p:sp>
      <p:sp>
        <p:nvSpPr>
          <p:cNvPr id="56" name="Rectangle 55"/>
          <p:cNvSpPr/>
          <p:nvPr/>
        </p:nvSpPr>
        <p:spPr>
          <a:xfrm>
            <a:off x="-21308" y="5867400"/>
            <a:ext cx="2286000" cy="954107"/>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Joy or Happiness</a:t>
            </a:r>
          </a:p>
        </p:txBody>
      </p:sp>
      <p:sp>
        <p:nvSpPr>
          <p:cNvPr id="59" name="Slide Number Placeholder 58"/>
          <p:cNvSpPr>
            <a:spLocks noGrp="1"/>
          </p:cNvSpPr>
          <p:nvPr>
            <p:ph type="sldNum" sz="quarter" idx="10"/>
          </p:nvPr>
        </p:nvSpPr>
        <p:spPr/>
        <p:txBody>
          <a:bodyPr/>
          <a:lstStyle/>
          <a:p>
            <a:fld id="{800A0DDF-9B95-4961-8F3C-303932E2D10A}" type="slidenum">
              <a:rPr lang="en-US" smtClean="0"/>
              <a:pPr/>
              <a:t>171</a:t>
            </a:fld>
            <a:endParaRPr lang="en-US" dirty="0"/>
          </a:p>
        </p:txBody>
      </p:sp>
      <p:sp>
        <p:nvSpPr>
          <p:cNvPr id="13"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027133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Rectangle 4"/>
          <p:cNvSpPr/>
          <p:nvPr/>
        </p:nvSpPr>
        <p:spPr>
          <a:xfrm>
            <a:off x="228600" y="2438400"/>
            <a:ext cx="8686800" cy="2077492"/>
          </a:xfrm>
          <a:prstGeom prst="rect">
            <a:avLst/>
          </a:prstGeom>
        </p:spPr>
        <p:txBody>
          <a:bodyPr wrap="square">
            <a:spAutoFit/>
          </a:bodyPr>
          <a:lstStyle/>
          <a:p>
            <a:pPr algn="ctr">
              <a:spcAft>
                <a:spcPts val="2400"/>
              </a:spcAft>
            </a:pPr>
            <a:r>
              <a:rPr lang="en-CA" sz="3800" u="sng" dirty="0" smtClean="0">
                <a:latin typeface="Arial Rounded MT Bold" panose="020F0704030504030204" pitchFamily="34" charset="0"/>
              </a:rPr>
              <a:t>Classification</a:t>
            </a:r>
          </a:p>
          <a:p>
            <a:pPr>
              <a:spcAft>
                <a:spcPts val="1800"/>
              </a:spcAft>
            </a:pPr>
            <a:r>
              <a:rPr lang="en-US" sz="2800" dirty="0" smtClean="0">
                <a:latin typeface="Arial Rounded MT Bold" panose="020F0704030504030204" pitchFamily="34" charset="0"/>
              </a:rPr>
              <a:t>Instrumental Aggression</a:t>
            </a:r>
          </a:p>
          <a:p>
            <a:pPr>
              <a:spcAft>
                <a:spcPts val="1800"/>
              </a:spcAft>
            </a:pPr>
            <a:r>
              <a:rPr lang="en-US" sz="2800" dirty="0" smtClean="0">
                <a:latin typeface="Arial Rounded MT Bold" panose="020F0704030504030204" pitchFamily="34" charset="0"/>
              </a:rPr>
              <a:t>Hostile Aggression</a:t>
            </a:r>
            <a:endParaRPr lang="en-US" sz="2800" dirty="0">
              <a:latin typeface="Arial Rounded MT Bold" panose="020F07040305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352800"/>
            <a:ext cx="4343400" cy="31127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4148273"/>
            <a:ext cx="4762500" cy="2295525"/>
          </a:xfrm>
          <a:prstGeom prst="rect">
            <a:avLst/>
          </a:prstGeom>
        </p:spPr>
      </p:pic>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0" name="Slide Number Placeholder 9"/>
          <p:cNvSpPr>
            <a:spLocks noGrp="1"/>
          </p:cNvSpPr>
          <p:nvPr>
            <p:ph type="sldNum" sz="quarter" idx="10"/>
          </p:nvPr>
        </p:nvSpPr>
        <p:spPr/>
        <p:txBody>
          <a:bodyPr/>
          <a:lstStyle/>
          <a:p>
            <a:fld id="{800A0DDF-9B95-4961-8F3C-303932E2D10A}" type="slidenum">
              <a:rPr lang="en-US" smtClean="0"/>
              <a:pPr/>
              <a:t>172</a:t>
            </a:fld>
            <a:endParaRPr lang="en-US" dirty="0"/>
          </a:p>
        </p:txBody>
      </p:sp>
    </p:spTree>
    <p:extLst>
      <p:ext uri="{BB962C8B-B14F-4D97-AF65-F5344CB8AC3E}">
        <p14:creationId xmlns:p14="http://schemas.microsoft.com/office/powerpoint/2010/main" val="1083361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Rectangle 8"/>
          <p:cNvSpPr/>
          <p:nvPr/>
        </p:nvSpPr>
        <p:spPr>
          <a:xfrm>
            <a:off x="228600" y="2438400"/>
            <a:ext cx="8686800" cy="3908762"/>
          </a:xfrm>
          <a:prstGeom prst="rect">
            <a:avLst/>
          </a:prstGeom>
        </p:spPr>
        <p:txBody>
          <a:bodyPr wrap="square">
            <a:spAutoFit/>
          </a:bodyPr>
          <a:lstStyle/>
          <a:p>
            <a:pPr>
              <a:spcAft>
                <a:spcPts val="2400"/>
              </a:spcAft>
            </a:pPr>
            <a:r>
              <a:rPr lang="en-CA" sz="3800" u="sng" dirty="0" smtClean="0">
                <a:latin typeface="Arial Rounded MT Bold" panose="020F0704030504030204" pitchFamily="34" charset="0"/>
              </a:rPr>
              <a:t>Instrumental Aggression:</a:t>
            </a:r>
          </a:p>
          <a:p>
            <a:pPr marL="457200" indent="-457200">
              <a:spcAft>
                <a:spcPts val="2400"/>
              </a:spcAft>
              <a:buFont typeface="Wingdings" panose="05000000000000000000" pitchFamily="2" charset="2"/>
              <a:buChar char="§"/>
            </a:pPr>
            <a:r>
              <a:rPr lang="en-US" sz="2800" dirty="0">
                <a:latin typeface="Arial Rounded MT Bold" panose="020F0704030504030204" pitchFamily="34" charset="0"/>
              </a:rPr>
              <a:t>Reward-Consequence Paradigm</a:t>
            </a:r>
          </a:p>
          <a:p>
            <a:pPr marL="457200" indent="-457200">
              <a:spcAft>
                <a:spcPts val="1800"/>
              </a:spcAft>
              <a:buFont typeface="Wingdings" panose="05000000000000000000" pitchFamily="2" charset="2"/>
              <a:buChar char="§"/>
            </a:pPr>
            <a:r>
              <a:rPr lang="en-US" sz="2800" dirty="0">
                <a:latin typeface="Arial Rounded MT Bold" panose="020F0704030504030204" pitchFamily="34" charset="0"/>
              </a:rPr>
              <a:t>Individuals appreciate  the difference between “right” and “wrong”</a:t>
            </a:r>
          </a:p>
          <a:p>
            <a:pPr marL="457200" indent="-457200">
              <a:spcAft>
                <a:spcPts val="1800"/>
              </a:spcAft>
              <a:buFont typeface="Wingdings" panose="05000000000000000000" pitchFamily="2" charset="2"/>
              <a:buChar char="§"/>
            </a:pPr>
            <a:r>
              <a:rPr lang="en-US" sz="2800" u="sng" dirty="0">
                <a:latin typeface="Arial Rounded MT Bold" panose="020F0704030504030204" pitchFamily="34" charset="0"/>
              </a:rPr>
              <a:t>Preserved</a:t>
            </a:r>
            <a:r>
              <a:rPr lang="en-US" sz="2800" dirty="0">
                <a:latin typeface="Arial Rounded MT Bold" panose="020F0704030504030204" pitchFamily="34" charset="0"/>
              </a:rPr>
              <a:t> self-regulatory circuits</a:t>
            </a:r>
          </a:p>
          <a:p>
            <a:pPr marL="457200" indent="-457200">
              <a:spcAft>
                <a:spcPts val="1800"/>
              </a:spcAft>
              <a:buFont typeface="Wingdings" panose="05000000000000000000" pitchFamily="2" charset="2"/>
              <a:buChar char="§"/>
            </a:pPr>
            <a:r>
              <a:rPr lang="en-US" sz="2800" dirty="0">
                <a:latin typeface="Arial Rounded MT Bold" panose="020F0704030504030204" pitchFamily="34" charset="0"/>
              </a:rPr>
              <a:t>Criminal behavior</a:t>
            </a: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173</a:t>
            </a:fld>
            <a:endParaRPr lang="en-US" dirty="0"/>
          </a:p>
        </p:txBody>
      </p:sp>
    </p:spTree>
    <p:extLst>
      <p:ext uri="{BB962C8B-B14F-4D97-AF65-F5344CB8AC3E}">
        <p14:creationId xmlns:p14="http://schemas.microsoft.com/office/powerpoint/2010/main" val="3682348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Rectangle 4"/>
          <p:cNvSpPr/>
          <p:nvPr/>
        </p:nvSpPr>
        <p:spPr>
          <a:xfrm>
            <a:off x="228600" y="2438400"/>
            <a:ext cx="8686800" cy="4262705"/>
          </a:xfrm>
          <a:prstGeom prst="rect">
            <a:avLst/>
          </a:prstGeom>
        </p:spPr>
        <p:txBody>
          <a:bodyPr wrap="square">
            <a:spAutoFit/>
          </a:bodyPr>
          <a:lstStyle/>
          <a:p>
            <a:pPr>
              <a:spcAft>
                <a:spcPts val="2400"/>
              </a:spcAft>
            </a:pPr>
            <a:r>
              <a:rPr lang="en-CA" sz="3800" u="sng" dirty="0" smtClean="0">
                <a:latin typeface="Arial Rounded MT Bold" panose="020F0704030504030204" pitchFamily="34" charset="0"/>
              </a:rPr>
              <a:t>Hostile Aggression:</a:t>
            </a:r>
          </a:p>
          <a:p>
            <a:pPr marL="457200" indent="-457200">
              <a:spcAft>
                <a:spcPts val="1800"/>
              </a:spcAft>
              <a:buFont typeface="Wingdings" panose="05000000000000000000" pitchFamily="2" charset="2"/>
              <a:buChar char="§"/>
            </a:pPr>
            <a:r>
              <a:rPr lang="en-US" sz="2800" dirty="0">
                <a:latin typeface="Arial Rounded MT Bold" panose="020F0704030504030204" pitchFamily="34" charset="0"/>
              </a:rPr>
              <a:t>Frustration-Aggression Paradigm</a:t>
            </a:r>
          </a:p>
          <a:p>
            <a:pPr marL="457200" indent="-457200">
              <a:spcAft>
                <a:spcPts val="1800"/>
              </a:spcAft>
              <a:buFont typeface="Wingdings" panose="05000000000000000000" pitchFamily="2" charset="2"/>
              <a:buChar char="§"/>
            </a:pPr>
            <a:r>
              <a:rPr lang="en-US" sz="2800" dirty="0">
                <a:latin typeface="Arial Rounded MT Bold" panose="020F0704030504030204" pitchFamily="34" charset="0"/>
              </a:rPr>
              <a:t>Relationship between “frustration and aggression”</a:t>
            </a:r>
          </a:p>
          <a:p>
            <a:pPr marL="457200" indent="-457200">
              <a:spcAft>
                <a:spcPts val="1800"/>
              </a:spcAft>
              <a:buFont typeface="Wingdings" panose="05000000000000000000" pitchFamily="2" charset="2"/>
              <a:buChar char="§"/>
            </a:pPr>
            <a:r>
              <a:rPr lang="en-US" sz="2800" dirty="0">
                <a:latin typeface="Arial Rounded MT Bold" panose="020F0704030504030204" pitchFamily="34" charset="0"/>
              </a:rPr>
              <a:t>Perceived impediment in goal-attainment and ‘negative’ emotions</a:t>
            </a:r>
          </a:p>
          <a:p>
            <a:pPr marL="457200" indent="-457200">
              <a:spcAft>
                <a:spcPts val="1800"/>
              </a:spcAft>
              <a:buFont typeface="Wingdings" panose="05000000000000000000" pitchFamily="2" charset="2"/>
              <a:buChar char="§"/>
            </a:pPr>
            <a:r>
              <a:rPr lang="en-US" sz="2800" u="sng" dirty="0">
                <a:latin typeface="Arial Rounded MT Bold" panose="020F0704030504030204" pitchFamily="34" charset="0"/>
              </a:rPr>
              <a:t>Impaired</a:t>
            </a:r>
            <a:r>
              <a:rPr lang="en-US" sz="2800" dirty="0">
                <a:latin typeface="Arial Rounded MT Bold" panose="020F0704030504030204" pitchFamily="34" charset="0"/>
              </a:rPr>
              <a:t> self-regulatory circuits</a:t>
            </a: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174</a:t>
            </a:fld>
            <a:endParaRPr lang="en-US" dirty="0"/>
          </a:p>
        </p:txBody>
      </p:sp>
    </p:spTree>
    <p:extLst>
      <p:ext uri="{BB962C8B-B14F-4D97-AF65-F5344CB8AC3E}">
        <p14:creationId xmlns:p14="http://schemas.microsoft.com/office/powerpoint/2010/main" val="1393205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8865752"/>
              </p:ext>
            </p:extLst>
          </p:nvPr>
        </p:nvGraphicFramePr>
        <p:xfrm>
          <a:off x="3352800" y="2514600"/>
          <a:ext cx="2286000" cy="762000"/>
        </p:xfrm>
        <a:graphic>
          <a:graphicData uri="http://schemas.openxmlformats.org/drawingml/2006/table">
            <a:tbl>
              <a:tblPr firstRow="1" firstCol="1" bandRow="1"/>
              <a:tblGrid>
                <a:gridCol w="228600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1. SELF-ABUSIVE</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2ACC3D"/>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6985" y="3429000"/>
            <a:ext cx="3690029" cy="3341913"/>
          </a:xfrm>
          <a:prstGeom prst="rect">
            <a:avLst/>
          </a:prstGeom>
        </p:spPr>
      </p:pic>
      <p:sp>
        <p:nvSpPr>
          <p:cNvPr id="10"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175</a:t>
            </a:fld>
            <a:endParaRPr lang="en-US" dirty="0"/>
          </a:p>
        </p:txBody>
      </p:sp>
    </p:spTree>
    <p:extLst>
      <p:ext uri="{BB962C8B-B14F-4D97-AF65-F5344CB8AC3E}">
        <p14:creationId xmlns:p14="http://schemas.microsoft.com/office/powerpoint/2010/main" val="87976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7353347"/>
              </p:ext>
            </p:extLst>
          </p:nvPr>
        </p:nvGraphicFramePr>
        <p:xfrm>
          <a:off x="2280285" y="2514600"/>
          <a:ext cx="4583430" cy="762000"/>
        </p:xfrm>
        <a:graphic>
          <a:graphicData uri="http://schemas.openxmlformats.org/drawingml/2006/table">
            <a:tbl>
              <a:tblPr firstRow="1" firstCol="1" bandRow="1"/>
              <a:tblGrid>
                <a:gridCol w="458343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2. PULLING, PUSHING, GRABBING</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81FF81"/>
                    </a:solidFill>
                  </a:tcPr>
                </a:tc>
                <a:extLst>
                  <a:ext uri="{0D108BD9-81ED-4DB2-BD59-A6C34878D82A}">
                    <a16:rowId xmlns:a16="http://schemas.microsoft.com/office/drawing/2014/main" val="10000"/>
                  </a:ext>
                </a:extLst>
              </a:tr>
            </a:tbl>
          </a:graphicData>
        </a:graphic>
      </p:graphicFrame>
      <p:sp>
        <p:nvSpPr>
          <p:cNvPr id="10"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176</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3363642"/>
            <a:ext cx="5238750" cy="3494358"/>
          </a:xfrm>
          <a:prstGeom prst="rect">
            <a:avLst/>
          </a:prstGeom>
        </p:spPr>
      </p:pic>
    </p:spTree>
    <p:extLst>
      <p:ext uri="{BB962C8B-B14F-4D97-AF65-F5344CB8AC3E}">
        <p14:creationId xmlns:p14="http://schemas.microsoft.com/office/powerpoint/2010/main" val="1494606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2166534"/>
              </p:ext>
            </p:extLst>
          </p:nvPr>
        </p:nvGraphicFramePr>
        <p:xfrm>
          <a:off x="1289685" y="2514600"/>
          <a:ext cx="6558915" cy="762000"/>
        </p:xfrm>
        <a:graphic>
          <a:graphicData uri="http://schemas.openxmlformats.org/drawingml/2006/table">
            <a:tbl>
              <a:tblPr firstRow="1" firstCol="1" bandRow="1"/>
              <a:tblGrid>
                <a:gridCol w="6558915">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3. KICKING, BITING, SCRATCHING, PUNCHING, TWISTING, HEAD BUTTING, SPITTING AT SOMEONE</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2ACC3D"/>
                    </a:solidFill>
                  </a:tcPr>
                </a:tc>
                <a:extLst>
                  <a:ext uri="{0D108BD9-81ED-4DB2-BD59-A6C34878D82A}">
                    <a16:rowId xmlns:a16="http://schemas.microsoft.com/office/drawing/2014/main" val="10000"/>
                  </a:ext>
                </a:extLst>
              </a:tr>
            </a:tbl>
          </a:graphicData>
        </a:graphic>
      </p:graphicFrame>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407229"/>
            <a:ext cx="4419600" cy="3380838"/>
          </a:xfrm>
          <a:prstGeom prst="rect">
            <a:avLst/>
          </a:prstGeom>
        </p:spPr>
      </p:pic>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177</a:t>
            </a:fld>
            <a:endParaRPr lang="en-US" dirty="0"/>
          </a:p>
        </p:txBody>
      </p:sp>
    </p:spTree>
    <p:extLst>
      <p:ext uri="{BB962C8B-B14F-4D97-AF65-F5344CB8AC3E}">
        <p14:creationId xmlns:p14="http://schemas.microsoft.com/office/powerpoint/2010/main" val="1767235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812741632"/>
              </p:ext>
            </p:extLst>
          </p:nvPr>
        </p:nvGraphicFramePr>
        <p:xfrm>
          <a:off x="359980" y="2514600"/>
          <a:ext cx="8326820" cy="762000"/>
        </p:xfrm>
        <a:graphic>
          <a:graphicData uri="http://schemas.openxmlformats.org/drawingml/2006/table">
            <a:tbl>
              <a:tblPr firstRow="1" firstCol="1" bandRow="1"/>
              <a:tblGrid>
                <a:gridCol w="832682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4. THROWING THINGS, BREAKING OBJECTS, TIPPING FURNITURE</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81FF81"/>
                    </a:solidFill>
                  </a:tcPr>
                </a:tc>
                <a:extLst>
                  <a:ext uri="{0D108BD9-81ED-4DB2-BD59-A6C34878D82A}">
                    <a16:rowId xmlns:a16="http://schemas.microsoft.com/office/drawing/2014/main" val="10000"/>
                  </a:ext>
                </a:extLst>
              </a:tr>
            </a:tbl>
          </a:graphicData>
        </a:graphic>
      </p:graphicFrame>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178</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520" y="3428999"/>
            <a:ext cx="6093279" cy="3351303"/>
          </a:xfrm>
          <a:prstGeom prst="rect">
            <a:avLst/>
          </a:prstGeom>
        </p:spPr>
      </p:pic>
    </p:spTree>
    <p:extLst>
      <p:ext uri="{BB962C8B-B14F-4D97-AF65-F5344CB8AC3E}">
        <p14:creationId xmlns:p14="http://schemas.microsoft.com/office/powerpoint/2010/main" val="4014743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179</a:t>
            </a:fld>
            <a:endParaRPr lang="en-US" dirty="0"/>
          </a:p>
        </p:txBody>
      </p:sp>
      <p:sp>
        <p:nvSpPr>
          <p:cNvPr id="9" name="Rectangle 8"/>
          <p:cNvSpPr/>
          <p:nvPr/>
        </p:nvSpPr>
        <p:spPr>
          <a:xfrm>
            <a:off x="370490" y="2819400"/>
            <a:ext cx="8403020" cy="2308324"/>
          </a:xfrm>
          <a:prstGeom prst="rect">
            <a:avLst/>
          </a:prstGeom>
        </p:spPr>
        <p:txBody>
          <a:bodyPr wrap="square">
            <a:spAutoFit/>
          </a:bodyPr>
          <a:lstStyle/>
          <a:p>
            <a:pPr algn="ctr">
              <a:lnSpc>
                <a:spcPct val="160000"/>
              </a:lnSpc>
            </a:pPr>
            <a:r>
              <a:rPr lang="en-CA" sz="4000" u="sng" dirty="0" smtClean="0">
                <a:latin typeface="Arial Rounded MT Bold" panose="020F0704030504030204" pitchFamily="34"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3600" dirty="0" smtClean="0">
                <a:latin typeface="Arial Rounded MT Bold" panose="020F0704030504030204" pitchFamily="34" charset="0"/>
              </a:rPr>
              <a:t>‘Goal attainment’ is being impeded</a:t>
            </a:r>
            <a:endParaRPr lang="en-CA" sz="3600" b="1" u="sng" dirty="0" smtClean="0">
              <a:latin typeface="Arial Rounded MT Bold" panose="020F0704030504030204" pitchFamily="34" charset="0"/>
            </a:endParaRPr>
          </a:p>
        </p:txBody>
      </p:sp>
    </p:spTree>
    <p:extLst>
      <p:ext uri="{BB962C8B-B14F-4D97-AF65-F5344CB8AC3E}">
        <p14:creationId xmlns:p14="http://schemas.microsoft.com/office/powerpoint/2010/main" val="275553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09800"/>
            <a:ext cx="8686800" cy="4267200"/>
          </a:xfrm>
        </p:spPr>
        <p:txBody>
          <a:bodyPr>
            <a:normAutofit/>
          </a:bodyPr>
          <a:lstStyle/>
          <a:p>
            <a:pPr marL="457200" lvl="1" indent="0">
              <a:buNone/>
            </a:pPr>
            <a:endParaRPr lang="en-CA" dirty="0">
              <a:solidFill>
                <a:schemeClr val="tx1"/>
              </a:solidFill>
              <a:latin typeface="Arial Rounded MT Bold" panose="020F0704030504030204" pitchFamily="34" charset="0"/>
            </a:endParaRPr>
          </a:p>
          <a:p>
            <a:pPr marL="0" indent="0">
              <a:buNone/>
            </a:pPr>
            <a:r>
              <a:rPr lang="en-CA" dirty="0" smtClean="0">
                <a:solidFill>
                  <a:schemeClr val="tx1"/>
                </a:solidFill>
                <a:latin typeface="High Tower Text" panose="02040502050506030303" pitchFamily="18" charset="0"/>
              </a:rPr>
              <a:t>Attention</a:t>
            </a:r>
            <a:endParaRPr lang="en-CA" dirty="0">
              <a:solidFill>
                <a:schemeClr val="tx1"/>
              </a:solidFill>
              <a:latin typeface="High Tower Text" panose="02040502050506030303" pitchFamily="18" charset="0"/>
            </a:endParaRPr>
          </a:p>
          <a:p>
            <a:pPr lvl="1">
              <a:buSzPct val="100000"/>
              <a:buFont typeface="Wingdings" panose="05000000000000000000" pitchFamily="2" charset="2"/>
              <a:buChar char="§"/>
            </a:pPr>
            <a:r>
              <a:rPr lang="en-CA" dirty="0" smtClean="0">
                <a:solidFill>
                  <a:schemeClr val="tx1"/>
                </a:solidFill>
                <a:latin typeface="High Tower Text" panose="02040502050506030303" pitchFamily="18" charset="0"/>
              </a:rPr>
              <a:t>Behavioral and cognitive processes involved in focusing on stimulus</a:t>
            </a:r>
            <a:endParaRPr lang="en-CA" dirty="0">
              <a:solidFill>
                <a:schemeClr val="tx1"/>
              </a:solidFill>
              <a:latin typeface="High Tower Text" panose="02040502050506030303" pitchFamily="18" charset="0"/>
            </a:endParaRPr>
          </a:p>
          <a:p>
            <a:pPr lvl="1">
              <a:buSzPct val="100000"/>
              <a:buFont typeface="Wingdings" panose="05000000000000000000" pitchFamily="2" charset="2"/>
              <a:buChar char="§"/>
            </a:pPr>
            <a:endParaRPr lang="en-CA" dirty="0" smtClean="0">
              <a:solidFill>
                <a:schemeClr val="tx1"/>
              </a:solidFill>
              <a:latin typeface="Arial Rounded MT Bold" panose="020F0704030504030204" pitchFamily="34" charset="0"/>
            </a:endParaRPr>
          </a:p>
          <a:p>
            <a:pPr marL="0" indent="0">
              <a:buSzPct val="100000"/>
              <a:buNone/>
            </a:pPr>
            <a:r>
              <a:rPr lang="en-CA" dirty="0">
                <a:solidFill>
                  <a:schemeClr val="tx1"/>
                </a:solidFill>
                <a:latin typeface="High Tower Text" panose="02040502050506030303" pitchFamily="18" charset="0"/>
              </a:rPr>
              <a:t>Purpose  </a:t>
            </a:r>
            <a:endParaRPr lang="en-CA" dirty="0" smtClean="0">
              <a:solidFill>
                <a:schemeClr val="tx1"/>
              </a:solidFill>
              <a:latin typeface="High Tower Text" panose="02040502050506030303" pitchFamily="18" charset="0"/>
            </a:endParaRPr>
          </a:p>
          <a:p>
            <a:pPr lvl="1">
              <a:buSzPct val="100000"/>
              <a:buFont typeface="Wingdings" panose="05000000000000000000" pitchFamily="2" charset="2"/>
              <a:buChar char="§"/>
            </a:pPr>
            <a:r>
              <a:rPr lang="en-CA" dirty="0" smtClean="0">
                <a:solidFill>
                  <a:schemeClr val="tx1"/>
                </a:solidFill>
                <a:latin typeface="High Tower Text" panose="02040502050506030303" pitchFamily="18" charset="0"/>
              </a:rPr>
              <a:t>Determine which </a:t>
            </a:r>
            <a:r>
              <a:rPr lang="en-CA" dirty="0">
                <a:solidFill>
                  <a:schemeClr val="tx1"/>
                </a:solidFill>
                <a:latin typeface="High Tower Text" panose="02040502050506030303" pitchFamily="18" charset="0"/>
              </a:rPr>
              <a:t>“chunk” of information will be processed</a:t>
            </a:r>
          </a:p>
          <a:p>
            <a:pPr lvl="1">
              <a:buFont typeface="Wingdings" panose="05000000000000000000" pitchFamily="2" charset="2"/>
              <a:buChar char="§"/>
            </a:pPr>
            <a:endParaRPr lang="en-CA" sz="3200" dirty="0">
              <a:solidFill>
                <a:schemeClr val="tx1"/>
              </a:solidFill>
              <a:latin typeface="Arial Rounded MT Bold" panose="020F0704030504030204" pitchFamily="34" charset="0"/>
            </a:endParaRPr>
          </a:p>
          <a:p>
            <a:pPr marL="0" indent="0" algn="ctr">
              <a:buNone/>
            </a:pPr>
            <a:endParaRPr lang="en-US" sz="2800" b="1" dirty="0">
              <a:solidFill>
                <a:schemeClr val="tx1"/>
              </a:solidFill>
              <a:latin typeface="Arial Rounded MT Bold" panose="020F0704030504030204" pitchFamily="34" charset="0"/>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18</a:t>
            </a:fld>
            <a:endParaRPr lang="en-US" dirty="0"/>
          </a:p>
        </p:txBody>
      </p:sp>
      <p:grpSp>
        <p:nvGrpSpPr>
          <p:cNvPr id="9" name="Group 8"/>
          <p:cNvGrpSpPr/>
          <p:nvPr/>
        </p:nvGrpSpPr>
        <p:grpSpPr>
          <a:xfrm>
            <a:off x="3441505" y="1145192"/>
            <a:ext cx="2413389" cy="2129215"/>
            <a:chOff x="450121" y="73890"/>
            <a:chExt cx="1321579" cy="1239751"/>
          </a:xfrm>
        </p:grpSpPr>
        <p:sp>
          <p:nvSpPr>
            <p:cNvPr id="12" name="Oval 11"/>
            <p:cNvSpPr/>
            <p:nvPr/>
          </p:nvSpPr>
          <p:spPr>
            <a:xfrm>
              <a:off x="450121" y="73890"/>
              <a:ext cx="1321579" cy="1239751"/>
            </a:xfrm>
            <a:prstGeom prst="ellipse">
              <a:avLst/>
            </a:prstGeom>
            <a:solidFill>
              <a:srgbClr val="FF8989"/>
            </a:solidFill>
            <a:ln>
              <a:solidFill>
                <a:srgbClr val="FF8989"/>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Oval 4"/>
            <p:cNvSpPr/>
            <p:nvPr/>
          </p:nvSpPr>
          <p:spPr>
            <a:xfrm>
              <a:off x="602058" y="255447"/>
              <a:ext cx="1017828" cy="8766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CA" sz="2800" b="1" kern="1200" dirty="0" smtClean="0">
                  <a:solidFill>
                    <a:schemeClr val="tx1"/>
                  </a:solidFill>
                  <a:latin typeface="Bookman Old Style" panose="02050604050505020204" pitchFamily="18" charset="0"/>
                </a:rPr>
                <a:t>Attention</a:t>
              </a:r>
              <a:endParaRPr lang="en-CA" sz="2800" b="1" kern="1200" dirty="0">
                <a:solidFill>
                  <a:schemeClr val="tx1"/>
                </a:solidFill>
                <a:latin typeface="Bookman Old Style" panose="02050604050505020204" pitchFamily="18" charset="0"/>
              </a:endParaRPr>
            </a:p>
          </p:txBody>
        </p:sp>
      </p:grpSp>
    </p:spTree>
    <p:extLst>
      <p:ext uri="{BB962C8B-B14F-4D97-AF65-F5344CB8AC3E}">
        <p14:creationId xmlns:p14="http://schemas.microsoft.com/office/powerpoint/2010/main" val="402343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180</a:t>
            </a:fld>
            <a:endParaRPr lang="en-US" dirty="0"/>
          </a:p>
        </p:txBody>
      </p:sp>
      <p:sp>
        <p:nvSpPr>
          <p:cNvPr id="9" name="Rectangle 8"/>
          <p:cNvSpPr/>
          <p:nvPr/>
        </p:nvSpPr>
        <p:spPr>
          <a:xfrm>
            <a:off x="419100" y="2819400"/>
            <a:ext cx="8305800" cy="3145476"/>
          </a:xfrm>
          <a:prstGeom prst="rect">
            <a:avLst/>
          </a:prstGeom>
        </p:spPr>
        <p:txBody>
          <a:bodyPr wrap="square">
            <a:spAutoFit/>
          </a:bodyPr>
          <a:lstStyle/>
          <a:p>
            <a:pPr algn="ctr">
              <a:lnSpc>
                <a:spcPct val="160000"/>
              </a:lnSpc>
            </a:pPr>
            <a:r>
              <a:rPr lang="en-CA" sz="4000" u="sng" dirty="0" smtClean="0">
                <a:latin typeface="Arial Rounded MT Bold" panose="020F0704030504030204" pitchFamily="34" charset="0"/>
              </a:rPr>
              <a:t>Meaning of Expressions</a:t>
            </a:r>
          </a:p>
          <a:p>
            <a:pPr algn="ctr">
              <a:lnSpc>
                <a:spcPct val="160000"/>
              </a:lnSpc>
            </a:pPr>
            <a:endParaRPr lang="en-CA" sz="1200" u="sng" dirty="0" smtClean="0">
              <a:latin typeface="Arial Rounded MT Bold" panose="020F0704030504030204" pitchFamily="34" charset="0"/>
            </a:endParaRPr>
          </a:p>
          <a:p>
            <a:pPr algn="ctr">
              <a:lnSpc>
                <a:spcPct val="160000"/>
              </a:lnSpc>
            </a:pPr>
            <a:r>
              <a:rPr lang="en-CA" sz="3600" dirty="0" smtClean="0">
                <a:latin typeface="Arial Rounded MT Bold" panose="020F0704030504030204" pitchFamily="34" charset="0"/>
              </a:rPr>
              <a:t>“Please help me identify and meet my needs”</a:t>
            </a:r>
            <a:endParaRPr lang="en-CA" sz="3600" b="1" u="sng" dirty="0">
              <a:latin typeface="Arial Rounded MT Bold" panose="020F0704030504030204" pitchFamily="34" charset="0"/>
            </a:endParaRPr>
          </a:p>
        </p:txBody>
      </p:sp>
    </p:spTree>
    <p:extLst>
      <p:ext uri="{BB962C8B-B14F-4D97-AF65-F5344CB8AC3E}">
        <p14:creationId xmlns:p14="http://schemas.microsoft.com/office/powerpoint/2010/main" val="2930530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1"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2" name="Slide Number Placeholder 6"/>
          <p:cNvSpPr>
            <a:spLocks noGrp="1"/>
          </p:cNvSpPr>
          <p:nvPr>
            <p:ph type="sldNum" sz="quarter" idx="10"/>
          </p:nvPr>
        </p:nvSpPr>
        <p:spPr>
          <a:xfrm>
            <a:off x="8229600" y="152400"/>
            <a:ext cx="762000" cy="244475"/>
          </a:xfrm>
        </p:spPr>
        <p:txBody>
          <a:bodyPr/>
          <a:lstStyle/>
          <a:p>
            <a:fld id="{800A0DDF-9B95-4961-8F3C-303932E2D10A}" type="slidenum">
              <a:rPr lang="en-US" smtClean="0"/>
              <a:pPr/>
              <a:t>181</a:t>
            </a:fld>
            <a:endParaRPr lang="en-US" dirty="0"/>
          </a:p>
        </p:txBody>
      </p:sp>
      <p:sp>
        <p:nvSpPr>
          <p:cNvPr id="13" name="Rectangle 12"/>
          <p:cNvSpPr/>
          <p:nvPr/>
        </p:nvSpPr>
        <p:spPr>
          <a:xfrm>
            <a:off x="-1" y="2250484"/>
            <a:ext cx="9143999" cy="4364272"/>
          </a:xfrm>
          <a:prstGeom prst="rect">
            <a:avLst/>
          </a:prstGeom>
        </p:spPr>
        <p:txBody>
          <a:bodyPr wrap="square">
            <a:spAutoFit/>
          </a:bodyPr>
          <a:lstStyle/>
          <a:p>
            <a:pPr algn="ctr">
              <a:lnSpc>
                <a:spcPct val="160000"/>
              </a:lnSpc>
              <a:spcAft>
                <a:spcPts val="1800"/>
              </a:spcAft>
            </a:pPr>
            <a:r>
              <a:rPr lang="en-CA" sz="3600" u="sng" dirty="0" smtClean="0">
                <a:latin typeface="Arial Rounded MT Bold" panose="020F0704030504030204" pitchFamily="34" charset="0"/>
              </a:rPr>
              <a:t>Approach to Care</a:t>
            </a:r>
          </a:p>
          <a:p>
            <a:pPr marL="463550">
              <a:spcAft>
                <a:spcPts val="1800"/>
              </a:spcAft>
            </a:pPr>
            <a:r>
              <a:rPr lang="en-US" sz="2800" dirty="0">
                <a:latin typeface="Arial Rounded MT Bold" panose="020F0704030504030204" pitchFamily="34" charset="0"/>
              </a:rPr>
              <a:t>It depends…</a:t>
            </a:r>
          </a:p>
          <a:p>
            <a:pPr marL="920750" indent="-457200">
              <a:spcAft>
                <a:spcPts val="2000"/>
              </a:spcAft>
              <a:buFont typeface="Wingdings" panose="05000000000000000000" pitchFamily="2" charset="2"/>
              <a:buChar char="§"/>
            </a:pPr>
            <a:r>
              <a:rPr lang="en-US" sz="2800" dirty="0" smtClean="0">
                <a:latin typeface="Arial Rounded MT Bold" panose="020F0704030504030204" pitchFamily="34" charset="0"/>
              </a:rPr>
              <a:t>Which ‘need’ is being impeded?</a:t>
            </a:r>
          </a:p>
          <a:p>
            <a:pPr marL="1377950" lvl="1" indent="-457200">
              <a:spcAft>
                <a:spcPts val="2000"/>
              </a:spcAft>
              <a:buFont typeface="Wingdings" panose="05000000000000000000" pitchFamily="2" charset="2"/>
              <a:buChar char="§"/>
            </a:pPr>
            <a:r>
              <a:rPr lang="en-US" sz="2800" dirty="0" smtClean="0">
                <a:latin typeface="Arial Rounded MT Bold" panose="020F0704030504030204" pitchFamily="34" charset="0"/>
              </a:rPr>
              <a:t>Innate physiological needs</a:t>
            </a:r>
          </a:p>
          <a:p>
            <a:pPr marL="1377950" lvl="1" indent="-457200">
              <a:spcAft>
                <a:spcPts val="2000"/>
              </a:spcAft>
              <a:buFont typeface="Wingdings" panose="05000000000000000000" pitchFamily="2" charset="2"/>
              <a:buChar char="§"/>
            </a:pPr>
            <a:r>
              <a:rPr lang="en-US" sz="2800" dirty="0" smtClean="0">
                <a:latin typeface="Arial Rounded MT Bold" panose="020F0704030504030204" pitchFamily="34" charset="0"/>
              </a:rPr>
              <a:t>Security needs</a:t>
            </a:r>
          </a:p>
          <a:p>
            <a:pPr marL="1377950" lvl="1" indent="-457200">
              <a:spcAft>
                <a:spcPts val="2000"/>
              </a:spcAft>
              <a:buFont typeface="Wingdings" panose="05000000000000000000" pitchFamily="2" charset="2"/>
              <a:buChar char="§"/>
            </a:pPr>
            <a:r>
              <a:rPr lang="en-US" sz="2800" dirty="0" smtClean="0">
                <a:latin typeface="Arial Rounded MT Bold" panose="020F0704030504030204" pitchFamily="34" charset="0"/>
              </a:rPr>
              <a:t>Belongingness needs</a:t>
            </a:r>
          </a:p>
        </p:txBody>
      </p:sp>
    </p:spTree>
    <p:extLst>
      <p:ext uri="{BB962C8B-B14F-4D97-AF65-F5344CB8AC3E}">
        <p14:creationId xmlns:p14="http://schemas.microsoft.com/office/powerpoint/2010/main" val="3959155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1"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2" name="Slide Number Placeholder 6"/>
          <p:cNvSpPr>
            <a:spLocks noGrp="1"/>
          </p:cNvSpPr>
          <p:nvPr>
            <p:ph type="sldNum" sz="quarter" idx="10"/>
          </p:nvPr>
        </p:nvSpPr>
        <p:spPr>
          <a:xfrm>
            <a:off x="8229600" y="152400"/>
            <a:ext cx="762000" cy="244475"/>
          </a:xfrm>
        </p:spPr>
        <p:txBody>
          <a:bodyPr/>
          <a:lstStyle/>
          <a:p>
            <a:fld id="{800A0DDF-9B95-4961-8F3C-303932E2D10A}" type="slidenum">
              <a:rPr lang="en-US" smtClean="0"/>
              <a:pPr/>
              <a:t>182</a:t>
            </a:fld>
            <a:endParaRPr lang="en-US" dirty="0"/>
          </a:p>
        </p:txBody>
      </p:sp>
      <p:sp>
        <p:nvSpPr>
          <p:cNvPr id="13" name="Rectangle 12"/>
          <p:cNvSpPr/>
          <p:nvPr/>
        </p:nvSpPr>
        <p:spPr>
          <a:xfrm>
            <a:off x="-1" y="2250484"/>
            <a:ext cx="9143999" cy="4364272"/>
          </a:xfrm>
          <a:prstGeom prst="rect">
            <a:avLst/>
          </a:prstGeom>
        </p:spPr>
        <p:txBody>
          <a:bodyPr wrap="square">
            <a:spAutoFit/>
          </a:bodyPr>
          <a:lstStyle/>
          <a:p>
            <a:pPr algn="ctr">
              <a:lnSpc>
                <a:spcPct val="160000"/>
              </a:lnSpc>
              <a:spcAft>
                <a:spcPts val="1800"/>
              </a:spcAft>
            </a:pPr>
            <a:r>
              <a:rPr lang="en-CA" sz="3600" u="sng" dirty="0" smtClean="0">
                <a:latin typeface="Arial Rounded MT Bold" panose="020F0704030504030204" pitchFamily="34" charset="0"/>
              </a:rPr>
              <a:t>Approach to Care</a:t>
            </a:r>
          </a:p>
          <a:p>
            <a:pPr marL="463550">
              <a:spcAft>
                <a:spcPts val="1800"/>
              </a:spcAft>
            </a:pPr>
            <a:r>
              <a:rPr lang="en-US" sz="2800" dirty="0" smtClean="0">
                <a:latin typeface="Arial Rounded MT Bold" panose="020F0704030504030204" pitchFamily="34" charset="0"/>
              </a:rPr>
              <a:t>It depends…</a:t>
            </a:r>
          </a:p>
          <a:p>
            <a:pPr marL="920750" indent="-457200">
              <a:spcAft>
                <a:spcPts val="2000"/>
              </a:spcAft>
              <a:buFont typeface="Wingdings" panose="05000000000000000000" pitchFamily="2" charset="2"/>
              <a:buChar char="§"/>
            </a:pPr>
            <a:r>
              <a:rPr lang="en-US" sz="2800" dirty="0" smtClean="0">
                <a:latin typeface="Arial Rounded MT Bold" panose="020F0704030504030204" pitchFamily="34" charset="0"/>
              </a:rPr>
              <a:t>Which ‘need’ is being impeded?</a:t>
            </a:r>
          </a:p>
          <a:p>
            <a:pPr marL="1377950" lvl="1" indent="-457200">
              <a:spcAft>
                <a:spcPts val="2000"/>
              </a:spcAft>
              <a:buFont typeface="Wingdings" panose="05000000000000000000" pitchFamily="2" charset="2"/>
              <a:buChar char="§"/>
            </a:pPr>
            <a:r>
              <a:rPr lang="en-US" sz="2800" dirty="0" smtClean="0">
                <a:latin typeface="Arial Rounded MT Bold" panose="020F0704030504030204" pitchFamily="34" charset="0"/>
              </a:rPr>
              <a:t>Need to avoid or cope with pain</a:t>
            </a:r>
          </a:p>
          <a:p>
            <a:pPr marL="1377950" lvl="1" indent="-457200">
              <a:spcAft>
                <a:spcPts val="2000"/>
              </a:spcAft>
              <a:buFont typeface="Wingdings" panose="05000000000000000000" pitchFamily="2" charset="2"/>
              <a:buChar char="§"/>
            </a:pPr>
            <a:r>
              <a:rPr lang="en-US" sz="2800" dirty="0" smtClean="0">
                <a:latin typeface="Arial Rounded MT Bold" panose="020F0704030504030204" pitchFamily="34" charset="0"/>
              </a:rPr>
              <a:t>Lack of recognition of a need</a:t>
            </a:r>
          </a:p>
          <a:p>
            <a:pPr marL="920750" lvl="1">
              <a:spcAft>
                <a:spcPts val="2000"/>
              </a:spcAft>
            </a:pPr>
            <a:endParaRPr lang="en-US" sz="2800" dirty="0" smtClean="0">
              <a:latin typeface="Arial Rounded MT Bold" panose="020F0704030504030204" pitchFamily="34" charset="0"/>
            </a:endParaRPr>
          </a:p>
        </p:txBody>
      </p:sp>
    </p:spTree>
    <p:extLst>
      <p:ext uri="{BB962C8B-B14F-4D97-AF65-F5344CB8AC3E}">
        <p14:creationId xmlns:p14="http://schemas.microsoft.com/office/powerpoint/2010/main" val="312201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 y="2250484"/>
            <a:ext cx="9143999" cy="4287328"/>
          </a:xfrm>
          <a:prstGeom prst="rect">
            <a:avLst/>
          </a:prstGeom>
        </p:spPr>
        <p:txBody>
          <a:bodyPr wrap="square">
            <a:spAutoFit/>
          </a:bodyPr>
          <a:lstStyle/>
          <a:p>
            <a:pPr algn="ctr">
              <a:lnSpc>
                <a:spcPct val="160000"/>
              </a:lnSpc>
              <a:spcAft>
                <a:spcPts val="3000"/>
              </a:spcAft>
            </a:pPr>
            <a:r>
              <a:rPr lang="en-CA" sz="3600" u="sng" dirty="0" smtClean="0">
                <a:latin typeface="Arial Rounded MT Bold" panose="020F0704030504030204" pitchFamily="34" charset="0"/>
              </a:rPr>
              <a:t>Approach to Care</a:t>
            </a:r>
          </a:p>
          <a:p>
            <a:pPr marL="920750" indent="-457200">
              <a:spcAft>
                <a:spcPts val="3000"/>
              </a:spcAft>
              <a:buFont typeface="Wingdings" panose="05000000000000000000" pitchFamily="2" charset="2"/>
              <a:buChar char="§"/>
            </a:pPr>
            <a:r>
              <a:rPr lang="en-US" sz="2800" dirty="0">
                <a:latin typeface="Arial Rounded MT Bold" panose="020F0704030504030204" pitchFamily="34" charset="0"/>
              </a:rPr>
              <a:t>Identify and understand the behavioral expressions</a:t>
            </a:r>
          </a:p>
          <a:p>
            <a:pPr marL="920750" indent="-457200">
              <a:spcAft>
                <a:spcPts val="3000"/>
              </a:spcAft>
              <a:buFont typeface="Wingdings" panose="05000000000000000000" pitchFamily="2" charset="2"/>
              <a:buChar char="§"/>
            </a:pPr>
            <a:r>
              <a:rPr lang="en-US" sz="2800" dirty="0">
                <a:latin typeface="Arial Rounded MT Bold" panose="020F0704030504030204" pitchFamily="34" charset="0"/>
              </a:rPr>
              <a:t>Determine the ‘impeded </a:t>
            </a:r>
            <a:r>
              <a:rPr lang="en-US" sz="2800" u="sng" dirty="0">
                <a:latin typeface="Arial Rounded MT Bold" panose="020F0704030504030204" pitchFamily="34" charset="0"/>
              </a:rPr>
              <a:t>need</a:t>
            </a:r>
            <a:r>
              <a:rPr lang="en-US" sz="2800" dirty="0">
                <a:latin typeface="Arial Rounded MT Bold" panose="020F0704030504030204" pitchFamily="34" charset="0"/>
              </a:rPr>
              <a:t>’ which is triggering the expressions</a:t>
            </a:r>
          </a:p>
          <a:p>
            <a:pPr algn="ctr">
              <a:spcAft>
                <a:spcPts val="3000"/>
              </a:spcAft>
            </a:pPr>
            <a:r>
              <a:rPr lang="en-US" sz="2800" dirty="0" smtClean="0">
                <a:latin typeface="Arial Rounded MT Bold" panose="020F0704030504030204" pitchFamily="34" charset="0"/>
              </a:rPr>
              <a:t>Care Plan accordingly</a:t>
            </a:r>
            <a:endParaRPr lang="en-US" sz="2800" dirty="0">
              <a:latin typeface="Arial Rounded MT Bold" panose="020F0704030504030204" pitchFamily="34" charset="0"/>
            </a:endParaRPr>
          </a:p>
        </p:txBody>
      </p:sp>
      <p:sp>
        <p:nvSpPr>
          <p:cNvPr id="10"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1"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Physically Responsive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2" name="Slide Number Placeholder 6"/>
          <p:cNvSpPr>
            <a:spLocks noGrp="1"/>
          </p:cNvSpPr>
          <p:nvPr>
            <p:ph type="sldNum" sz="quarter" idx="10"/>
          </p:nvPr>
        </p:nvSpPr>
        <p:spPr>
          <a:xfrm>
            <a:off x="8229600" y="152400"/>
            <a:ext cx="762000" cy="244475"/>
          </a:xfrm>
        </p:spPr>
        <p:txBody>
          <a:bodyPr/>
          <a:lstStyle/>
          <a:p>
            <a:fld id="{800A0DDF-9B95-4961-8F3C-303932E2D10A}" type="slidenum">
              <a:rPr lang="en-US" smtClean="0"/>
              <a:pPr/>
              <a:t>183</a:t>
            </a:fld>
            <a:endParaRPr lang="en-US" dirty="0"/>
          </a:p>
        </p:txBody>
      </p:sp>
    </p:spTree>
    <p:extLst>
      <p:ext uri="{BB962C8B-B14F-4D97-AF65-F5344CB8AC3E}">
        <p14:creationId xmlns:p14="http://schemas.microsoft.com/office/powerpoint/2010/main" val="136054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686800" cy="4784725"/>
          </a:xfrm>
        </p:spPr>
        <p:txBody>
          <a:bodyPr/>
          <a:lstStyle/>
          <a:p>
            <a:pPr marL="0" indent="0" algn="ctr">
              <a:buNone/>
            </a:pPr>
            <a:endParaRPr lang="en-CA" sz="2400" dirty="0">
              <a:solidFill>
                <a:prstClr val="black"/>
              </a:solidFill>
              <a:latin typeface="Bookman Old Style" panose="02050604050505020204" pitchFamily="18" charset="0"/>
            </a:endParaRPr>
          </a:p>
          <a:p>
            <a:pPr marL="0" indent="0">
              <a:buNone/>
            </a:pPr>
            <a:endParaRPr lang="en-US" dirty="0"/>
          </a:p>
        </p:txBody>
      </p:sp>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graphicFrame>
        <p:nvGraphicFramePr>
          <p:cNvPr id="8" name="Diagram 7"/>
          <p:cNvGraphicFramePr/>
          <p:nvPr>
            <p:extLst>
              <p:ext uri="{D42A27DB-BD31-4B8C-83A1-F6EECF244321}">
                <p14:modId xmlns:p14="http://schemas.microsoft.com/office/powerpoint/2010/main" val="2091313819"/>
              </p:ext>
            </p:extLst>
          </p:nvPr>
        </p:nvGraphicFramePr>
        <p:xfrm>
          <a:off x="1828800" y="-470343"/>
          <a:ext cx="7620000" cy="5651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Lightning Bolt 8"/>
          <p:cNvSpPr/>
          <p:nvPr/>
        </p:nvSpPr>
        <p:spPr>
          <a:xfrm rot="16047805">
            <a:off x="3095731" y="3488797"/>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25592" b="9196"/>
          <a:stretch/>
        </p:blipFill>
        <p:spPr>
          <a:xfrm>
            <a:off x="0" y="5312979"/>
            <a:ext cx="9144000" cy="819807"/>
          </a:xfrm>
          <a:prstGeom prst="rect">
            <a:avLst/>
          </a:prstGeom>
        </p:spPr>
      </p:pic>
      <p:sp>
        <p:nvSpPr>
          <p:cNvPr id="10" name="Slide Number Placeholder 9"/>
          <p:cNvSpPr>
            <a:spLocks noGrp="1"/>
          </p:cNvSpPr>
          <p:nvPr>
            <p:ph type="sldNum" sz="quarter" idx="10"/>
          </p:nvPr>
        </p:nvSpPr>
        <p:spPr/>
        <p:txBody>
          <a:bodyPr/>
          <a:lstStyle/>
          <a:p>
            <a:fld id="{800A0DDF-9B95-4961-8F3C-303932E2D10A}" type="slidenum">
              <a:rPr lang="en-US" smtClean="0"/>
              <a:pPr/>
              <a:t>184</a:t>
            </a:fld>
            <a:endParaRPr lang="en-US" dirty="0"/>
          </a:p>
        </p:txBody>
      </p:sp>
    </p:spTree>
    <p:extLst>
      <p:ext uri="{BB962C8B-B14F-4D97-AF65-F5344CB8AC3E}">
        <p14:creationId xmlns:p14="http://schemas.microsoft.com/office/powerpoint/2010/main" val="2847969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9"/>
                                        </p:tgtEl>
                                        <p:attrNameLst>
                                          <p:attrName>style.color</p:attrName>
                                        </p:attrNameLst>
                                      </p:cBhvr>
                                      <p:to>
                                        <a:schemeClr val="bg1"/>
                                      </p:to>
                                    </p:animClr>
                                    <p:animClr clrSpc="rgb" dir="cw">
                                      <p:cBhvr>
                                        <p:cTn id="11" dur="250" autoRev="1" fill="remove"/>
                                        <p:tgtEl>
                                          <p:spTgt spid="9"/>
                                        </p:tgtEl>
                                        <p:attrNameLst>
                                          <p:attrName>fillcolor</p:attrName>
                                        </p:attrNameLst>
                                      </p:cBhvr>
                                      <p:to>
                                        <a:schemeClr val="bg1"/>
                                      </p:to>
                                    </p:animClr>
                                    <p:set>
                                      <p:cBhvr>
                                        <p:cTn id="12" dur="250" autoRev="1" fill="remove"/>
                                        <p:tgtEl>
                                          <p:spTgt spid="9"/>
                                        </p:tgtEl>
                                        <p:attrNameLst>
                                          <p:attrName>fill.type</p:attrName>
                                        </p:attrNameLst>
                                      </p:cBhvr>
                                      <p:to>
                                        <p:strVal val="solid"/>
                                      </p:to>
                                    </p:set>
                                    <p:set>
                                      <p:cBhvr>
                                        <p:cTn id="13"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9" grpId="1"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686800" cy="4784725"/>
          </a:xfrm>
        </p:spPr>
        <p:txBody>
          <a:bodyPr/>
          <a:lstStyle/>
          <a:p>
            <a:pPr marL="0" indent="0" algn="ctr">
              <a:buNone/>
            </a:pPr>
            <a:endParaRPr lang="en-CA" sz="2400" dirty="0">
              <a:solidFill>
                <a:prstClr val="black"/>
              </a:solidFill>
              <a:latin typeface="Bookman Old Style" panose="02050604050505020204" pitchFamily="18" charset="0"/>
            </a:endParaRPr>
          </a:p>
          <a:p>
            <a:pPr marL="0" indent="0">
              <a:buNone/>
            </a:pPr>
            <a:endParaRPr lang="en-US" dirty="0"/>
          </a:p>
        </p:txBody>
      </p:sp>
      <p:sp>
        <p:nvSpPr>
          <p:cNvPr id="11" name="Rectangle 10"/>
          <p:cNvSpPr/>
          <p:nvPr/>
        </p:nvSpPr>
        <p:spPr>
          <a:xfrm>
            <a:off x="0" y="2610683"/>
            <a:ext cx="9144000" cy="1871346"/>
          </a:xfrm>
          <a:prstGeom prst="rect">
            <a:avLst/>
          </a:prstGeom>
        </p:spPr>
        <p:txBody>
          <a:bodyPr wrap="square">
            <a:spAutoFit/>
          </a:bodyPr>
          <a:lstStyle/>
          <a:p>
            <a:pPr lvl="1">
              <a:spcBef>
                <a:spcPts val="1800"/>
              </a:spcBef>
              <a:buClr>
                <a:schemeClr val="tx1"/>
              </a:buClr>
              <a:buSzPct val="100000"/>
            </a:pPr>
            <a:r>
              <a:rPr lang="en-US" sz="3200" dirty="0" smtClean="0">
                <a:latin typeface="Arial Rounded MT Bold" panose="020F0704030504030204" pitchFamily="34" charset="0"/>
              </a:rPr>
              <a:t>The basis of these expressions can be multi-faceted:</a:t>
            </a:r>
          </a:p>
          <a:p>
            <a:pPr lvl="1">
              <a:lnSpc>
                <a:spcPct val="150000"/>
              </a:lnSpc>
              <a:spcBef>
                <a:spcPts val="1800"/>
              </a:spcBef>
              <a:buClr>
                <a:schemeClr val="tx1"/>
              </a:buClr>
              <a:buSzPct val="100000"/>
            </a:pPr>
            <a:endParaRPr lang="en-US" sz="2800" dirty="0">
              <a:latin typeface="Arial Rounded MT Bold" panose="020F0704030504030204" pitchFamily="34" charset="0"/>
            </a:endParaRPr>
          </a:p>
        </p:txBody>
      </p:sp>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0" name="Slide Number Placeholder 9"/>
          <p:cNvSpPr>
            <a:spLocks noGrp="1"/>
          </p:cNvSpPr>
          <p:nvPr>
            <p:ph type="sldNum" sz="quarter" idx="10"/>
          </p:nvPr>
        </p:nvSpPr>
        <p:spPr/>
        <p:txBody>
          <a:bodyPr/>
          <a:lstStyle/>
          <a:p>
            <a:fld id="{800A0DDF-9B95-4961-8F3C-303932E2D10A}" type="slidenum">
              <a:rPr lang="en-US" smtClean="0"/>
              <a:pPr/>
              <a:t>185</a:t>
            </a:fld>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620" y="3714750"/>
            <a:ext cx="4322380" cy="3143250"/>
          </a:xfrm>
          <a:prstGeom prst="rect">
            <a:avLst/>
          </a:prstGeom>
        </p:spPr>
      </p:pic>
      <p:sp>
        <p:nvSpPr>
          <p:cNvPr id="13" name="Rectangle 12"/>
          <p:cNvSpPr/>
          <p:nvPr/>
        </p:nvSpPr>
        <p:spPr>
          <a:xfrm>
            <a:off x="226760" y="4191000"/>
            <a:ext cx="4572000" cy="1787349"/>
          </a:xfrm>
          <a:prstGeom prst="rect">
            <a:avLst/>
          </a:prstGeom>
        </p:spPr>
        <p:txBody>
          <a:bodyPr>
            <a:spAutoFit/>
          </a:bodyPr>
          <a:lstStyle/>
          <a:p>
            <a:pPr marL="457200" indent="-457200">
              <a:lnSpc>
                <a:spcPct val="150000"/>
              </a:lnSpc>
              <a:spcAft>
                <a:spcPts val="5400"/>
              </a:spcAft>
              <a:buFont typeface="Wingdings" panose="05000000000000000000" pitchFamily="2" charset="2"/>
              <a:buChar char="§"/>
            </a:pPr>
            <a:r>
              <a:rPr lang="en-US" sz="2800" dirty="0">
                <a:latin typeface="Arial Rounded MT Bold" panose="020F0704030504030204" pitchFamily="34" charset="0"/>
              </a:rPr>
              <a:t>Over-identification of Facial Visual </a:t>
            </a:r>
            <a:r>
              <a:rPr lang="en-US" sz="2800" dirty="0" smtClean="0">
                <a:latin typeface="Arial Rounded MT Bold" panose="020F0704030504030204" pitchFamily="34" charset="0"/>
              </a:rPr>
              <a:t>Stimulus </a:t>
            </a:r>
            <a:r>
              <a:rPr lang="en-US" sz="2000" dirty="0" smtClean="0">
                <a:latin typeface="Arial Rounded MT Bold" panose="020F0704030504030204" pitchFamily="34" charset="0"/>
              </a:rPr>
              <a:t>(Misidentification expressions)</a:t>
            </a:r>
            <a:endParaRPr lang="en-US" sz="2000" dirty="0">
              <a:latin typeface="Arial Rounded MT Bold" panose="020F0704030504030204" pitchFamily="34" charset="0"/>
            </a:endParaRPr>
          </a:p>
        </p:txBody>
      </p:sp>
    </p:spTree>
    <p:extLst>
      <p:ext uri="{BB962C8B-B14F-4D97-AF65-F5344CB8AC3E}">
        <p14:creationId xmlns:p14="http://schemas.microsoft.com/office/powerpoint/2010/main" val="266042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686800" cy="4784725"/>
          </a:xfrm>
        </p:spPr>
        <p:txBody>
          <a:bodyPr/>
          <a:lstStyle/>
          <a:p>
            <a:pPr marL="0" indent="0" algn="ctr">
              <a:buNone/>
            </a:pPr>
            <a:endParaRPr lang="en-CA" sz="2400" dirty="0">
              <a:solidFill>
                <a:prstClr val="black"/>
              </a:solidFill>
              <a:latin typeface="Bookman Old Style" panose="02050604050505020204" pitchFamily="18" charset="0"/>
            </a:endParaRPr>
          </a:p>
          <a:p>
            <a:pPr marL="0" indent="0">
              <a:buNone/>
            </a:pPr>
            <a:endParaRPr lang="en-US" dirty="0"/>
          </a:p>
        </p:txBody>
      </p:sp>
      <p:sp>
        <p:nvSpPr>
          <p:cNvPr id="11" name="Rectangle 10"/>
          <p:cNvSpPr/>
          <p:nvPr/>
        </p:nvSpPr>
        <p:spPr>
          <a:xfrm>
            <a:off x="0" y="2610683"/>
            <a:ext cx="9144000" cy="4108817"/>
          </a:xfrm>
          <a:prstGeom prst="rect">
            <a:avLst/>
          </a:prstGeom>
        </p:spPr>
        <p:txBody>
          <a:bodyPr wrap="square">
            <a:spAutoFit/>
          </a:bodyPr>
          <a:lstStyle/>
          <a:p>
            <a:pPr lvl="1">
              <a:spcBef>
                <a:spcPts val="1800"/>
              </a:spcBef>
              <a:buClr>
                <a:schemeClr val="tx1"/>
              </a:buClr>
              <a:buSzPct val="100000"/>
            </a:pPr>
            <a:r>
              <a:rPr lang="en-US" sz="3200" dirty="0" smtClean="0">
                <a:latin typeface="Arial Rounded MT Bold" panose="020F0704030504030204" pitchFamily="34" charset="0"/>
              </a:rPr>
              <a:t>The basis of these expressions can be multi-faceted:</a:t>
            </a:r>
          </a:p>
          <a:p>
            <a:pPr lvl="1">
              <a:spcBef>
                <a:spcPts val="1800"/>
              </a:spcBef>
              <a:buClr>
                <a:schemeClr val="tx1"/>
              </a:buClr>
              <a:buSzPct val="100000"/>
            </a:pPr>
            <a:endParaRPr lang="en-US" dirty="0" smtClean="0">
              <a:latin typeface="Arial Rounded MT Bold" panose="020F0704030504030204" pitchFamily="34" charset="0"/>
            </a:endParaRPr>
          </a:p>
          <a:p>
            <a:pPr marL="914400" indent="-457200">
              <a:spcAft>
                <a:spcPts val="600"/>
              </a:spcAft>
              <a:buFont typeface="Wingdings" panose="05000000000000000000" pitchFamily="2" charset="2"/>
              <a:buChar char="§"/>
            </a:pPr>
            <a:r>
              <a:rPr lang="en-US" sz="2800" dirty="0">
                <a:latin typeface="Arial Rounded MT Bold" panose="020F0704030504030204" pitchFamily="34" charset="0"/>
              </a:rPr>
              <a:t>Increased drive to satiate innate physiological </a:t>
            </a:r>
            <a:r>
              <a:rPr lang="en-US" sz="2800" dirty="0" smtClean="0">
                <a:latin typeface="Arial Rounded MT Bold" panose="020F0704030504030204" pitchFamily="34" charset="0"/>
              </a:rPr>
              <a:t>needs of sexuality </a:t>
            </a:r>
          </a:p>
          <a:p>
            <a:pPr marL="914400">
              <a:spcAft>
                <a:spcPts val="600"/>
              </a:spcAft>
            </a:pPr>
            <a:r>
              <a:rPr lang="en-US" sz="2000" dirty="0" smtClean="0">
                <a:latin typeface="Arial Rounded MT Bold" panose="020F0704030504030204" pitchFamily="34" charset="0"/>
              </a:rPr>
              <a:t>(goal-directed expressions)</a:t>
            </a:r>
          </a:p>
          <a:p>
            <a:pPr marL="914400" indent="-457200">
              <a:spcAft>
                <a:spcPts val="600"/>
              </a:spcAft>
            </a:pPr>
            <a:endParaRPr lang="en-US" sz="2000" dirty="0">
              <a:latin typeface="Arial Rounded MT Bold" panose="020F0704030504030204" pitchFamily="34" charset="0"/>
            </a:endParaRPr>
          </a:p>
          <a:p>
            <a:pPr marL="914400" indent="-457200">
              <a:spcAft>
                <a:spcPts val="600"/>
              </a:spcAft>
              <a:buFont typeface="Wingdings" panose="05000000000000000000" pitchFamily="2" charset="2"/>
              <a:buChar char="§"/>
            </a:pPr>
            <a:r>
              <a:rPr lang="en-US" sz="2800" dirty="0" smtClean="0">
                <a:latin typeface="Arial Rounded MT Bold" panose="020F0704030504030204" pitchFamily="34" charset="0"/>
              </a:rPr>
              <a:t>Preserved </a:t>
            </a:r>
            <a:r>
              <a:rPr lang="en-US" sz="2800" dirty="0">
                <a:latin typeface="Arial Rounded MT Bold" panose="020F0704030504030204" pitchFamily="34" charset="0"/>
              </a:rPr>
              <a:t>drive for innate need </a:t>
            </a:r>
            <a:r>
              <a:rPr lang="en-US" sz="2800" dirty="0" smtClean="0">
                <a:latin typeface="Arial Rounded MT Bold" panose="020F0704030504030204" pitchFamily="34" charset="0"/>
              </a:rPr>
              <a:t>for intimacy</a:t>
            </a:r>
          </a:p>
          <a:p>
            <a:pPr marL="914400">
              <a:spcAft>
                <a:spcPts val="600"/>
              </a:spcAft>
            </a:pPr>
            <a:r>
              <a:rPr lang="en-US" sz="2000" dirty="0" smtClean="0">
                <a:latin typeface="Arial Rounded MT Bold" panose="020F0704030504030204" pitchFamily="34" charset="0"/>
              </a:rPr>
              <a:t>(importuning </a:t>
            </a:r>
            <a:r>
              <a:rPr lang="en-US" sz="2000" dirty="0">
                <a:latin typeface="Arial Rounded MT Bold" panose="020F0704030504030204" pitchFamily="34" charset="0"/>
              </a:rPr>
              <a:t>expressions</a:t>
            </a:r>
            <a:r>
              <a:rPr lang="en-US" sz="2000" dirty="0" smtClean="0">
                <a:latin typeface="Arial Rounded MT Bold" panose="020F0704030504030204" pitchFamily="34" charset="0"/>
              </a:rPr>
              <a:t>)</a:t>
            </a:r>
            <a:endParaRPr lang="en-US" sz="2800" dirty="0">
              <a:latin typeface="Arial Rounded MT Bold" panose="020F0704030504030204" pitchFamily="34" charset="0"/>
            </a:endParaRPr>
          </a:p>
        </p:txBody>
      </p:sp>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0" name="Slide Number Placeholder 9"/>
          <p:cNvSpPr>
            <a:spLocks noGrp="1"/>
          </p:cNvSpPr>
          <p:nvPr>
            <p:ph type="sldNum" sz="quarter" idx="10"/>
          </p:nvPr>
        </p:nvSpPr>
        <p:spPr/>
        <p:txBody>
          <a:bodyPr/>
          <a:lstStyle/>
          <a:p>
            <a:fld id="{800A0DDF-9B95-4961-8F3C-303932E2D10A}" type="slidenum">
              <a:rPr lang="en-US" smtClean="0"/>
              <a:pPr/>
              <a:t>186</a:t>
            </a:fld>
            <a:endParaRPr lang="en-US" dirty="0"/>
          </a:p>
        </p:txBody>
      </p:sp>
    </p:spTree>
    <p:extLst>
      <p:ext uri="{BB962C8B-B14F-4D97-AF65-F5344CB8AC3E}">
        <p14:creationId xmlns:p14="http://schemas.microsoft.com/office/powerpoint/2010/main" val="2895722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686800" cy="4784725"/>
          </a:xfrm>
        </p:spPr>
        <p:txBody>
          <a:bodyPr/>
          <a:lstStyle/>
          <a:p>
            <a:pPr marL="0" indent="0" algn="ctr">
              <a:buNone/>
            </a:pPr>
            <a:endParaRPr lang="en-CA" sz="2400" dirty="0">
              <a:solidFill>
                <a:prstClr val="black"/>
              </a:solidFill>
              <a:latin typeface="Bookman Old Style" panose="02050604050505020204" pitchFamily="18" charset="0"/>
            </a:endParaRPr>
          </a:p>
          <a:p>
            <a:pPr marL="0" indent="0">
              <a:buNone/>
            </a:pPr>
            <a:endParaRPr lang="en-US" dirty="0"/>
          </a:p>
        </p:txBody>
      </p:sp>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0" name="Slide Number Placeholder 9"/>
          <p:cNvSpPr>
            <a:spLocks noGrp="1"/>
          </p:cNvSpPr>
          <p:nvPr>
            <p:ph type="sldNum" sz="quarter" idx="10"/>
          </p:nvPr>
        </p:nvSpPr>
        <p:spPr/>
        <p:txBody>
          <a:bodyPr/>
          <a:lstStyle/>
          <a:p>
            <a:fld id="{800A0DDF-9B95-4961-8F3C-303932E2D10A}" type="slidenum">
              <a:rPr lang="en-US" smtClean="0"/>
              <a:pPr/>
              <a:t>187</a:t>
            </a:fld>
            <a:endParaRPr lang="en-US" dirty="0"/>
          </a:p>
        </p:txBody>
      </p:sp>
      <p:sp>
        <p:nvSpPr>
          <p:cNvPr id="14" name="Rectangle 13"/>
          <p:cNvSpPr/>
          <p:nvPr/>
        </p:nvSpPr>
        <p:spPr>
          <a:xfrm>
            <a:off x="0" y="2610683"/>
            <a:ext cx="9144000" cy="3339376"/>
          </a:xfrm>
          <a:prstGeom prst="rect">
            <a:avLst/>
          </a:prstGeom>
        </p:spPr>
        <p:txBody>
          <a:bodyPr wrap="square">
            <a:spAutoFit/>
          </a:bodyPr>
          <a:lstStyle/>
          <a:p>
            <a:pPr lvl="1">
              <a:spcBef>
                <a:spcPts val="1800"/>
              </a:spcBef>
              <a:buClr>
                <a:schemeClr val="tx1"/>
              </a:buClr>
              <a:buSzPct val="100000"/>
            </a:pPr>
            <a:r>
              <a:rPr lang="en-US" sz="3200" dirty="0" smtClean="0">
                <a:latin typeface="Arial Rounded MT Bold" panose="020F0704030504030204" pitchFamily="34" charset="0"/>
              </a:rPr>
              <a:t>The basis of these expressions can be multi-faceted:</a:t>
            </a:r>
          </a:p>
          <a:p>
            <a:pPr lvl="1">
              <a:spcBef>
                <a:spcPts val="1800"/>
              </a:spcBef>
              <a:buClr>
                <a:schemeClr val="tx1"/>
              </a:buClr>
              <a:buSzPct val="100000"/>
            </a:pPr>
            <a:endParaRPr lang="en-US" dirty="0" smtClean="0">
              <a:latin typeface="Arial Rounded MT Bold" panose="020F0704030504030204" pitchFamily="34" charset="0"/>
            </a:endParaRPr>
          </a:p>
          <a:p>
            <a:pPr marL="914400" indent="-457200">
              <a:spcAft>
                <a:spcPts val="600"/>
              </a:spcAft>
              <a:buFont typeface="Wingdings" panose="05000000000000000000" pitchFamily="2" charset="2"/>
              <a:buChar char="§"/>
            </a:pPr>
            <a:r>
              <a:rPr lang="en-US" sz="2800" dirty="0" smtClean="0">
                <a:latin typeface="Arial Rounded MT Bold" panose="020F0704030504030204" pitchFamily="34" charset="0"/>
              </a:rPr>
              <a:t>Based in emotions of discontentment (misogynistic)</a:t>
            </a:r>
            <a:endParaRPr lang="en-US" sz="2000" dirty="0" smtClean="0">
              <a:latin typeface="Arial Rounded MT Bold" panose="020F0704030504030204" pitchFamily="34" charset="0"/>
            </a:endParaRPr>
          </a:p>
          <a:p>
            <a:pPr marL="914400" indent="-457200">
              <a:spcAft>
                <a:spcPts val="600"/>
              </a:spcAft>
            </a:pPr>
            <a:endParaRPr lang="en-US" sz="2000" dirty="0">
              <a:latin typeface="Arial Rounded MT Bold" panose="020F0704030504030204" pitchFamily="34" charset="0"/>
            </a:endParaRPr>
          </a:p>
          <a:p>
            <a:pPr marL="914400" indent="-457200">
              <a:spcAft>
                <a:spcPts val="600"/>
              </a:spcAft>
              <a:buFont typeface="Wingdings" panose="05000000000000000000" pitchFamily="2" charset="2"/>
              <a:buChar char="§"/>
            </a:pPr>
            <a:r>
              <a:rPr lang="en-US" sz="2800" dirty="0" smtClean="0">
                <a:latin typeface="Arial Rounded MT Bold" panose="020F0704030504030204" pitchFamily="34" charset="0"/>
              </a:rPr>
              <a:t>Based in satiating security needs</a:t>
            </a:r>
          </a:p>
        </p:txBody>
      </p:sp>
    </p:spTree>
    <p:extLst>
      <p:ext uri="{BB962C8B-B14F-4D97-AF65-F5344CB8AC3E}">
        <p14:creationId xmlns:p14="http://schemas.microsoft.com/office/powerpoint/2010/main" val="1126262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0" name="Slide Number Placeholder 9"/>
          <p:cNvSpPr>
            <a:spLocks noGrp="1"/>
          </p:cNvSpPr>
          <p:nvPr>
            <p:ph type="sldNum" sz="quarter" idx="10"/>
          </p:nvPr>
        </p:nvSpPr>
        <p:spPr/>
        <p:txBody>
          <a:bodyPr/>
          <a:lstStyle/>
          <a:p>
            <a:fld id="{800A0DDF-9B95-4961-8F3C-303932E2D10A}" type="slidenum">
              <a:rPr lang="en-US" smtClean="0"/>
              <a:pPr/>
              <a:t>188</a:t>
            </a:fld>
            <a:endParaRPr lang="en-US" dirty="0"/>
          </a:p>
        </p:txBody>
      </p:sp>
      <p:sp>
        <p:nvSpPr>
          <p:cNvPr id="8" name="Rectangle 7"/>
          <p:cNvSpPr/>
          <p:nvPr/>
        </p:nvSpPr>
        <p:spPr>
          <a:xfrm>
            <a:off x="0" y="2610683"/>
            <a:ext cx="9144000" cy="1077218"/>
          </a:xfrm>
          <a:prstGeom prst="rect">
            <a:avLst/>
          </a:prstGeom>
        </p:spPr>
        <p:txBody>
          <a:bodyPr wrap="square">
            <a:spAutoFit/>
          </a:bodyPr>
          <a:lstStyle/>
          <a:p>
            <a:pPr lvl="1">
              <a:spcBef>
                <a:spcPts val="1800"/>
              </a:spcBef>
              <a:buClr>
                <a:schemeClr val="tx1"/>
              </a:buClr>
              <a:buSzPct val="100000"/>
            </a:pPr>
            <a:r>
              <a:rPr lang="en-US" sz="3200" dirty="0" smtClean="0">
                <a:latin typeface="Arial Rounded MT Bold" panose="020F0704030504030204" pitchFamily="34" charset="0"/>
              </a:rPr>
              <a:t>The basis of these expressions can be multi-faceted: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1700" y="3687901"/>
            <a:ext cx="5092128" cy="3170099"/>
          </a:xfrm>
          <a:prstGeom prst="rect">
            <a:avLst/>
          </a:prstGeom>
        </p:spPr>
      </p:pic>
      <p:sp>
        <p:nvSpPr>
          <p:cNvPr id="5" name="Rectangle 4"/>
          <p:cNvSpPr/>
          <p:nvPr/>
        </p:nvSpPr>
        <p:spPr>
          <a:xfrm>
            <a:off x="74120" y="4470571"/>
            <a:ext cx="3812080" cy="954107"/>
          </a:xfrm>
          <a:prstGeom prst="rect">
            <a:avLst/>
          </a:prstGeom>
        </p:spPr>
        <p:txBody>
          <a:bodyPr wrap="square">
            <a:spAutoFit/>
          </a:bodyPr>
          <a:lstStyle/>
          <a:p>
            <a:pPr marL="914400" indent="-457200">
              <a:spcAft>
                <a:spcPts val="600"/>
              </a:spcAft>
              <a:buFont typeface="Wingdings" panose="05000000000000000000" pitchFamily="2" charset="2"/>
              <a:buChar char="§"/>
            </a:pPr>
            <a:r>
              <a:rPr lang="en-US" sz="2800" dirty="0">
                <a:latin typeface="Arial Rounded MT Bold" panose="020F0704030504030204" pitchFamily="34" charset="0"/>
              </a:rPr>
              <a:t>Staff’s interpretation</a:t>
            </a:r>
          </a:p>
        </p:txBody>
      </p:sp>
    </p:spTree>
    <p:extLst>
      <p:ext uri="{BB962C8B-B14F-4D97-AF65-F5344CB8AC3E}">
        <p14:creationId xmlns:p14="http://schemas.microsoft.com/office/powerpoint/2010/main" val="1786625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graphicFrame>
        <p:nvGraphicFramePr>
          <p:cNvPr id="9" name="Table 8"/>
          <p:cNvGraphicFramePr>
            <a:graphicFrameLocks noGrp="1"/>
          </p:cNvGraphicFramePr>
          <p:nvPr>
            <p:extLst>
              <p:ext uri="{D42A27DB-BD31-4B8C-83A1-F6EECF244321}">
                <p14:modId xmlns:p14="http://schemas.microsoft.com/office/powerpoint/2010/main" val="3832389830"/>
              </p:ext>
            </p:extLst>
          </p:nvPr>
        </p:nvGraphicFramePr>
        <p:xfrm>
          <a:off x="533400" y="2514600"/>
          <a:ext cx="8001000" cy="762000"/>
        </p:xfrm>
        <a:graphic>
          <a:graphicData uri="http://schemas.openxmlformats.org/drawingml/2006/table">
            <a:tbl>
              <a:tblPr firstRow="1" firstCol="1" bandRow="1"/>
              <a:tblGrid>
                <a:gridCol w="800100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smtClean="0">
                          <a:effectLst/>
                          <a:latin typeface="Arial"/>
                          <a:ea typeface="Calibri"/>
                          <a:cs typeface="Times New Roman"/>
                        </a:rPr>
                        <a:t>1. VERBALLY SEXUAL</a:t>
                      </a:r>
                      <a:r>
                        <a:rPr lang="en-CA" sz="2000" dirty="0" smtClean="0">
                          <a:effectLst/>
                          <a:latin typeface="Arial"/>
                          <a:ea typeface="Calibri"/>
                          <a:cs typeface="Times New Roman"/>
                        </a:rPr>
                        <a:t> (e.g., comments, gestures, innuendos, etc.)</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2ACC3D"/>
                    </a:solidFill>
                  </a:tcPr>
                </a:tc>
                <a:extLst>
                  <a:ext uri="{0D108BD9-81ED-4DB2-BD59-A6C34878D82A}">
                    <a16:rowId xmlns:a16="http://schemas.microsoft.com/office/drawing/2014/main" val="10000"/>
                  </a:ext>
                </a:extLst>
              </a:tr>
            </a:tbl>
          </a:graphicData>
        </a:graphic>
      </p:graphicFrame>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25225" y1="18919" x2="52252" y2="30631"/>
                        <a14:foregroundMark x1="55856" y1="42342" x2="69369" y2="41441"/>
                        <a14:foregroundMark x1="70270" y1="82883" x2="82883" y2="85586"/>
                        <a14:foregroundMark x1="36937" y1="68468" x2="38739" y2="68468"/>
                        <a14:foregroundMark x1="63063" y1="65766" x2="65766" y2="63964"/>
                      </a14:backgroundRemoval>
                    </a14:imgEffect>
                  </a14:imgLayer>
                </a14:imgProps>
              </a:ext>
              <a:ext uri="{28A0092B-C50C-407E-A947-70E740481C1C}">
                <a14:useLocalDpi xmlns:a14="http://schemas.microsoft.com/office/drawing/2010/main" val="0"/>
              </a:ext>
            </a:extLst>
          </a:blip>
          <a:stretch>
            <a:fillRect/>
          </a:stretch>
        </p:blipFill>
        <p:spPr>
          <a:xfrm>
            <a:off x="2400300" y="2971800"/>
            <a:ext cx="4343400" cy="4343400"/>
          </a:xfrm>
          <a:prstGeom prst="rect">
            <a:avLst/>
          </a:prstGeom>
        </p:spPr>
      </p:pic>
      <p:sp>
        <p:nvSpPr>
          <p:cNvPr id="15" name="Slide Number Placeholder 14"/>
          <p:cNvSpPr>
            <a:spLocks noGrp="1"/>
          </p:cNvSpPr>
          <p:nvPr>
            <p:ph type="sldNum" sz="quarter" idx="10"/>
          </p:nvPr>
        </p:nvSpPr>
        <p:spPr/>
        <p:txBody>
          <a:bodyPr/>
          <a:lstStyle/>
          <a:p>
            <a:fld id="{800A0DDF-9B95-4961-8F3C-303932E2D10A}" type="slidenum">
              <a:rPr lang="en-US" smtClean="0"/>
              <a:pPr/>
              <a:t>189</a:t>
            </a:fld>
            <a:endParaRPr lang="en-US" dirty="0"/>
          </a:p>
        </p:txBody>
      </p:sp>
    </p:spTree>
    <p:extLst>
      <p:ext uri="{BB962C8B-B14F-4D97-AF65-F5344CB8AC3E}">
        <p14:creationId xmlns:p14="http://schemas.microsoft.com/office/powerpoint/2010/main" val="4125519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427506"/>
            <a:ext cx="6324600" cy="3077766"/>
          </a:xfrm>
          <a:prstGeom prst="rect">
            <a:avLst/>
          </a:prstGeom>
        </p:spPr>
        <p:txBody>
          <a:bodyPr wrap="square">
            <a:spAutoFit/>
          </a:bodyPr>
          <a:lstStyle/>
          <a:p>
            <a:pPr marL="0" lvl="1" indent="457200">
              <a:lnSpc>
                <a:spcPct val="150000"/>
              </a:lnSpc>
              <a:spcAft>
                <a:spcPts val="3000"/>
              </a:spcAft>
              <a:buFont typeface="Wingdings" panose="05000000000000000000" pitchFamily="2" charset="2"/>
              <a:buChar char="§"/>
            </a:pPr>
            <a:r>
              <a:rPr lang="en-CA" sz="3200" dirty="0">
                <a:latin typeface="High Tower Text" panose="02040502050506030303" pitchFamily="18" charset="0"/>
              </a:rPr>
              <a:t>Impaired reaction </a:t>
            </a:r>
            <a:r>
              <a:rPr lang="en-CA" sz="3200" dirty="0" smtClean="0">
                <a:latin typeface="High Tower Text" panose="02040502050506030303" pitchFamily="18" charset="0"/>
              </a:rPr>
              <a:t>time</a:t>
            </a:r>
            <a:endParaRPr lang="en-CA" sz="3200" dirty="0">
              <a:latin typeface="High Tower Text" panose="02040502050506030303" pitchFamily="18" charset="0"/>
            </a:endParaRPr>
          </a:p>
          <a:p>
            <a:pPr marL="0" lvl="1" indent="457200">
              <a:spcAft>
                <a:spcPts val="3000"/>
              </a:spcAft>
              <a:buFont typeface="Wingdings" panose="05000000000000000000" pitchFamily="2" charset="2"/>
              <a:buChar char="§"/>
            </a:pPr>
            <a:r>
              <a:rPr lang="en-CA" sz="3200" dirty="0">
                <a:latin typeface="High Tower Text" panose="02040502050506030303" pitchFamily="18" charset="0"/>
              </a:rPr>
              <a:t>Impaired processing </a:t>
            </a:r>
            <a:r>
              <a:rPr lang="en-CA" sz="3200" dirty="0" smtClean="0">
                <a:latin typeface="High Tower Text" panose="02040502050506030303" pitchFamily="18" charset="0"/>
              </a:rPr>
              <a:t>speed</a:t>
            </a:r>
            <a:endParaRPr lang="en-CA" sz="3200" dirty="0">
              <a:latin typeface="High Tower Text" panose="02040502050506030303" pitchFamily="18" charset="0"/>
            </a:endParaRPr>
          </a:p>
          <a:p>
            <a:pPr marL="0" lvl="1" indent="457200">
              <a:spcAft>
                <a:spcPts val="3000"/>
              </a:spcAft>
              <a:buFont typeface="Wingdings" panose="05000000000000000000" pitchFamily="2" charset="2"/>
              <a:buChar char="§"/>
            </a:pPr>
            <a:r>
              <a:rPr lang="en-CA" sz="3200" dirty="0">
                <a:latin typeface="High Tower Text" panose="02040502050506030303" pitchFamily="18" charset="0"/>
              </a:rPr>
              <a:t>Impairment in which </a:t>
            </a:r>
            <a:r>
              <a:rPr lang="en-CA" sz="3200" dirty="0" smtClean="0">
                <a:latin typeface="High Tower Text" panose="02040502050506030303" pitchFamily="18" charset="0"/>
              </a:rPr>
              <a:t>“chunk</a:t>
            </a:r>
            <a:r>
              <a:rPr lang="en-CA" sz="3200" dirty="0">
                <a:latin typeface="High Tower Text" panose="02040502050506030303" pitchFamily="18" charset="0"/>
              </a:rPr>
              <a:t>” of </a:t>
            </a:r>
            <a:r>
              <a:rPr lang="en-CA" sz="3200" dirty="0" smtClean="0">
                <a:latin typeface="High Tower Text" panose="02040502050506030303" pitchFamily="18" charset="0"/>
              </a:rPr>
              <a:t>    information </a:t>
            </a:r>
            <a:r>
              <a:rPr lang="en-CA" sz="3200" dirty="0">
                <a:latin typeface="High Tower Text" panose="02040502050506030303" pitchFamily="18" charset="0"/>
              </a:rPr>
              <a:t>is processed</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2390" y1="11038" x2="34088" y2="6045"/>
                        <a14:foregroundMark x1="38897" y1="21551" x2="36775" y2="21551"/>
                        <a14:foregroundMark x1="46393" y1="7622" x2="51768" y2="2102"/>
                        <a14:foregroundMark x1="50636" y1="18528" x2="53324" y2="18134"/>
                        <a14:foregroundMark x1="63083" y1="8147" x2="68883" y2="5650"/>
                        <a14:foregroundMark x1="63508" y1="21025" x2="65205" y2="22076"/>
                        <a14:foregroundMark x1="25460" y1="34560" x2="82320" y2="67017"/>
                        <a14:foregroundMark x1="23338" y1="35480" x2="10325" y2="38502"/>
                        <a14:foregroundMark x1="47383" y1="78975" x2="49081" y2="87385"/>
                      </a14:backgroundRemoval>
                    </a14:imgEffect>
                  </a14:imgLayer>
                </a14:imgProps>
              </a:ext>
              <a:ext uri="{28A0092B-C50C-407E-A947-70E740481C1C}">
                <a14:useLocalDpi xmlns:a14="http://schemas.microsoft.com/office/drawing/2010/main" val="0"/>
              </a:ext>
            </a:extLst>
          </a:blip>
          <a:stretch>
            <a:fillRect/>
          </a:stretch>
        </p:blipFill>
        <p:spPr>
          <a:xfrm>
            <a:off x="6284976" y="3810000"/>
            <a:ext cx="2935224" cy="3159067"/>
          </a:xfrm>
          <a:prstGeom prst="rect">
            <a:avLst/>
          </a:prstGeom>
        </p:spPr>
      </p:pic>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endParaRPr lang="en-CA" dirty="0" smtClean="0">
              <a:ln>
                <a:solidFill>
                  <a:schemeClr val="tx1"/>
                </a:solidFill>
              </a:ln>
              <a:solidFill>
                <a:srgbClr val="FF3333"/>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19</a:t>
            </a:fld>
            <a:endParaRPr lang="en-US" dirty="0"/>
          </a:p>
        </p:txBody>
      </p:sp>
    </p:spTree>
    <p:extLst>
      <p:ext uri="{BB962C8B-B14F-4D97-AF65-F5344CB8AC3E}">
        <p14:creationId xmlns:p14="http://schemas.microsoft.com/office/powerpoint/2010/main" val="395258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graphicFrame>
        <p:nvGraphicFramePr>
          <p:cNvPr id="9" name="Table 8"/>
          <p:cNvGraphicFramePr>
            <a:graphicFrameLocks noGrp="1"/>
          </p:cNvGraphicFramePr>
          <p:nvPr>
            <p:extLst>
              <p:ext uri="{D42A27DB-BD31-4B8C-83A1-F6EECF244321}">
                <p14:modId xmlns:p14="http://schemas.microsoft.com/office/powerpoint/2010/main" val="921444150"/>
              </p:ext>
            </p:extLst>
          </p:nvPr>
        </p:nvGraphicFramePr>
        <p:xfrm>
          <a:off x="762000" y="2514600"/>
          <a:ext cx="7620000" cy="762000"/>
        </p:xfrm>
        <a:graphic>
          <a:graphicData uri="http://schemas.openxmlformats.org/drawingml/2006/table">
            <a:tbl>
              <a:tblPr firstRow="1" firstCol="1" bandRow="1"/>
              <a:tblGrid>
                <a:gridCol w="762000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2. PHYSICALLY SEXUAL </a:t>
                      </a:r>
                      <a:r>
                        <a:rPr lang="en-CA" sz="2000" dirty="0">
                          <a:effectLst/>
                          <a:latin typeface="Arial"/>
                          <a:ea typeface="Calibri"/>
                          <a:cs typeface="Times New Roman"/>
                        </a:rPr>
                        <a:t>(e.g., grabbing breasts, buttocks, etc.)</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81FF81"/>
                    </a:solidFill>
                  </a:tcPr>
                </a:tc>
                <a:extLst>
                  <a:ext uri="{0D108BD9-81ED-4DB2-BD59-A6C34878D82A}">
                    <a16:rowId xmlns:a16="http://schemas.microsoft.com/office/drawing/2014/main" val="10000"/>
                  </a:ext>
                </a:extLst>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146" y="3352800"/>
            <a:ext cx="3235707" cy="3365135"/>
          </a:xfrm>
          <a:prstGeom prst="rect">
            <a:avLst/>
          </a:prstGeom>
        </p:spPr>
      </p:pic>
      <p:sp>
        <p:nvSpPr>
          <p:cNvPr id="4" name="Slide Number Placeholder 3"/>
          <p:cNvSpPr>
            <a:spLocks noGrp="1"/>
          </p:cNvSpPr>
          <p:nvPr>
            <p:ph type="sldNum" sz="quarter" idx="10"/>
          </p:nvPr>
        </p:nvSpPr>
        <p:spPr/>
        <p:txBody>
          <a:bodyPr/>
          <a:lstStyle/>
          <a:p>
            <a:fld id="{800A0DDF-9B95-4961-8F3C-303932E2D10A}" type="slidenum">
              <a:rPr lang="en-US" smtClean="0"/>
              <a:pPr/>
              <a:t>190</a:t>
            </a:fld>
            <a:endParaRPr lang="en-US" dirty="0"/>
          </a:p>
        </p:txBody>
      </p:sp>
    </p:spTree>
    <p:extLst>
      <p:ext uri="{BB962C8B-B14F-4D97-AF65-F5344CB8AC3E}">
        <p14:creationId xmlns:p14="http://schemas.microsoft.com/office/powerpoint/2010/main" val="395195552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graphicFrame>
        <p:nvGraphicFramePr>
          <p:cNvPr id="7" name="Table 6"/>
          <p:cNvGraphicFramePr>
            <a:graphicFrameLocks noGrp="1"/>
          </p:cNvGraphicFramePr>
          <p:nvPr>
            <p:extLst>
              <p:ext uri="{D42A27DB-BD31-4B8C-83A1-F6EECF244321}">
                <p14:modId xmlns:p14="http://schemas.microsoft.com/office/powerpoint/2010/main" val="361068921"/>
              </p:ext>
            </p:extLst>
          </p:nvPr>
        </p:nvGraphicFramePr>
        <p:xfrm>
          <a:off x="3124200" y="2514600"/>
          <a:ext cx="2895600" cy="762000"/>
        </p:xfrm>
        <a:graphic>
          <a:graphicData uri="http://schemas.openxmlformats.org/drawingml/2006/table">
            <a:tbl>
              <a:tblPr firstRow="1" firstCol="1" bandRow="1"/>
              <a:tblGrid>
                <a:gridCol w="2895600">
                  <a:extLst>
                    <a:ext uri="{9D8B030D-6E8A-4147-A177-3AD203B41FA5}">
                      <a16:colId xmlns:a16="http://schemas.microsoft.com/office/drawing/2014/main" val="20000"/>
                    </a:ext>
                  </a:extLst>
                </a:gridCol>
              </a:tblGrid>
              <a:tr h="762000">
                <a:tc>
                  <a:txBody>
                    <a:bodyPr/>
                    <a:lstStyle/>
                    <a:p>
                      <a:pPr marL="0" marR="0" algn="l">
                        <a:lnSpc>
                          <a:spcPct val="115000"/>
                        </a:lnSpc>
                        <a:spcBef>
                          <a:spcPts val="0"/>
                        </a:spcBef>
                        <a:spcAft>
                          <a:spcPts val="0"/>
                        </a:spcAft>
                      </a:pPr>
                      <a:r>
                        <a:rPr lang="en-CA" sz="2000" b="1" dirty="0">
                          <a:effectLst/>
                          <a:latin typeface="Arial"/>
                          <a:ea typeface="Calibri"/>
                          <a:cs typeface="Times New Roman"/>
                        </a:rPr>
                        <a:t>3. SELF STIMULATION</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2ACC3D"/>
                    </a:solidFill>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0"/>
          </p:nvPr>
        </p:nvSpPr>
        <p:spPr/>
        <p:txBody>
          <a:bodyPr/>
          <a:lstStyle/>
          <a:p>
            <a:fld id="{800A0DDF-9B95-4961-8F3C-303932E2D10A}" type="slidenum">
              <a:rPr lang="en-US" smtClean="0"/>
              <a:pPr/>
              <a:t>191</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550" y="3505200"/>
            <a:ext cx="5422900" cy="3048000"/>
          </a:xfrm>
          <a:prstGeom prst="rect">
            <a:avLst/>
          </a:prstGeom>
        </p:spPr>
      </p:pic>
    </p:spTree>
    <p:extLst>
      <p:ext uri="{BB962C8B-B14F-4D97-AF65-F5344CB8AC3E}">
        <p14:creationId xmlns:p14="http://schemas.microsoft.com/office/powerpoint/2010/main" val="252118154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1" name="Slide Number Placeholder 3"/>
          <p:cNvSpPr>
            <a:spLocks noGrp="1"/>
          </p:cNvSpPr>
          <p:nvPr>
            <p:ph type="sldNum" sz="quarter" idx="10"/>
          </p:nvPr>
        </p:nvSpPr>
        <p:spPr>
          <a:xfrm>
            <a:off x="8229600" y="152400"/>
            <a:ext cx="762000" cy="244475"/>
          </a:xfrm>
        </p:spPr>
        <p:txBody>
          <a:bodyPr/>
          <a:lstStyle/>
          <a:p>
            <a:fld id="{800A0DDF-9B95-4961-8F3C-303932E2D10A}" type="slidenum">
              <a:rPr lang="en-US" smtClean="0"/>
              <a:pPr/>
              <a:t>192</a:t>
            </a:fld>
            <a:endParaRPr lang="en-US" dirty="0"/>
          </a:p>
        </p:txBody>
      </p:sp>
      <p:sp>
        <p:nvSpPr>
          <p:cNvPr id="12" name="Rectangle 11"/>
          <p:cNvSpPr/>
          <p:nvPr/>
        </p:nvSpPr>
        <p:spPr>
          <a:xfrm>
            <a:off x="370490" y="2819400"/>
            <a:ext cx="8403020" cy="2012859"/>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Don’t rush to ‘judge’ and ‘label’ </a:t>
            </a:r>
            <a:endParaRPr lang="en-CA" sz="2800" b="1" u="sng" dirty="0" smtClean="0">
              <a:latin typeface="High Tower Text" panose="02040502050506030303" pitchFamily="18" charset="0"/>
            </a:endParaRPr>
          </a:p>
        </p:txBody>
      </p:sp>
    </p:spTree>
    <p:extLst>
      <p:ext uri="{BB962C8B-B14F-4D97-AF65-F5344CB8AC3E}">
        <p14:creationId xmlns:p14="http://schemas.microsoft.com/office/powerpoint/2010/main" val="3589023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9100" y="2819400"/>
            <a:ext cx="8305800" cy="1963614"/>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Expressions</a:t>
            </a:r>
          </a:p>
          <a:p>
            <a:pPr algn="ctr">
              <a:lnSpc>
                <a:spcPct val="160000"/>
              </a:lnSpc>
            </a:pPr>
            <a:endParaRPr lang="en-CA" sz="12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“Please make an effort to understand my reasons”</a:t>
            </a:r>
            <a:endParaRPr lang="en-CA" sz="2800" b="1" u="sng" dirty="0">
              <a:latin typeface="High Tower Text" panose="02040502050506030303" pitchFamily="18" charset="0"/>
            </a:endParaRPr>
          </a:p>
        </p:txBody>
      </p:sp>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1" name="Slide Number Placeholder 3"/>
          <p:cNvSpPr>
            <a:spLocks noGrp="1"/>
          </p:cNvSpPr>
          <p:nvPr>
            <p:ph type="sldNum" sz="quarter" idx="10"/>
          </p:nvPr>
        </p:nvSpPr>
        <p:spPr>
          <a:xfrm>
            <a:off x="8229600" y="152400"/>
            <a:ext cx="762000" cy="244475"/>
          </a:xfrm>
        </p:spPr>
        <p:txBody>
          <a:bodyPr/>
          <a:lstStyle/>
          <a:p>
            <a:fld id="{800A0DDF-9B95-4961-8F3C-303932E2D10A}" type="slidenum">
              <a:rPr lang="en-US" smtClean="0"/>
              <a:pPr/>
              <a:t>193</a:t>
            </a:fld>
            <a:endParaRPr lang="en-US" dirty="0"/>
          </a:p>
        </p:txBody>
      </p:sp>
    </p:spTree>
    <p:extLst>
      <p:ext uri="{BB962C8B-B14F-4D97-AF65-F5344CB8AC3E}">
        <p14:creationId xmlns:p14="http://schemas.microsoft.com/office/powerpoint/2010/main" val="423458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Based </a:t>
            </a:r>
            <a:r>
              <a:rPr lang="en-CA" sz="2800" dirty="0">
                <a:ln>
                  <a:solidFill>
                    <a:schemeClr val="tx1"/>
                  </a:solidFill>
                </a:ln>
                <a:solidFill>
                  <a:srgbClr val="2ACC3D"/>
                </a:solidFill>
                <a:latin typeface="Aharoni" panose="02010803020104030203" pitchFamily="2" charset="-79"/>
                <a:cs typeface="Aharoni" panose="02010803020104030203" pitchFamily="2" charset="-79"/>
              </a:rPr>
              <a:t>in Impairment </a:t>
            </a:r>
            <a:r>
              <a:rPr lang="en-CA" sz="2800" dirty="0" smtClean="0">
                <a:ln>
                  <a:solidFill>
                    <a:schemeClr val="tx1"/>
                  </a:solidFill>
                </a:ln>
                <a:solidFill>
                  <a:srgbClr val="2ACC3D"/>
                </a:solidFill>
                <a:latin typeface="Aharoni" panose="02010803020104030203" pitchFamily="2" charset="-79"/>
                <a:cs typeface="Aharoni" panose="02010803020104030203" pitchFamily="2" charset="-79"/>
              </a:rPr>
              <a:t>of Self-Regulatory Circuits</a:t>
            </a:r>
          </a:p>
          <a:p>
            <a:pPr marL="0" lvl="0" indent="0" algn="ctr">
              <a:buNone/>
            </a:pPr>
            <a:r>
              <a:rPr lang="en-CA" u="sng" dirty="0" smtClean="0">
                <a:ln>
                  <a:solidFill>
                    <a:schemeClr val="tx1"/>
                  </a:solidFill>
                </a:ln>
                <a:solidFill>
                  <a:srgbClr val="2ACC3D"/>
                </a:solidFill>
                <a:latin typeface="Aharoni" panose="02010803020104030203" pitchFamily="2" charset="-79"/>
                <a:cs typeface="Aharoni" panose="02010803020104030203" pitchFamily="2" charset="-79"/>
              </a:rPr>
              <a:t>Sexual Expressions</a:t>
            </a:r>
            <a:endParaRPr lang="en-CA" u="sng" dirty="0">
              <a:ln>
                <a:solidFill>
                  <a:schemeClr val="tx1"/>
                </a:solidFill>
              </a:ln>
              <a:solidFill>
                <a:srgbClr val="2ACC3D"/>
              </a:solidFill>
              <a:latin typeface="Aharoni" panose="02010803020104030203" pitchFamily="2" charset="-79"/>
              <a:cs typeface="Aharoni" panose="02010803020104030203" pitchFamily="2" charset="-79"/>
            </a:endParaRPr>
          </a:p>
        </p:txBody>
      </p:sp>
      <p:sp>
        <p:nvSpPr>
          <p:cNvPr id="11" name="Slide Number Placeholder 3"/>
          <p:cNvSpPr>
            <a:spLocks noGrp="1"/>
          </p:cNvSpPr>
          <p:nvPr>
            <p:ph type="sldNum" sz="quarter" idx="10"/>
          </p:nvPr>
        </p:nvSpPr>
        <p:spPr>
          <a:xfrm>
            <a:off x="8229600" y="152400"/>
            <a:ext cx="762000" cy="244475"/>
          </a:xfrm>
        </p:spPr>
        <p:txBody>
          <a:bodyPr/>
          <a:lstStyle/>
          <a:p>
            <a:fld id="{800A0DDF-9B95-4961-8F3C-303932E2D10A}" type="slidenum">
              <a:rPr lang="en-US" smtClean="0"/>
              <a:pPr/>
              <a:t>194</a:t>
            </a:fld>
            <a:endParaRPr lang="en-US" dirty="0"/>
          </a:p>
        </p:txBody>
      </p:sp>
      <p:sp>
        <p:nvSpPr>
          <p:cNvPr id="8" name="Rectangle 7"/>
          <p:cNvSpPr/>
          <p:nvPr/>
        </p:nvSpPr>
        <p:spPr>
          <a:xfrm>
            <a:off x="-1" y="2250484"/>
            <a:ext cx="9143999" cy="4241161"/>
          </a:xfrm>
          <a:prstGeom prst="rect">
            <a:avLst/>
          </a:prstGeom>
        </p:spPr>
        <p:txBody>
          <a:bodyPr wrap="square">
            <a:spAutoFit/>
          </a:bodyPr>
          <a:lstStyle/>
          <a:p>
            <a:pPr algn="ctr">
              <a:lnSpc>
                <a:spcPct val="160000"/>
              </a:lnSpc>
              <a:spcAft>
                <a:spcPts val="3000"/>
              </a:spcAft>
            </a:pPr>
            <a:r>
              <a:rPr lang="en-CA" sz="3600" u="sng" dirty="0" smtClean="0">
                <a:latin typeface="Arial Rounded MT Bold" panose="020F0704030504030204" pitchFamily="34" charset="0"/>
              </a:rPr>
              <a:t>Approach to Care</a:t>
            </a:r>
          </a:p>
          <a:p>
            <a:pPr marL="920750" indent="-457200">
              <a:spcAft>
                <a:spcPts val="3000"/>
              </a:spcAft>
              <a:buFont typeface="Wingdings" panose="05000000000000000000" pitchFamily="2" charset="2"/>
              <a:buChar char="§"/>
            </a:pPr>
            <a:r>
              <a:rPr lang="en-US" sz="2800" dirty="0">
                <a:latin typeface="Arial Rounded MT Bold" panose="020F0704030504030204" pitchFamily="34" charset="0"/>
              </a:rPr>
              <a:t>De-stigmatize</a:t>
            </a:r>
          </a:p>
          <a:p>
            <a:pPr marL="920750" indent="-457200">
              <a:spcAft>
                <a:spcPts val="3000"/>
              </a:spcAft>
              <a:buFont typeface="Wingdings" panose="05000000000000000000" pitchFamily="2" charset="2"/>
              <a:buChar char="§"/>
            </a:pPr>
            <a:r>
              <a:rPr lang="en-US" sz="2800" dirty="0">
                <a:latin typeface="Arial Rounded MT Bold" panose="020F0704030504030204" pitchFamily="34" charset="0"/>
              </a:rPr>
              <a:t>Educate staff and family</a:t>
            </a:r>
          </a:p>
          <a:p>
            <a:pPr marL="920750" indent="-457200">
              <a:spcAft>
                <a:spcPts val="3000"/>
              </a:spcAft>
              <a:buFont typeface="Wingdings" panose="05000000000000000000" pitchFamily="2" charset="2"/>
              <a:buChar char="§"/>
            </a:pPr>
            <a:r>
              <a:rPr lang="en-US" sz="2800" dirty="0">
                <a:latin typeface="Arial Rounded MT Bold" panose="020F0704030504030204" pitchFamily="34" charset="0"/>
              </a:rPr>
              <a:t>Determine the basis for </a:t>
            </a:r>
            <a:r>
              <a:rPr lang="en-US" sz="2800" dirty="0" smtClean="0">
                <a:latin typeface="Arial Rounded MT Bold" panose="020F0704030504030204" pitchFamily="34" charset="0"/>
              </a:rPr>
              <a:t>expressions</a:t>
            </a:r>
            <a:endParaRPr lang="en-US" sz="2800" dirty="0">
              <a:latin typeface="Arial Rounded MT Bold" panose="020F0704030504030204" pitchFamily="34" charset="0"/>
            </a:endParaRPr>
          </a:p>
          <a:p>
            <a:pPr algn="ctr">
              <a:spcAft>
                <a:spcPts val="3000"/>
              </a:spcAft>
            </a:pPr>
            <a:r>
              <a:rPr lang="en-US" sz="2800" dirty="0" smtClean="0">
                <a:latin typeface="Arial Rounded MT Bold" panose="020F0704030504030204" pitchFamily="34" charset="0"/>
              </a:rPr>
              <a:t>Care Plan accordingly</a:t>
            </a:r>
            <a:endParaRPr lang="en-US" sz="2800" dirty="0">
              <a:latin typeface="Arial Rounded MT Bold" panose="020F0704030504030204" pitchFamily="34" charset="0"/>
            </a:endParaRPr>
          </a:p>
        </p:txBody>
      </p:sp>
    </p:spTree>
    <p:extLst>
      <p:ext uri="{BB962C8B-B14F-4D97-AF65-F5344CB8AC3E}">
        <p14:creationId xmlns:p14="http://schemas.microsoft.com/office/powerpoint/2010/main" val="241415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1778437"/>
            <a:ext cx="9144000" cy="3631763"/>
          </a:xfrm>
          <a:prstGeom prst="rect">
            <a:avLst/>
          </a:prstGeom>
        </p:spPr>
        <p:txBody>
          <a:bodyPr wrap="square">
            <a:spAutoFit/>
          </a:bodyPr>
          <a:lstStyle/>
          <a:p>
            <a:pPr algn="ctr"/>
            <a:r>
              <a:rPr lang="en-CA" sz="11500" b="1" dirty="0" smtClean="0">
                <a:latin typeface="Bookman Old Style" panose="02050604050505020204" pitchFamily="18" charset="0"/>
              </a:rPr>
              <a:t>THANK YOU!</a:t>
            </a:r>
            <a:endParaRPr lang="en-US" sz="11500" dirty="0"/>
          </a:p>
        </p:txBody>
      </p:sp>
      <p:sp>
        <p:nvSpPr>
          <p:cNvPr id="4" name="Slide Number Placeholder 3"/>
          <p:cNvSpPr>
            <a:spLocks noGrp="1"/>
          </p:cNvSpPr>
          <p:nvPr>
            <p:ph type="sldNum" sz="quarter" idx="10"/>
          </p:nvPr>
        </p:nvSpPr>
        <p:spPr/>
        <p:txBody>
          <a:bodyPr/>
          <a:lstStyle/>
          <a:p>
            <a:fld id="{800A0DDF-9B95-4961-8F3C-303932E2D10A}" type="slidenum">
              <a:rPr lang="en-US" smtClean="0"/>
              <a:pPr/>
              <a:t>195</a:t>
            </a:fld>
            <a:endParaRPr lang="en-US" dirty="0"/>
          </a:p>
        </p:txBody>
      </p:sp>
    </p:spTree>
    <p:extLst>
      <p:ext uri="{BB962C8B-B14F-4D97-AF65-F5344CB8AC3E}">
        <p14:creationId xmlns:p14="http://schemas.microsoft.com/office/powerpoint/2010/main" val="4081491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51" y="0"/>
            <a:ext cx="9196551" cy="6858000"/>
          </a:xfrm>
        </p:spPr>
      </p:pic>
      <p:sp>
        <p:nvSpPr>
          <p:cNvPr id="3" name="Slide Number Placeholder 2"/>
          <p:cNvSpPr>
            <a:spLocks noGrp="1"/>
          </p:cNvSpPr>
          <p:nvPr>
            <p:ph type="sldNum" sz="quarter" idx="10"/>
          </p:nvPr>
        </p:nvSpPr>
        <p:spPr/>
        <p:txBody>
          <a:bodyPr/>
          <a:lstStyle/>
          <a:p>
            <a:fld id="{800A0DDF-9B95-4961-8F3C-303932E2D10A}" type="slidenum">
              <a:rPr lang="en-US" smtClean="0"/>
              <a:pPr/>
              <a:t>2</a:t>
            </a:fld>
            <a:endParaRPr lang="en-US" dirty="0"/>
          </a:p>
        </p:txBody>
      </p:sp>
    </p:spTree>
    <p:extLst>
      <p:ext uri="{BB962C8B-B14F-4D97-AF65-F5344CB8AC3E}">
        <p14:creationId xmlns:p14="http://schemas.microsoft.com/office/powerpoint/2010/main" val="4221502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10" name="Content Placeholder 3"/>
          <p:cNvGraphicFramePr>
            <a:graphicFrameLocks/>
          </p:cNvGraphicFramePr>
          <p:nvPr>
            <p:extLst>
              <p:ext uri="{D42A27DB-BD31-4B8C-83A1-F6EECF244321}">
                <p14:modId xmlns:p14="http://schemas.microsoft.com/office/powerpoint/2010/main" val="1210387689"/>
              </p:ext>
            </p:extLst>
          </p:nvPr>
        </p:nvGraphicFramePr>
        <p:xfrm>
          <a:off x="0" y="2285999"/>
          <a:ext cx="9144000" cy="4572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 name="Straight Connector 16"/>
          <p:cNvCxnSpPr/>
          <p:nvPr/>
        </p:nvCxnSpPr>
        <p:spPr>
          <a:xfrm flipH="1">
            <a:off x="3962400" y="5181600"/>
            <a:ext cx="121920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801040" y="3429000"/>
            <a:ext cx="923360" cy="914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endParaRPr lang="en-CA" dirty="0" smtClean="0">
              <a:ln>
                <a:solidFill>
                  <a:schemeClr val="tx1"/>
                </a:solidFill>
              </a:ln>
              <a:solidFill>
                <a:srgbClr val="FF3333"/>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20</a:t>
            </a:fld>
            <a:endParaRPr lang="en-US" dirty="0"/>
          </a:p>
        </p:txBody>
      </p:sp>
    </p:spTree>
    <p:extLst>
      <p:ext uri="{BB962C8B-B14F-4D97-AF65-F5344CB8AC3E}">
        <p14:creationId xmlns:p14="http://schemas.microsoft.com/office/powerpoint/2010/main" val="232123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533400" y="2438400"/>
            <a:ext cx="4495800" cy="2057400"/>
          </a:xfrm>
          <a:prstGeom prst="wedgeRoundRectCallout">
            <a:avLst>
              <a:gd name="adj1" fmla="val -62492"/>
              <a:gd name="adj2" fmla="val 6809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p:cNvSpPr/>
          <p:nvPr/>
        </p:nvSpPr>
        <p:spPr>
          <a:xfrm>
            <a:off x="3733800" y="4876800"/>
            <a:ext cx="4648200" cy="1447800"/>
          </a:xfrm>
          <a:prstGeom prst="wedgeRectCallout">
            <a:avLst>
              <a:gd name="adj1" fmla="val 65657"/>
              <a:gd name="adj2" fmla="val 810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667000"/>
            <a:ext cx="4191000" cy="1569660"/>
          </a:xfrm>
          <a:prstGeom prst="rect">
            <a:avLst/>
          </a:prstGeom>
          <a:noFill/>
        </p:spPr>
        <p:txBody>
          <a:bodyPr wrap="square" rtlCol="0">
            <a:spAutoFit/>
          </a:bodyPr>
          <a:lstStyle/>
          <a:p>
            <a:pPr algn="ctr"/>
            <a:r>
              <a:rPr lang="en-CA" sz="3200" dirty="0">
                <a:latin typeface="Book Antiqua" panose="02040602050305030304" pitchFamily="18" charset="0"/>
              </a:rPr>
              <a:t>There is something different about Ms. Smith </a:t>
            </a:r>
            <a:r>
              <a:rPr lang="en-CA" sz="3200" dirty="0" smtClean="0">
                <a:latin typeface="Book Antiqua" panose="02040602050305030304" pitchFamily="18" charset="0"/>
              </a:rPr>
              <a:t>today.</a:t>
            </a:r>
            <a:endParaRPr lang="en-US" sz="3200" dirty="0"/>
          </a:p>
        </p:txBody>
      </p:sp>
      <p:sp>
        <p:nvSpPr>
          <p:cNvPr id="8" name="TextBox 7"/>
          <p:cNvSpPr txBox="1"/>
          <p:nvPr/>
        </p:nvSpPr>
        <p:spPr>
          <a:xfrm>
            <a:off x="3733800" y="5029200"/>
            <a:ext cx="4648200" cy="1077218"/>
          </a:xfrm>
          <a:prstGeom prst="rect">
            <a:avLst/>
          </a:prstGeom>
          <a:noFill/>
        </p:spPr>
        <p:txBody>
          <a:bodyPr wrap="square" rtlCol="0">
            <a:spAutoFit/>
          </a:bodyPr>
          <a:lstStyle/>
          <a:p>
            <a:pPr algn="ctr"/>
            <a:r>
              <a:rPr lang="en-CA" sz="3200" dirty="0">
                <a:latin typeface="Book Antiqua" panose="02040602050305030304" pitchFamily="18" charset="0"/>
              </a:rPr>
              <a:t>Ms. Smith </a:t>
            </a:r>
            <a:r>
              <a:rPr lang="en-CA" sz="3200" dirty="0" smtClean="0">
                <a:latin typeface="Book Antiqua" panose="02040602050305030304" pitchFamily="18" charset="0"/>
              </a:rPr>
              <a:t>seems </a:t>
            </a:r>
            <a:r>
              <a:rPr lang="en-CA" sz="3200" dirty="0">
                <a:latin typeface="Book Antiqua" panose="02040602050305030304" pitchFamily="18" charset="0"/>
              </a:rPr>
              <a:t>more confused </a:t>
            </a:r>
            <a:r>
              <a:rPr lang="en-CA" sz="3200" dirty="0" smtClean="0">
                <a:latin typeface="Book Antiqua" panose="02040602050305030304" pitchFamily="18" charset="0"/>
              </a:rPr>
              <a:t>as of late.</a:t>
            </a:r>
            <a:endParaRPr lang="en-US" sz="3200" dirty="0"/>
          </a:p>
        </p:txBody>
      </p:sp>
      <p:sp>
        <p:nvSpPr>
          <p:cNvPr id="10"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endParaRPr lang="en-CA" dirty="0" smtClean="0">
              <a:ln>
                <a:solidFill>
                  <a:schemeClr val="tx1"/>
                </a:solidFill>
              </a:ln>
              <a:solidFill>
                <a:srgbClr val="FF3333"/>
              </a:solidFill>
              <a:latin typeface="Aharoni" panose="02010803020104030203" pitchFamily="2" charset="-79"/>
              <a:cs typeface="Aharoni" panose="02010803020104030203" pitchFamily="2" charset="-79"/>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21</a:t>
            </a:fld>
            <a:endParaRPr lang="en-US" dirty="0"/>
          </a:p>
        </p:txBody>
      </p:sp>
    </p:spTree>
    <p:extLst>
      <p:ext uri="{BB962C8B-B14F-4D97-AF65-F5344CB8AC3E}">
        <p14:creationId xmlns:p14="http://schemas.microsoft.com/office/powerpoint/2010/main" val="3206085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490" y="2819400"/>
            <a:ext cx="8403020" cy="2012859"/>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Increased “confusion</a:t>
            </a:r>
            <a:r>
              <a:rPr lang="en-CA" sz="2800" dirty="0">
                <a:latin typeface="High Tower Text" panose="02040502050506030303" pitchFamily="18" charset="0"/>
              </a:rPr>
              <a:t>” from </a:t>
            </a:r>
            <a:r>
              <a:rPr lang="en-CA" sz="2800" b="1" u="sng" dirty="0" smtClean="0">
                <a:latin typeface="High Tower Text" panose="02040502050506030303" pitchFamily="18" charset="0"/>
              </a:rPr>
              <a:t>baseline</a:t>
            </a:r>
          </a:p>
        </p:txBody>
      </p:sp>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endParaRPr lang="en-CA" dirty="0" smtClean="0">
              <a:ln>
                <a:solidFill>
                  <a:schemeClr val="tx1"/>
                </a:solidFill>
              </a:ln>
              <a:solidFill>
                <a:srgbClr val="FF3333"/>
              </a:solidFill>
              <a:latin typeface="Aharoni" panose="02010803020104030203" pitchFamily="2" charset="-79"/>
              <a:cs typeface="Aharoni" panose="02010803020104030203" pitchFamily="2" charset="-79"/>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22</a:t>
            </a:fld>
            <a:endParaRPr lang="en-US" dirty="0"/>
          </a:p>
        </p:txBody>
      </p:sp>
    </p:spTree>
    <p:extLst>
      <p:ext uri="{BB962C8B-B14F-4D97-AF65-F5344CB8AC3E}">
        <p14:creationId xmlns:p14="http://schemas.microsoft.com/office/powerpoint/2010/main" val="12281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2819400"/>
            <a:ext cx="8305800" cy="1766637"/>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Expressions</a:t>
            </a:r>
          </a:p>
          <a:p>
            <a:pPr algn="ctr">
              <a:lnSpc>
                <a:spcPct val="160000"/>
              </a:lnSpc>
            </a:pPr>
            <a:endParaRPr lang="en-CA" sz="1200" u="sng" dirty="0" smtClean="0">
              <a:latin typeface="Arial Rounded MT Bold" panose="020F0704030504030204" pitchFamily="34" charset="0"/>
            </a:endParaRPr>
          </a:p>
          <a:p>
            <a:pPr algn="ctr">
              <a:lnSpc>
                <a:spcPct val="160000"/>
              </a:lnSpc>
            </a:pPr>
            <a:r>
              <a:rPr lang="en-CA" sz="2000" dirty="0" smtClean="0">
                <a:latin typeface="High Tower Text" panose="02040502050506030303" pitchFamily="18" charset="0"/>
              </a:rPr>
              <a:t>“My body physiology has changed.  Please help me find the cause.”</a:t>
            </a:r>
            <a:endParaRPr lang="en-CA" sz="2000" b="1" u="sng" dirty="0">
              <a:latin typeface="High Tower Text" panose="02040502050506030303" pitchFamily="18" charset="0"/>
            </a:endParaRPr>
          </a:p>
        </p:txBody>
      </p:sp>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endParaRPr lang="en-CA" dirty="0" smtClean="0">
              <a:ln>
                <a:solidFill>
                  <a:schemeClr val="tx1"/>
                </a:solidFill>
              </a:ln>
              <a:solidFill>
                <a:srgbClr val="FF3333"/>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23</a:t>
            </a:fld>
            <a:endParaRPr lang="en-US" dirty="0"/>
          </a:p>
        </p:txBody>
      </p:sp>
    </p:spTree>
    <p:extLst>
      <p:ext uri="{BB962C8B-B14F-4D97-AF65-F5344CB8AC3E}">
        <p14:creationId xmlns:p14="http://schemas.microsoft.com/office/powerpoint/2010/main" val="325714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115554952"/>
              </p:ext>
            </p:extLst>
          </p:nvPr>
        </p:nvGraphicFramePr>
        <p:xfrm>
          <a:off x="495300" y="5715000"/>
          <a:ext cx="8153400" cy="914400"/>
        </p:xfrm>
        <a:graphic>
          <a:graphicData uri="http://schemas.openxmlformats.org/drawingml/2006/table">
            <a:tbl>
              <a:tblPr firstRow="1" firstCol="1" bandRow="1"/>
              <a:tblGrid>
                <a:gridCol w="8153400">
                  <a:extLst>
                    <a:ext uri="{9D8B030D-6E8A-4147-A177-3AD203B41FA5}">
                      <a16:colId xmlns:a16="http://schemas.microsoft.com/office/drawing/2014/main" val="20000"/>
                    </a:ext>
                  </a:extLst>
                </a:gridCol>
              </a:tblGrid>
              <a:tr h="914400">
                <a:tc>
                  <a:txBody>
                    <a:bodyPr/>
                    <a:lstStyle/>
                    <a:p>
                      <a:pPr marL="0" marR="0">
                        <a:lnSpc>
                          <a:spcPct val="115000"/>
                        </a:lnSpc>
                        <a:spcBef>
                          <a:spcPts val="0"/>
                        </a:spcBef>
                        <a:spcAft>
                          <a:spcPts val="0"/>
                        </a:spcAft>
                      </a:pPr>
                      <a:r>
                        <a:rPr lang="en-CA" sz="2000" b="1" dirty="0">
                          <a:effectLst/>
                          <a:latin typeface="Arial"/>
                          <a:ea typeface="Calibri"/>
                          <a:cs typeface="Times New Roman"/>
                        </a:rPr>
                        <a:t>1. APPEARING "VACANT" OR "LOST" IN FACIAL EXPRESSIONS</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8989"/>
                    </a:solidFill>
                  </a:tcPr>
                </a:tc>
                <a:extLst>
                  <a:ext uri="{0D108BD9-81ED-4DB2-BD59-A6C34878D82A}">
                    <a16:rowId xmlns:a16="http://schemas.microsoft.com/office/drawing/2014/main" val="10000"/>
                  </a:ext>
                </a:extLst>
              </a:tr>
            </a:tbl>
          </a:graphicData>
        </a:graphic>
      </p:graphicFrame>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Baseline</a:t>
            </a:r>
            <a:endParaRPr lang="en-CA" sz="2400" dirty="0">
              <a:ln>
                <a:solidFill>
                  <a:schemeClr val="tx1"/>
                </a:solidFill>
              </a:ln>
              <a:solidFill>
                <a:srgbClr val="FF3333"/>
              </a:solidFill>
              <a:latin typeface="High Tower Text" panose="02040502050506030303" pitchFamily="18" charset="0"/>
              <a:cs typeface="Aharoni" panose="02010803020104030203" pitchFamily="2" charset="-79"/>
            </a:endParaRP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“Giuseppe, Open you mouth, its time to brush our teeth”</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“Lift your arms, time to change your shirt”</a:t>
            </a:r>
          </a:p>
          <a:p>
            <a:pPr marL="0" indent="0" algn="ctr">
              <a:buNone/>
            </a:pPr>
            <a:endParaRPr lang="en-CA" sz="2400" dirty="0" smtClean="0">
              <a:ln>
                <a:solidFill>
                  <a:schemeClr val="tx1"/>
                </a:solidFill>
              </a:ln>
              <a:solidFill>
                <a:srgbClr val="FF3333"/>
              </a:solidFill>
              <a:latin typeface="High Tower Text" panose="02040502050506030303" pitchFamily="18" charset="0"/>
              <a:cs typeface="Aharoni" panose="02010803020104030203" pitchFamily="2" charset="-79"/>
            </a:endParaRP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Today</a:t>
            </a:r>
            <a:r>
              <a:rPr lang="en-CA" sz="2400" dirty="0">
                <a:ln>
                  <a:solidFill>
                    <a:schemeClr val="tx1"/>
                  </a:solidFill>
                </a:ln>
                <a:solidFill>
                  <a:srgbClr val="FF3333"/>
                </a:solidFill>
                <a:latin typeface="High Tower Text" panose="02040502050506030303" pitchFamily="18" charset="0"/>
                <a:cs typeface="Aharoni" panose="02010803020104030203" pitchFamily="2" charset="-79"/>
              </a:rPr>
              <a:t>.</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Simply looks at you, looks through you vaguely</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Blank look in his eyes</a:t>
            </a:r>
          </a:p>
        </p:txBody>
      </p:sp>
      <p:sp>
        <p:nvSpPr>
          <p:cNvPr id="4" name="Slide Number Placeholder 3"/>
          <p:cNvSpPr>
            <a:spLocks noGrp="1"/>
          </p:cNvSpPr>
          <p:nvPr>
            <p:ph type="sldNum" sz="quarter" idx="10"/>
          </p:nvPr>
        </p:nvSpPr>
        <p:spPr/>
        <p:txBody>
          <a:bodyPr/>
          <a:lstStyle/>
          <a:p>
            <a:fld id="{800A0DDF-9B95-4961-8F3C-303932E2D10A}" type="slidenum">
              <a:rPr lang="en-US" smtClean="0"/>
              <a:pPr/>
              <a:t>24</a:t>
            </a:fld>
            <a:endParaRPr lang="en-US" dirty="0"/>
          </a:p>
        </p:txBody>
      </p:sp>
    </p:spTree>
    <p:extLst>
      <p:ext uri="{BB962C8B-B14F-4D97-AF65-F5344CB8AC3E}">
        <p14:creationId xmlns:p14="http://schemas.microsoft.com/office/powerpoint/2010/main" val="14937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1000"/>
                                        <p:tgtEl>
                                          <p:spTgt spid="6">
                                            <p:txEl>
                                              <p:pRg st="3" end="3"/>
                                            </p:txEl>
                                          </p:spTgt>
                                        </p:tgtEl>
                                      </p:cBhvr>
                                    </p:animEffect>
                                    <p:anim calcmode="lin" valueType="num">
                                      <p:cBhvr>
                                        <p:cTn id="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1000"/>
                                        <p:tgtEl>
                                          <p:spTgt spid="6">
                                            <p:txEl>
                                              <p:pRg st="4" end="4"/>
                                            </p:txEl>
                                          </p:spTgt>
                                        </p:tgtEl>
                                      </p:cBhvr>
                                    </p:animEffect>
                                    <p:anim calcmode="lin" valueType="num">
                                      <p:cBhvr>
                                        <p:cTn id="1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Effect transition="in" filter="fade">
                                      <p:cBhvr>
                                        <p:cTn id="19" dur="1000"/>
                                        <p:tgtEl>
                                          <p:spTgt spid="6">
                                            <p:txEl>
                                              <p:pRg st="7" end="7"/>
                                            </p:txEl>
                                          </p:spTgt>
                                        </p:tgtEl>
                                      </p:cBhvr>
                                    </p:animEffect>
                                    <p:anim calcmode="lin" valueType="num">
                                      <p:cBhvr>
                                        <p:cTn id="2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7" end="7"/>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8" end="8"/>
                                            </p:txEl>
                                          </p:spTgt>
                                        </p:tgtEl>
                                        <p:attrNameLst>
                                          <p:attrName>style.visibility</p:attrName>
                                        </p:attrNameLst>
                                      </p:cBhvr>
                                      <p:to>
                                        <p:strVal val="visible"/>
                                      </p:to>
                                    </p:set>
                                    <p:animEffect transition="in" filter="fade">
                                      <p:cBhvr>
                                        <p:cTn id="24" dur="1000"/>
                                        <p:tgtEl>
                                          <p:spTgt spid="6">
                                            <p:txEl>
                                              <p:pRg st="8" end="8"/>
                                            </p:txEl>
                                          </p:spTgt>
                                        </p:tgtEl>
                                      </p:cBhvr>
                                    </p:animEffect>
                                    <p:anim calcmode="lin" valueType="num">
                                      <p:cBhvr>
                                        <p:cTn id="25"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83467822"/>
              </p:ext>
            </p:extLst>
          </p:nvPr>
        </p:nvGraphicFramePr>
        <p:xfrm>
          <a:off x="495300" y="5715000"/>
          <a:ext cx="8153400" cy="914400"/>
        </p:xfrm>
        <a:graphic>
          <a:graphicData uri="http://schemas.openxmlformats.org/drawingml/2006/table">
            <a:tbl>
              <a:tblPr firstRow="1" firstCol="1" bandRow="1"/>
              <a:tblGrid>
                <a:gridCol w="8153400">
                  <a:extLst>
                    <a:ext uri="{9D8B030D-6E8A-4147-A177-3AD203B41FA5}">
                      <a16:colId xmlns:a16="http://schemas.microsoft.com/office/drawing/2014/main" val="20000"/>
                    </a:ext>
                  </a:extLst>
                </a:gridCol>
              </a:tblGrid>
              <a:tr h="914400">
                <a:tc>
                  <a:txBody>
                    <a:bodyPr/>
                    <a:lstStyle/>
                    <a:p>
                      <a:pPr marL="0" marR="0">
                        <a:lnSpc>
                          <a:spcPct val="115000"/>
                        </a:lnSpc>
                        <a:spcBef>
                          <a:spcPts val="0"/>
                        </a:spcBef>
                        <a:spcAft>
                          <a:spcPts val="0"/>
                        </a:spcAft>
                      </a:pPr>
                      <a:r>
                        <a:rPr lang="en-CA" sz="2000" b="1" dirty="0" smtClean="0">
                          <a:effectLst/>
                          <a:latin typeface="Arial"/>
                          <a:ea typeface="Calibri"/>
                          <a:cs typeface="Times New Roman"/>
                        </a:rPr>
                        <a:t>2.</a:t>
                      </a:r>
                      <a:r>
                        <a:rPr lang="en-CA" sz="2000" b="1" baseline="0" dirty="0" smtClean="0">
                          <a:effectLst/>
                          <a:latin typeface="Arial"/>
                          <a:ea typeface="Calibri"/>
                          <a:cs typeface="Times New Roman"/>
                        </a:rPr>
                        <a:t> </a:t>
                      </a:r>
                      <a:r>
                        <a:rPr lang="en-CA" sz="2400" b="1" baseline="0" dirty="0" smtClean="0">
                          <a:effectLst/>
                          <a:latin typeface="Bookman Old Style" panose="02050604050505020204" pitchFamily="18" charset="0"/>
                          <a:ea typeface="Calibri"/>
                          <a:cs typeface="Times New Roman"/>
                        </a:rPr>
                        <a:t>Disorganized Thinking or Unintelligible Speech</a:t>
                      </a:r>
                      <a:endParaRPr lang="en-US" sz="2400" dirty="0">
                        <a:effectLst/>
                        <a:latin typeface="Bookman Old Style" panose="02050604050505020204" pitchFamily="18" charset="0"/>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8989"/>
                    </a:solidFill>
                  </a:tcPr>
                </a:tc>
                <a:extLst>
                  <a:ext uri="{0D108BD9-81ED-4DB2-BD59-A6C34878D82A}">
                    <a16:rowId xmlns:a16="http://schemas.microsoft.com/office/drawing/2014/main" val="10000"/>
                  </a:ext>
                </a:extLst>
              </a:tr>
            </a:tbl>
          </a:graphicData>
        </a:graphic>
      </p:graphicFrame>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p>
          <a:p>
            <a:pPr marL="0" indent="0" algn="ctr">
              <a:buNone/>
            </a:pPr>
            <a:endParaRPr lang="en-CA" sz="2400" dirty="0" smtClean="0">
              <a:ln>
                <a:solidFill>
                  <a:schemeClr val="tx1"/>
                </a:solidFill>
              </a:ln>
              <a:solidFill>
                <a:srgbClr val="FF3333"/>
              </a:solidFill>
              <a:latin typeface="High Tower Text" panose="02040502050506030303" pitchFamily="18" charset="0"/>
              <a:cs typeface="Aharoni" panose="02010803020104030203" pitchFamily="2" charset="-79"/>
            </a:endParaRP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Baseline</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“I need … call my wife today”  “When do . shower today</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Speech intelligible</a:t>
            </a:r>
          </a:p>
          <a:p>
            <a:pPr marL="0" indent="0" algn="ctr">
              <a:buNone/>
            </a:pPr>
            <a:endParaRPr lang="en-CA" sz="2000" dirty="0">
              <a:ln>
                <a:solidFill>
                  <a:schemeClr val="tx1"/>
                </a:solidFill>
              </a:ln>
              <a:solidFill>
                <a:srgbClr val="FF3333"/>
              </a:solidFill>
              <a:latin typeface="Bookman Old Style" panose="02050604050505020204" pitchFamily="18" charset="0"/>
              <a:cs typeface="Aharoni" panose="02010803020104030203" pitchFamily="2" charset="-79"/>
            </a:endParaRP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Today</a:t>
            </a:r>
            <a:endParaRPr lang="en-CA" sz="2400" dirty="0">
              <a:ln>
                <a:solidFill>
                  <a:schemeClr val="tx1"/>
                </a:solidFill>
              </a:ln>
              <a:solidFill>
                <a:srgbClr val="FF3333"/>
              </a:solidFill>
              <a:latin typeface="High Tower Text" panose="02040502050506030303" pitchFamily="18" charset="0"/>
              <a:cs typeface="Aharoni" panose="02010803020104030203" pitchFamily="2" charset="-79"/>
            </a:endParaRP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“wife .. Call need today”  “Today shower ….. When”</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Marbles in the mouth speech</a:t>
            </a:r>
            <a:r>
              <a:rPr lang="en-CA" sz="2000" dirty="0" smtClean="0">
                <a:ln>
                  <a:solidFill>
                    <a:schemeClr val="tx1"/>
                  </a:solidFill>
                </a:ln>
                <a:solidFill>
                  <a:srgbClr val="FF3333"/>
                </a:solidFill>
                <a:latin typeface="Bookman Old Style" panose="02050604050505020204" pitchFamily="18" charset="0"/>
                <a:cs typeface="Aharoni" panose="02010803020104030203" pitchFamily="2" charset="-79"/>
              </a:rPr>
              <a:t>. </a:t>
            </a:r>
          </a:p>
          <a:p>
            <a:pPr marL="0" indent="0" algn="ctr">
              <a:buNone/>
            </a:pPr>
            <a:endParaRPr lang="en-CA" sz="2000" dirty="0">
              <a:ln>
                <a:solidFill>
                  <a:schemeClr val="tx1"/>
                </a:solidFill>
              </a:ln>
              <a:solidFill>
                <a:srgbClr val="FF3333"/>
              </a:solidFill>
              <a:latin typeface="Bookman Old Style" panose="02050604050505020204" pitchFamily="18" charset="0"/>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25</a:t>
            </a:fld>
            <a:endParaRPr lang="en-US" dirty="0"/>
          </a:p>
        </p:txBody>
      </p:sp>
    </p:spTree>
    <p:extLst>
      <p:ext uri="{BB962C8B-B14F-4D97-AF65-F5344CB8AC3E}">
        <p14:creationId xmlns:p14="http://schemas.microsoft.com/office/powerpoint/2010/main" val="312787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1000"/>
                                        <p:tgtEl>
                                          <p:spTgt spid="6">
                                            <p:txEl>
                                              <p:pRg st="4" end="4"/>
                                            </p:txEl>
                                          </p:spTgt>
                                        </p:tgtEl>
                                      </p:cBhvr>
                                    </p:animEffect>
                                    <p:anim calcmode="lin" valueType="num">
                                      <p:cBhvr>
                                        <p:cTn id="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1000"/>
                                        <p:tgtEl>
                                          <p:spTgt spid="6">
                                            <p:txEl>
                                              <p:pRg st="5" end="5"/>
                                            </p:txEl>
                                          </p:spTgt>
                                        </p:tgtEl>
                                      </p:cBhvr>
                                    </p:animEffect>
                                    <p:anim calcmode="lin" valueType="num">
                                      <p:cBhvr>
                                        <p:cTn id="1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Effect transition="in" filter="fade">
                                      <p:cBhvr>
                                        <p:cTn id="19" dur="1000"/>
                                        <p:tgtEl>
                                          <p:spTgt spid="6">
                                            <p:txEl>
                                              <p:pRg st="8" end="8"/>
                                            </p:txEl>
                                          </p:spTgt>
                                        </p:tgtEl>
                                      </p:cBhvr>
                                    </p:animEffect>
                                    <p:anim calcmode="lin" valueType="num">
                                      <p:cBhvr>
                                        <p:cTn id="20"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9" end="9"/>
                                            </p:txEl>
                                          </p:spTgt>
                                        </p:tgtEl>
                                        <p:attrNameLst>
                                          <p:attrName>style.visibility</p:attrName>
                                        </p:attrNameLst>
                                      </p:cBhvr>
                                      <p:to>
                                        <p:strVal val="visible"/>
                                      </p:to>
                                    </p:set>
                                    <p:animEffect transition="in" filter="fade">
                                      <p:cBhvr>
                                        <p:cTn id="24" dur="1000"/>
                                        <p:tgtEl>
                                          <p:spTgt spid="6">
                                            <p:txEl>
                                              <p:pRg st="9" end="9"/>
                                            </p:txEl>
                                          </p:spTgt>
                                        </p:tgtEl>
                                      </p:cBhvr>
                                    </p:animEffect>
                                    <p:anim calcmode="lin" valueType="num">
                                      <p:cBhvr>
                                        <p:cTn id="25"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60098783"/>
              </p:ext>
            </p:extLst>
          </p:nvPr>
        </p:nvGraphicFramePr>
        <p:xfrm>
          <a:off x="381000" y="6172200"/>
          <a:ext cx="8382000" cy="685800"/>
        </p:xfrm>
        <a:graphic>
          <a:graphicData uri="http://schemas.openxmlformats.org/drawingml/2006/table">
            <a:tbl>
              <a:tblPr firstRow="1" firstCol="1" bandRow="1"/>
              <a:tblGrid>
                <a:gridCol w="8382000">
                  <a:extLst>
                    <a:ext uri="{9D8B030D-6E8A-4147-A177-3AD203B41FA5}">
                      <a16:colId xmlns:a16="http://schemas.microsoft.com/office/drawing/2014/main" val="20000"/>
                    </a:ext>
                  </a:extLst>
                </a:gridCol>
              </a:tblGrid>
              <a:tr h="685800">
                <a:tc>
                  <a:txBody>
                    <a:bodyPr/>
                    <a:lstStyle/>
                    <a:p>
                      <a:pPr marL="0" marR="0">
                        <a:lnSpc>
                          <a:spcPct val="115000"/>
                        </a:lnSpc>
                        <a:spcBef>
                          <a:spcPts val="0"/>
                        </a:spcBef>
                        <a:spcAft>
                          <a:spcPts val="0"/>
                        </a:spcAft>
                      </a:pPr>
                      <a:r>
                        <a:rPr lang="en-CA" sz="2000" b="1" dirty="0">
                          <a:effectLst/>
                          <a:latin typeface="Arial"/>
                          <a:ea typeface="Calibri"/>
                          <a:cs typeface="Times New Roman"/>
                        </a:rPr>
                        <a:t>3. RAPID SHIFTS IN, OR INCONGRUENCE OF, EMOTIONAL STATES</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8989"/>
                    </a:solidFill>
                  </a:tcPr>
                </a:tc>
                <a:extLst>
                  <a:ext uri="{0D108BD9-81ED-4DB2-BD59-A6C34878D82A}">
                    <a16:rowId xmlns:a16="http://schemas.microsoft.com/office/drawing/2014/main" val="10000"/>
                  </a:ext>
                </a:extLst>
              </a:tr>
            </a:tbl>
          </a:graphicData>
        </a:graphic>
      </p:graphicFrame>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Baseline</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“Mrs. Smith, Good Morning.  Are we ready for breakfast”</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Polite, courteous response: “a little, may be”</a:t>
            </a:r>
          </a:p>
          <a:p>
            <a:pPr marL="0" indent="0" algn="ctr">
              <a:buNone/>
            </a:pPr>
            <a:endParaRPr lang="en-CA" sz="2000" dirty="0">
              <a:ln>
                <a:solidFill>
                  <a:schemeClr val="tx1"/>
                </a:solidFill>
              </a:ln>
              <a:solidFill>
                <a:srgbClr val="FF3333"/>
              </a:solidFill>
              <a:latin typeface="Bookman Old Style" panose="02050604050505020204" pitchFamily="18" charset="0"/>
              <a:cs typeface="Aharoni" panose="02010803020104030203" pitchFamily="2" charset="-79"/>
            </a:endParaRP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Today. </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 Initial response angry, loud and intense, “Why do you care, try eating this garbage food everyday”.  Next sarcastic,  condescending laughter “You don’t need food everyday,  you are fat”.  Followed by becoming emotional, weepy, remorseful and profusely apologizing.  </a:t>
            </a:r>
          </a:p>
        </p:txBody>
      </p:sp>
      <p:sp>
        <p:nvSpPr>
          <p:cNvPr id="7" name="Slide Number Placeholder 6"/>
          <p:cNvSpPr>
            <a:spLocks noGrp="1"/>
          </p:cNvSpPr>
          <p:nvPr>
            <p:ph type="sldNum" sz="quarter" idx="10"/>
          </p:nvPr>
        </p:nvSpPr>
        <p:spPr/>
        <p:txBody>
          <a:bodyPr/>
          <a:lstStyle/>
          <a:p>
            <a:fld id="{800A0DDF-9B95-4961-8F3C-303932E2D10A}" type="slidenum">
              <a:rPr lang="en-US" smtClean="0"/>
              <a:pPr/>
              <a:t>26</a:t>
            </a:fld>
            <a:endParaRPr lang="en-US" dirty="0"/>
          </a:p>
        </p:txBody>
      </p:sp>
    </p:spTree>
    <p:extLst>
      <p:ext uri="{BB962C8B-B14F-4D97-AF65-F5344CB8AC3E}">
        <p14:creationId xmlns:p14="http://schemas.microsoft.com/office/powerpoint/2010/main" val="34257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1000"/>
                                        <p:tgtEl>
                                          <p:spTgt spid="6">
                                            <p:txEl>
                                              <p:pRg st="3" end="3"/>
                                            </p:txEl>
                                          </p:spTgt>
                                        </p:tgtEl>
                                      </p:cBhvr>
                                    </p:animEffect>
                                    <p:anim calcmode="lin" valueType="num">
                                      <p:cBhvr>
                                        <p:cTn id="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1000"/>
                                        <p:tgtEl>
                                          <p:spTgt spid="6">
                                            <p:txEl>
                                              <p:pRg st="4" end="4"/>
                                            </p:txEl>
                                          </p:spTgt>
                                        </p:tgtEl>
                                      </p:cBhvr>
                                    </p:animEffect>
                                    <p:anim calcmode="lin" valueType="num">
                                      <p:cBhvr>
                                        <p:cTn id="1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Effect transition="in" filter="fade">
                                      <p:cBhvr>
                                        <p:cTn id="19" dur="1000"/>
                                        <p:tgtEl>
                                          <p:spTgt spid="6">
                                            <p:txEl>
                                              <p:pRg st="7" end="7"/>
                                            </p:txEl>
                                          </p:spTgt>
                                        </p:tgtEl>
                                      </p:cBhvr>
                                    </p:animEffect>
                                    <p:anim calcmode="lin" valueType="num">
                                      <p:cBhvr>
                                        <p:cTn id="2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04022787"/>
              </p:ext>
            </p:extLst>
          </p:nvPr>
        </p:nvGraphicFramePr>
        <p:xfrm>
          <a:off x="0" y="6096000"/>
          <a:ext cx="9144000" cy="762000"/>
        </p:xfrm>
        <a:graphic>
          <a:graphicData uri="http://schemas.openxmlformats.org/drawingml/2006/table">
            <a:tbl>
              <a:tblPr firstRow="1" firstCol="1" bandRow="1"/>
              <a:tblGrid>
                <a:gridCol w="9144000">
                  <a:extLst>
                    <a:ext uri="{9D8B030D-6E8A-4147-A177-3AD203B41FA5}">
                      <a16:colId xmlns:a16="http://schemas.microsoft.com/office/drawing/2014/main" val="20000"/>
                    </a:ext>
                  </a:extLst>
                </a:gridCol>
              </a:tblGrid>
              <a:tr h="762000">
                <a:tc>
                  <a:txBody>
                    <a:bodyPr/>
                    <a:lstStyle/>
                    <a:p>
                      <a:pPr marL="0" marR="0">
                        <a:spcBef>
                          <a:spcPts val="0"/>
                        </a:spcBef>
                        <a:spcAft>
                          <a:spcPts val="0"/>
                        </a:spcAft>
                      </a:pPr>
                      <a:r>
                        <a:rPr lang="en-CA" sz="2000" b="1" dirty="0">
                          <a:effectLst/>
                          <a:latin typeface="Arial"/>
                          <a:ea typeface="Calibri"/>
                          <a:cs typeface="Times New Roman"/>
                        </a:rPr>
                        <a:t>4. INAPPROPRIATE MIXING OF FOOD OR DRESSING/LAYERING OF CLOTHES, SMEARING FECAL MATTER, PLAYING </a:t>
                      </a:r>
                      <a:r>
                        <a:rPr lang="en-CA" sz="2000" b="1" dirty="0" smtClean="0">
                          <a:effectLst/>
                          <a:latin typeface="Arial"/>
                          <a:ea typeface="Calibri"/>
                          <a:cs typeface="Times New Roman"/>
                        </a:rPr>
                        <a:t>IN</a:t>
                      </a:r>
                      <a:r>
                        <a:rPr lang="en-CA" sz="2000" b="1" baseline="0" dirty="0" smtClean="0">
                          <a:effectLst/>
                          <a:latin typeface="Arial"/>
                          <a:ea typeface="Calibri"/>
                          <a:cs typeface="Times New Roman"/>
                        </a:rPr>
                        <a:t> </a:t>
                      </a:r>
                      <a:r>
                        <a:rPr lang="en-CA" sz="2000" b="1" dirty="0" smtClean="0">
                          <a:effectLst/>
                          <a:latin typeface="Arial"/>
                          <a:ea typeface="Calibri"/>
                          <a:cs typeface="Times New Roman"/>
                        </a:rPr>
                        <a:t>TOILET </a:t>
                      </a:r>
                      <a:r>
                        <a:rPr lang="en-CA" sz="2000" b="1" dirty="0">
                          <a:effectLst/>
                          <a:latin typeface="Arial"/>
                          <a:ea typeface="Calibri"/>
                          <a:cs typeface="Times New Roman"/>
                        </a:rPr>
                        <a:t>BOWL, ETC.</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3333"/>
                    </a:solidFill>
                  </a:tcPr>
                </a:tc>
                <a:extLst>
                  <a:ext uri="{0D108BD9-81ED-4DB2-BD59-A6C34878D82A}">
                    <a16:rowId xmlns:a16="http://schemas.microsoft.com/office/drawing/2014/main" val="10000"/>
                  </a:ext>
                </a:extLst>
              </a:tr>
            </a:tbl>
          </a:graphicData>
        </a:graphic>
      </p:graphicFrame>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Baseline</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Set up Raj for meals.  Mix dressing in the salad. Use spoon to feed soup, able to use knife and fork to cut meat and feed self.</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In the shower, Raj is handed the </a:t>
            </a:r>
            <a:r>
              <a:rPr lang="en-CA" sz="2000" dirty="0" err="1" smtClean="0">
                <a:ln>
                  <a:solidFill>
                    <a:schemeClr val="tx1"/>
                  </a:solidFill>
                </a:ln>
                <a:solidFill>
                  <a:srgbClr val="FF3333"/>
                </a:solidFill>
                <a:latin typeface="High Tower Text" panose="02040502050506030303" pitchFamily="18" charset="0"/>
                <a:cs typeface="Aharoni" panose="02010803020104030203" pitchFamily="2" charset="-79"/>
              </a:rPr>
              <a:t>loofaa</a:t>
            </a: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 and is able to apply soap all over the body and step into the shower.</a:t>
            </a:r>
          </a:p>
          <a:p>
            <a:pPr marL="0" indent="0" algn="ctr">
              <a:buNone/>
            </a:pPr>
            <a:endParaRPr lang="en-CA" sz="2400" dirty="0" smtClean="0">
              <a:ln>
                <a:solidFill>
                  <a:schemeClr val="tx1"/>
                </a:solidFill>
              </a:ln>
              <a:solidFill>
                <a:srgbClr val="FF3333"/>
              </a:solidFill>
              <a:latin typeface="High Tower Text" panose="02040502050506030303" pitchFamily="18" charset="0"/>
              <a:cs typeface="Aharoni" panose="02010803020104030203" pitchFamily="2" charset="-79"/>
            </a:endParaRP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Today.  </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Putting soup in the salad, using hands to separate meat and knife/fork to cut the dessert.</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Once handed the </a:t>
            </a:r>
            <a:r>
              <a:rPr lang="en-CA" sz="2000" dirty="0" err="1" smtClean="0">
                <a:ln>
                  <a:solidFill>
                    <a:schemeClr val="tx1"/>
                  </a:solidFill>
                </a:ln>
                <a:solidFill>
                  <a:srgbClr val="FF3333"/>
                </a:solidFill>
                <a:latin typeface="High Tower Text" panose="02040502050506030303" pitchFamily="18" charset="0"/>
                <a:cs typeface="Aharoni" panose="02010803020104030203" pitchFamily="2" charset="-79"/>
              </a:rPr>
              <a:t>loofaa</a:t>
            </a: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 he starts to eat it</a:t>
            </a:r>
          </a:p>
        </p:txBody>
      </p:sp>
      <p:sp>
        <p:nvSpPr>
          <p:cNvPr id="5" name="Slide Number Placeholder 4"/>
          <p:cNvSpPr>
            <a:spLocks noGrp="1"/>
          </p:cNvSpPr>
          <p:nvPr>
            <p:ph type="sldNum" sz="quarter" idx="10"/>
          </p:nvPr>
        </p:nvSpPr>
        <p:spPr/>
        <p:txBody>
          <a:bodyPr/>
          <a:lstStyle/>
          <a:p>
            <a:fld id="{800A0DDF-9B95-4961-8F3C-303932E2D10A}" type="slidenum">
              <a:rPr lang="en-US" smtClean="0"/>
              <a:pPr/>
              <a:t>27</a:t>
            </a:fld>
            <a:endParaRPr lang="en-US" dirty="0"/>
          </a:p>
        </p:txBody>
      </p:sp>
    </p:spTree>
    <p:extLst>
      <p:ext uri="{BB962C8B-B14F-4D97-AF65-F5344CB8AC3E}">
        <p14:creationId xmlns:p14="http://schemas.microsoft.com/office/powerpoint/2010/main" val="72307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40314917"/>
              </p:ext>
            </p:extLst>
          </p:nvPr>
        </p:nvGraphicFramePr>
        <p:xfrm>
          <a:off x="0" y="6096000"/>
          <a:ext cx="9163313" cy="762000"/>
        </p:xfrm>
        <a:graphic>
          <a:graphicData uri="http://schemas.openxmlformats.org/drawingml/2006/table">
            <a:tbl>
              <a:tblPr firstRow="1" firstCol="1" bandRow="1"/>
              <a:tblGrid>
                <a:gridCol w="9163313">
                  <a:extLst>
                    <a:ext uri="{9D8B030D-6E8A-4147-A177-3AD203B41FA5}">
                      <a16:colId xmlns:a16="http://schemas.microsoft.com/office/drawing/2014/main" val="20000"/>
                    </a:ext>
                  </a:extLst>
                </a:gridCol>
              </a:tblGrid>
              <a:tr h="762000">
                <a:tc>
                  <a:txBody>
                    <a:bodyPr/>
                    <a:lstStyle/>
                    <a:p>
                      <a:pPr marL="0" marR="0">
                        <a:lnSpc>
                          <a:spcPct val="115000"/>
                        </a:lnSpc>
                        <a:spcBef>
                          <a:spcPts val="0"/>
                        </a:spcBef>
                        <a:spcAft>
                          <a:spcPts val="0"/>
                        </a:spcAft>
                      </a:pPr>
                      <a:r>
                        <a:rPr lang="en-CA" sz="2000" b="1" dirty="0">
                          <a:effectLst/>
                          <a:latin typeface="Arial"/>
                          <a:ea typeface="Calibri"/>
                          <a:cs typeface="Times New Roman"/>
                        </a:rPr>
                        <a:t>5. PLAYING WITH ‘THINGS’ IN THE AIR, RESPONDING TO AUDITORY HALLUCINATIONS, PICKING ‘THINGS’ FROM </a:t>
                      </a:r>
                      <a:r>
                        <a:rPr lang="en-CA" sz="2000" b="1" dirty="0" smtClean="0">
                          <a:effectLst/>
                          <a:latin typeface="Arial"/>
                          <a:ea typeface="Calibri"/>
                          <a:cs typeface="Times New Roman"/>
                        </a:rPr>
                        <a:t>BODY </a:t>
                      </a:r>
                      <a:r>
                        <a:rPr lang="en-CA" sz="2000" b="1" dirty="0">
                          <a:effectLst/>
                          <a:latin typeface="Arial"/>
                          <a:ea typeface="Calibri"/>
                          <a:cs typeface="Times New Roman"/>
                        </a:rPr>
                        <a:t>OR FURNITURE, ETC.</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8989"/>
                    </a:solidFill>
                  </a:tcPr>
                </a:tc>
                <a:extLst>
                  <a:ext uri="{0D108BD9-81ED-4DB2-BD59-A6C34878D82A}">
                    <a16:rowId xmlns:a16="http://schemas.microsoft.com/office/drawing/2014/main" val="10000"/>
                  </a:ext>
                </a:extLst>
              </a:tr>
            </a:tbl>
          </a:graphicData>
        </a:graphic>
      </p:graphicFrame>
      <p:sp>
        <p:nvSpPr>
          <p:cNvPr id="6" name="Content Placeholder 2"/>
          <p:cNvSpPr txBox="1">
            <a:spLocks/>
          </p:cNvSpPr>
          <p:nvPr/>
        </p:nvSpPr>
        <p:spPr>
          <a:xfrm>
            <a:off x="0" y="838200"/>
            <a:ext cx="9144000" cy="10668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p>
          <a:p>
            <a:pPr marL="0" indent="0" algn="ctr">
              <a:buNone/>
            </a:pPr>
            <a:endParaRPr lang="en-CA" sz="2400" dirty="0" smtClean="0">
              <a:ln>
                <a:solidFill>
                  <a:schemeClr val="tx1"/>
                </a:solidFill>
              </a:ln>
              <a:solidFill>
                <a:srgbClr val="FF3333"/>
              </a:solidFill>
              <a:latin typeface="High Tower Text" panose="02040502050506030303" pitchFamily="18" charset="0"/>
              <a:cs typeface="Aharoni" panose="02010803020104030203" pitchFamily="2" charset="-79"/>
            </a:endParaRP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Baseline</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Ms. Smith is always asleep when you are proving care to Fred, across the hall. </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 Mr.  Cheng always clings to the nurse and shadowing the med cart all evening</a:t>
            </a:r>
          </a:p>
          <a:p>
            <a:pPr marL="0" indent="0" algn="ctr">
              <a:buNone/>
            </a:pPr>
            <a:endParaRPr lang="en-CA" sz="2000" dirty="0">
              <a:ln>
                <a:solidFill>
                  <a:schemeClr val="tx1"/>
                </a:solidFill>
              </a:ln>
              <a:solidFill>
                <a:srgbClr val="FF3333"/>
              </a:solidFill>
              <a:latin typeface="High Tower Text" panose="02040502050506030303" pitchFamily="18" charset="0"/>
              <a:cs typeface="Aharoni" panose="02010803020104030203" pitchFamily="2" charset="-79"/>
            </a:endParaRP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Today</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You hear Ms. Smith talking, you peak in to see her having a dialogue and busy directing ‘someone’ to open the closet and fetch her clothes</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Mr. Cheng is roaming at the other end of the hall, away from the nurse and the med cart, picking ‘stuff’ off the floor and putting in his pocket all evening</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 </a:t>
            </a:r>
            <a:endParaRPr lang="en-CA" sz="2000" dirty="0">
              <a:ln>
                <a:solidFill>
                  <a:schemeClr val="tx1"/>
                </a:solidFill>
              </a:ln>
              <a:solidFill>
                <a:srgbClr val="FF3333"/>
              </a:solidFill>
              <a:latin typeface="High Tower Text" panose="02040502050506030303" pitchFamily="18" charset="0"/>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28</a:t>
            </a:fld>
            <a:endParaRPr lang="en-US" dirty="0"/>
          </a:p>
        </p:txBody>
      </p:sp>
    </p:spTree>
    <p:extLst>
      <p:ext uri="{BB962C8B-B14F-4D97-AF65-F5344CB8AC3E}">
        <p14:creationId xmlns:p14="http://schemas.microsoft.com/office/powerpoint/2010/main" val="378645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8070796"/>
              </p:ext>
            </p:extLst>
          </p:nvPr>
        </p:nvGraphicFramePr>
        <p:xfrm>
          <a:off x="0" y="5486400"/>
          <a:ext cx="9144000" cy="819090"/>
        </p:xfrm>
        <a:graphic>
          <a:graphicData uri="http://schemas.openxmlformats.org/drawingml/2006/table">
            <a:tbl>
              <a:tblPr firstRow="1" firstCol="1" bandRow="1"/>
              <a:tblGrid>
                <a:gridCol w="9144000">
                  <a:extLst>
                    <a:ext uri="{9D8B030D-6E8A-4147-A177-3AD203B41FA5}">
                      <a16:colId xmlns:a16="http://schemas.microsoft.com/office/drawing/2014/main" val="20000"/>
                    </a:ext>
                  </a:extLst>
                </a:gridCol>
              </a:tblGrid>
              <a:tr h="819090">
                <a:tc>
                  <a:txBody>
                    <a:bodyPr/>
                    <a:lstStyle/>
                    <a:p>
                      <a:pPr marL="0" marR="0">
                        <a:lnSpc>
                          <a:spcPct val="115000"/>
                        </a:lnSpc>
                        <a:spcBef>
                          <a:spcPts val="0"/>
                        </a:spcBef>
                        <a:spcAft>
                          <a:spcPts val="0"/>
                        </a:spcAft>
                      </a:pPr>
                      <a:r>
                        <a:rPr lang="en-CA" sz="2000" b="1" dirty="0">
                          <a:effectLst/>
                          <a:latin typeface="Arial"/>
                          <a:ea typeface="Calibri"/>
                          <a:cs typeface="Times New Roman"/>
                        </a:rPr>
                        <a:t>6. MENTAL OR PHYSICAL LETHARGY, OR GENERAL FUNCTIONAL DECLINE</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3333"/>
                    </a:solidFill>
                  </a:tcPr>
                </a:tc>
                <a:extLst>
                  <a:ext uri="{0D108BD9-81ED-4DB2-BD59-A6C34878D82A}">
                    <a16:rowId xmlns:a16="http://schemas.microsoft.com/office/drawing/2014/main" val="10000"/>
                  </a:ext>
                </a:extLst>
              </a:tr>
            </a:tbl>
          </a:graphicData>
        </a:graphic>
      </p:graphicFrame>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3333"/>
                </a:solidFill>
                <a:latin typeface="Aharoni" panose="02010803020104030203" pitchFamily="2" charset="-79"/>
                <a:cs typeface="Aharoni" panose="02010803020104030203" pitchFamily="2" charset="-79"/>
              </a:rPr>
              <a:t>Based in Impairment in Regulation of Sensorium</a:t>
            </a:r>
          </a:p>
          <a:p>
            <a:pPr marL="0" indent="0" algn="ctr">
              <a:buNone/>
            </a:pPr>
            <a:r>
              <a:rPr lang="en-CA" u="sng" dirty="0" smtClean="0">
                <a:ln>
                  <a:solidFill>
                    <a:schemeClr val="tx1"/>
                  </a:solidFill>
                </a:ln>
                <a:solidFill>
                  <a:srgbClr val="FF3333"/>
                </a:solidFill>
                <a:latin typeface="Aharoni" panose="02010803020104030203" pitchFamily="2" charset="-79"/>
                <a:cs typeface="Aharoni" panose="02010803020104030203" pitchFamily="2" charset="-79"/>
              </a:rPr>
              <a:t>Disorganized Expressions</a:t>
            </a: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Baseline</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Alert, upright/midline and roaming the unit all evening </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Functional swallow, fecal Continence, pivot transfer </a:t>
            </a:r>
          </a:p>
          <a:p>
            <a:pPr marL="0" indent="0" algn="ctr">
              <a:buNone/>
            </a:pPr>
            <a:endParaRPr lang="en-CA" sz="2000" dirty="0">
              <a:ln>
                <a:solidFill>
                  <a:schemeClr val="tx1"/>
                </a:solidFill>
              </a:ln>
              <a:solidFill>
                <a:srgbClr val="FF3333"/>
              </a:solidFill>
              <a:latin typeface="High Tower Text" panose="02040502050506030303" pitchFamily="18" charset="0"/>
              <a:cs typeface="Aharoni" panose="02010803020104030203" pitchFamily="2" charset="-79"/>
            </a:endParaRPr>
          </a:p>
          <a:p>
            <a:pPr marL="0" indent="0" algn="ctr">
              <a:buNone/>
            </a:pPr>
            <a:r>
              <a:rPr lang="en-CA" sz="2400" dirty="0" smtClean="0">
                <a:ln>
                  <a:solidFill>
                    <a:schemeClr val="tx1"/>
                  </a:solidFill>
                </a:ln>
                <a:solidFill>
                  <a:srgbClr val="FF3333"/>
                </a:solidFill>
                <a:latin typeface="High Tower Text" panose="02040502050506030303" pitchFamily="18" charset="0"/>
                <a:cs typeface="Aharoni" panose="02010803020104030203" pitchFamily="2" charset="-79"/>
              </a:rPr>
              <a:t>Today</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Drowsy, leaning to the right and sitting on the couch all evening</a:t>
            </a:r>
          </a:p>
          <a:p>
            <a:pPr marL="0" indent="0" algn="ctr">
              <a:buNone/>
            </a:pPr>
            <a:r>
              <a:rPr lang="en-CA" sz="2000" dirty="0" smtClean="0">
                <a:ln>
                  <a:solidFill>
                    <a:schemeClr val="tx1"/>
                  </a:solidFill>
                </a:ln>
                <a:solidFill>
                  <a:srgbClr val="FF3333"/>
                </a:solidFill>
                <a:latin typeface="High Tower Text" panose="02040502050506030303" pitchFamily="18" charset="0"/>
                <a:cs typeface="Aharoni" panose="02010803020104030203" pitchFamily="2" charset="-79"/>
              </a:rPr>
              <a:t>Pocketing food, fecal incontinence and mechanical transfer</a:t>
            </a:r>
          </a:p>
        </p:txBody>
      </p:sp>
      <p:sp>
        <p:nvSpPr>
          <p:cNvPr id="5" name="Slide Number Placeholder 4"/>
          <p:cNvSpPr>
            <a:spLocks noGrp="1"/>
          </p:cNvSpPr>
          <p:nvPr>
            <p:ph type="sldNum" sz="quarter" idx="10"/>
          </p:nvPr>
        </p:nvSpPr>
        <p:spPr/>
        <p:txBody>
          <a:bodyPr/>
          <a:lstStyle/>
          <a:p>
            <a:fld id="{800A0DDF-9B95-4961-8F3C-303932E2D10A}" type="slidenum">
              <a:rPr lang="en-US" smtClean="0"/>
              <a:pPr/>
              <a:t>29</a:t>
            </a:fld>
            <a:endParaRPr lang="en-US" dirty="0"/>
          </a:p>
        </p:txBody>
      </p:sp>
    </p:spTree>
    <p:extLst>
      <p:ext uri="{BB962C8B-B14F-4D97-AF65-F5344CB8AC3E}">
        <p14:creationId xmlns:p14="http://schemas.microsoft.com/office/powerpoint/2010/main" val="20570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High Tower Text" panose="02040502050506030303" pitchFamily="18" charset="0"/>
              </a:rPr>
              <a:t>LuBAIR</a:t>
            </a:r>
            <a:r>
              <a:rPr lang="en-CA" b="1" dirty="0" smtClean="0">
                <a:solidFill>
                  <a:schemeClr val="tx1"/>
                </a:solidFill>
                <a:latin typeface="High Tower Text" panose="02040502050506030303" pitchFamily="18" charset="0"/>
              </a:rPr>
              <a:t>™ Paradigm</a:t>
            </a:r>
            <a:endParaRPr lang="en-US" b="1" dirty="0">
              <a:solidFill>
                <a:schemeClr val="tx1"/>
              </a:solidFill>
              <a:latin typeface="High Tower Text" panose="02040502050506030303" pitchFamily="18" charset="0"/>
            </a:endParaRPr>
          </a:p>
        </p:txBody>
      </p:sp>
      <p:sp>
        <p:nvSpPr>
          <p:cNvPr id="5" name="Content Placeholder 2"/>
          <p:cNvSpPr>
            <a:spLocks noGrp="1"/>
          </p:cNvSpPr>
          <p:nvPr>
            <p:ph idx="1"/>
          </p:nvPr>
        </p:nvSpPr>
        <p:spPr>
          <a:xfrm>
            <a:off x="249620" y="1027176"/>
            <a:ext cx="8686800" cy="5867400"/>
          </a:xfrm>
        </p:spPr>
        <p:txBody>
          <a:bodyPr>
            <a:normAutofit/>
          </a:bodyPr>
          <a:lstStyle/>
          <a:p>
            <a:pPr marL="0" indent="0">
              <a:spcBef>
                <a:spcPts val="0"/>
              </a:spcBef>
              <a:spcAft>
                <a:spcPts val="4200"/>
              </a:spcAft>
              <a:buClrTx/>
              <a:buSzPct val="100000"/>
              <a:buNone/>
            </a:pPr>
            <a:endParaRPr lang="en-US" sz="2800" dirty="0" smtClean="0">
              <a:solidFill>
                <a:schemeClr val="tx1"/>
              </a:solidFill>
              <a:latin typeface="Arial Rounded MT Bold" panose="020F0704030504030204" pitchFamily="34" charset="0"/>
            </a:endParaRPr>
          </a:p>
          <a:p>
            <a:pPr marL="0" indent="0">
              <a:spcBef>
                <a:spcPts val="0"/>
              </a:spcBef>
              <a:spcAft>
                <a:spcPts val="4200"/>
              </a:spcAft>
              <a:buClrTx/>
              <a:buSzPct val="100000"/>
              <a:buNone/>
            </a:pPr>
            <a:r>
              <a:rPr lang="en-US" dirty="0" smtClean="0">
                <a:solidFill>
                  <a:schemeClr val="tx1"/>
                </a:solidFill>
                <a:latin typeface="High Tower Text" panose="02040502050506030303" pitchFamily="18" charset="0"/>
              </a:rPr>
              <a:t>Expressions have </a:t>
            </a:r>
            <a:r>
              <a:rPr lang="en-US" dirty="0">
                <a:solidFill>
                  <a:schemeClr val="tx1"/>
                </a:solidFill>
                <a:latin typeface="High Tower Text" panose="02040502050506030303" pitchFamily="18" charset="0"/>
              </a:rPr>
              <a:t>a ‘</a:t>
            </a:r>
            <a:r>
              <a:rPr lang="en-US" dirty="0" smtClean="0">
                <a:solidFill>
                  <a:schemeClr val="tx1"/>
                </a:solidFill>
                <a:latin typeface="High Tower Text" panose="02040502050506030303" pitchFamily="18" charset="0"/>
              </a:rPr>
              <a:t>Purpose’…</a:t>
            </a:r>
            <a:endParaRPr lang="en-US" dirty="0">
              <a:solidFill>
                <a:schemeClr val="tx1"/>
              </a:solidFill>
              <a:latin typeface="High Tower Text" panose="02040502050506030303" pitchFamily="18" charset="0"/>
            </a:endParaRPr>
          </a:p>
          <a:p>
            <a:pPr lvl="1">
              <a:spcBef>
                <a:spcPts val="0"/>
              </a:spcBef>
              <a:spcAft>
                <a:spcPts val="4200"/>
              </a:spcAft>
              <a:buClrTx/>
              <a:buSzPct val="100000"/>
              <a:buBlip>
                <a:blip r:embed="rId3"/>
              </a:buBlip>
            </a:pPr>
            <a:r>
              <a:rPr lang="en-US" dirty="0" smtClean="0">
                <a:solidFill>
                  <a:schemeClr val="tx1"/>
                </a:solidFill>
                <a:latin typeface="High Tower Text" panose="02040502050506030303" pitchFamily="18" charset="0"/>
              </a:rPr>
              <a:t>How caregivers interpret expressions</a:t>
            </a:r>
            <a:endParaRPr lang="en-US" dirty="0">
              <a:solidFill>
                <a:schemeClr val="tx1"/>
              </a:solidFill>
              <a:latin typeface="High Tower Text" panose="02040502050506030303" pitchFamily="18" charset="0"/>
            </a:endParaRPr>
          </a:p>
          <a:p>
            <a:pPr marL="0" indent="0">
              <a:spcBef>
                <a:spcPts val="0"/>
              </a:spcBef>
              <a:spcAft>
                <a:spcPts val="4200"/>
              </a:spcAft>
              <a:buClrTx/>
              <a:buSzPct val="100000"/>
              <a:buNone/>
            </a:pPr>
            <a:r>
              <a:rPr lang="en-US" dirty="0" smtClean="0">
                <a:solidFill>
                  <a:schemeClr val="tx1"/>
                </a:solidFill>
                <a:latin typeface="High Tower Text" panose="02040502050506030303" pitchFamily="18" charset="0"/>
              </a:rPr>
              <a:t>Expressions have a ‘Meaning’…</a:t>
            </a:r>
            <a:endParaRPr lang="en-US" dirty="0">
              <a:solidFill>
                <a:schemeClr val="tx1"/>
              </a:solidFill>
              <a:latin typeface="High Tower Text" panose="02040502050506030303" pitchFamily="18" charset="0"/>
            </a:endParaRPr>
          </a:p>
          <a:p>
            <a:pPr lvl="1">
              <a:spcBef>
                <a:spcPts val="0"/>
              </a:spcBef>
              <a:spcAft>
                <a:spcPts val="4200"/>
              </a:spcAft>
              <a:buClrTx/>
              <a:buSzPct val="100000"/>
              <a:buBlip>
                <a:blip r:embed="rId3"/>
              </a:buBlip>
            </a:pPr>
            <a:r>
              <a:rPr lang="en-US" dirty="0" smtClean="0">
                <a:solidFill>
                  <a:schemeClr val="tx1"/>
                </a:solidFill>
                <a:latin typeface="High Tower Text" panose="02040502050506030303" pitchFamily="18" charset="0"/>
              </a:rPr>
              <a:t>What </a:t>
            </a:r>
            <a:r>
              <a:rPr lang="en-US" dirty="0">
                <a:solidFill>
                  <a:schemeClr val="tx1"/>
                </a:solidFill>
                <a:latin typeface="High Tower Text" panose="02040502050506030303" pitchFamily="18" charset="0"/>
              </a:rPr>
              <a:t>the </a:t>
            </a:r>
            <a:r>
              <a:rPr lang="en-US" dirty="0" err="1" smtClean="0">
                <a:solidFill>
                  <a:schemeClr val="tx1"/>
                </a:solidFill>
                <a:latin typeface="High Tower Text" panose="02040502050506030303" pitchFamily="18" charset="0"/>
              </a:rPr>
              <a:t>PwNCD</a:t>
            </a:r>
            <a:r>
              <a:rPr lang="en-US" dirty="0" smtClean="0">
                <a:solidFill>
                  <a:schemeClr val="tx1"/>
                </a:solidFill>
                <a:latin typeface="High Tower Text" panose="02040502050506030303" pitchFamily="18" charset="0"/>
              </a:rPr>
              <a:t> </a:t>
            </a:r>
            <a:r>
              <a:rPr lang="en-US" dirty="0">
                <a:solidFill>
                  <a:schemeClr val="tx1"/>
                </a:solidFill>
                <a:latin typeface="High Tower Text" panose="02040502050506030303" pitchFamily="18" charset="0"/>
              </a:rPr>
              <a:t>is ‘communicating’ to caregivers</a:t>
            </a:r>
          </a:p>
          <a:p>
            <a:pPr marL="0" indent="0">
              <a:spcBef>
                <a:spcPts val="0"/>
              </a:spcBef>
              <a:spcAft>
                <a:spcPts val="4200"/>
              </a:spcAft>
              <a:buClrTx/>
              <a:buSzPct val="100000"/>
              <a:buNone/>
            </a:pPr>
            <a:endParaRPr lang="en-US" dirty="0" smtClean="0">
              <a:solidFill>
                <a:schemeClr val="tx1"/>
              </a:solidFill>
              <a:latin typeface="Arial Rounded MT Bold" panose="020F0704030504030204" pitchFamily="34" charset="0"/>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3</a:t>
            </a:fld>
            <a:endParaRPr lang="en-US" dirty="0"/>
          </a:p>
        </p:txBody>
      </p:sp>
    </p:spTree>
    <p:extLst>
      <p:ext uri="{BB962C8B-B14F-4D97-AF65-F5344CB8AC3E}">
        <p14:creationId xmlns:p14="http://schemas.microsoft.com/office/powerpoint/2010/main" val="349984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 calcmode="lin" valueType="num">
                                      <p:cBhvr additive="base">
                                        <p:cTn id="2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7" name="Diagram 6"/>
          <p:cNvGraphicFramePr/>
          <p:nvPr>
            <p:extLst>
              <p:ext uri="{D42A27DB-BD31-4B8C-83A1-F6EECF244321}">
                <p14:modId xmlns:p14="http://schemas.microsoft.com/office/powerpoint/2010/main" val="927336019"/>
              </p:ext>
            </p:extLst>
          </p:nvPr>
        </p:nvGraphicFramePr>
        <p:xfrm>
          <a:off x="1752600" y="1891857"/>
          <a:ext cx="7620000" cy="5651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ightning Bolt 7"/>
          <p:cNvSpPr/>
          <p:nvPr/>
        </p:nvSpPr>
        <p:spPr>
          <a:xfrm rot="21038653">
            <a:off x="2896878" y="2849974"/>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7222" b="5473"/>
          <a:stretch/>
        </p:blipFill>
        <p:spPr>
          <a:xfrm>
            <a:off x="243605" y="4876800"/>
            <a:ext cx="8656789" cy="1781504"/>
          </a:xfrm>
          <a:prstGeom prst="rect">
            <a:avLst/>
          </a:prstGeom>
        </p:spPr>
      </p:pic>
      <p:sp>
        <p:nvSpPr>
          <p:cNvPr id="14"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30</a:t>
            </a:fld>
            <a:endParaRPr lang="en-US" dirty="0"/>
          </a:p>
        </p:txBody>
      </p:sp>
    </p:spTree>
    <p:extLst>
      <p:ext uri="{BB962C8B-B14F-4D97-AF65-F5344CB8AC3E}">
        <p14:creationId xmlns:p14="http://schemas.microsoft.com/office/powerpoint/2010/main" val="34716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8"/>
                                        </p:tgtEl>
                                        <p:attrNameLst>
                                          <p:attrName>style.color</p:attrName>
                                        </p:attrNameLst>
                                      </p:cBhvr>
                                      <p:to>
                                        <a:schemeClr val="bg1"/>
                                      </p:to>
                                    </p:animClr>
                                    <p:animClr clrSpc="rgb" dir="cw">
                                      <p:cBhvr>
                                        <p:cTn id="11" dur="250" autoRev="1" fill="remove"/>
                                        <p:tgtEl>
                                          <p:spTgt spid="8"/>
                                        </p:tgtEl>
                                        <p:attrNameLst>
                                          <p:attrName>fillcolor</p:attrName>
                                        </p:attrNameLst>
                                      </p:cBhvr>
                                      <p:to>
                                        <a:schemeClr val="bg1"/>
                                      </p:to>
                                    </p:animClr>
                                    <p:set>
                                      <p:cBhvr>
                                        <p:cTn id="12" dur="250" autoRev="1" fill="remove"/>
                                        <p:tgtEl>
                                          <p:spTgt spid="8"/>
                                        </p:tgtEl>
                                        <p:attrNameLst>
                                          <p:attrName>fill.type</p:attrName>
                                        </p:attrNameLst>
                                      </p:cBhvr>
                                      <p:to>
                                        <p:strVal val="solid"/>
                                      </p:to>
                                    </p:set>
                                    <p:set>
                                      <p:cBhvr>
                                        <p:cTn id="13"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smtClean="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smtClean="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smtClean="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a:p>
            <a:pPr marL="0" lvl="0" indent="0">
              <a:buNone/>
            </a:pPr>
            <a:r>
              <a:rPr lang="en-CA" sz="2000" dirty="0" smtClean="0">
                <a:ln>
                  <a:solidFill>
                    <a:schemeClr val="tx1"/>
                  </a:solidFill>
                </a:ln>
                <a:solidFill>
                  <a:srgbClr val="6161FF"/>
                </a:solidFill>
                <a:latin typeface="High Tower Text" panose="02040502050506030303" pitchFamily="18" charset="0"/>
                <a:cs typeface="Aharoni" panose="02010803020104030203" pitchFamily="2" charset="-79"/>
              </a:rPr>
              <a:t>                                   </a:t>
            </a: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31</a:t>
            </a:fld>
            <a:endParaRPr lang="en-US"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249621" y="2438400"/>
            <a:ext cx="8686800" cy="3428999"/>
          </a:xfrm>
          <a:prstGeom prst="rect">
            <a:avLst/>
          </a:prstGeom>
          <a:noFill/>
          <a:ln>
            <a:noFill/>
          </a:ln>
        </p:spPr>
      </p:pic>
    </p:spTree>
    <p:extLst>
      <p:ext uri="{BB962C8B-B14F-4D97-AF65-F5344CB8AC3E}">
        <p14:creationId xmlns:p14="http://schemas.microsoft.com/office/powerpoint/2010/main" val="39808063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12954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lvl="0">
              <a:buClrTx/>
              <a:buFont typeface="Arial" panose="020B0604020202020204" pitchFamily="34" charset="0"/>
              <a:buChar char="•"/>
            </a:pPr>
            <a:endParaRPr lang="en-CA" sz="2400" dirty="0" smtClean="0">
              <a:ln>
                <a:solidFill>
                  <a:schemeClr val="tx1"/>
                </a:solidFill>
              </a:ln>
              <a:solidFill>
                <a:srgbClr val="6161FF"/>
              </a:solidFill>
              <a:latin typeface="High Tower Text" panose="02040502050506030303" pitchFamily="18" charset="0"/>
              <a:cs typeface="Aharoni" panose="02010803020104030203" pitchFamily="2" charset="-79"/>
            </a:endParaRPr>
          </a:p>
          <a:p>
            <a:pPr lvl="0">
              <a:buClrTx/>
              <a:buFont typeface="Arial" panose="020B0604020202020204" pitchFamily="34" charset="0"/>
              <a:buChar char="•"/>
            </a:pPr>
            <a:r>
              <a:rPr lang="en-CA" sz="2400" dirty="0" smtClean="0">
                <a:ln>
                  <a:solidFill>
                    <a:schemeClr val="tx1"/>
                  </a:solidFill>
                </a:ln>
                <a:solidFill>
                  <a:srgbClr val="6161FF"/>
                </a:solidFill>
                <a:latin typeface="High Tower Text" panose="02040502050506030303" pitchFamily="18" charset="0"/>
                <a:cs typeface="Aharoni" panose="02010803020104030203" pitchFamily="2" charset="-79"/>
              </a:rPr>
              <a:t>Encoding </a:t>
            </a:r>
          </a:p>
          <a:p>
            <a:pPr lvl="1">
              <a:buClrTx/>
              <a:buFont typeface="Arial" panose="020B0604020202020204" pitchFamily="34" charset="0"/>
              <a:buChar char="•"/>
            </a:pPr>
            <a:r>
              <a:rPr lang="en-CA" sz="2000" dirty="0" smtClean="0">
                <a:ln>
                  <a:solidFill>
                    <a:schemeClr val="tx1"/>
                  </a:solidFill>
                </a:ln>
                <a:solidFill>
                  <a:srgbClr val="6161FF"/>
                </a:solidFill>
                <a:latin typeface="High Tower Text" panose="02040502050506030303" pitchFamily="18" charset="0"/>
                <a:cs typeface="Aharoni" panose="02010803020104030203" pitchFamily="2" charset="-79"/>
              </a:rPr>
              <a:t>Schema Identification  &lt;……………….&gt; Long Term Memories</a:t>
            </a:r>
          </a:p>
          <a:p>
            <a:pPr lvl="1">
              <a:buClrTx/>
              <a:buFont typeface="Arial" panose="020B0604020202020204" pitchFamily="34" charset="0"/>
              <a:buChar char="•"/>
            </a:pPr>
            <a:r>
              <a:rPr lang="en-CA" sz="2000" dirty="0" smtClean="0">
                <a:ln>
                  <a:solidFill>
                    <a:schemeClr val="tx1"/>
                  </a:solidFill>
                </a:ln>
                <a:solidFill>
                  <a:srgbClr val="6161FF"/>
                </a:solidFill>
                <a:latin typeface="High Tower Text" panose="02040502050506030303" pitchFamily="18" charset="0"/>
                <a:cs typeface="Aharoni" panose="02010803020104030203" pitchFamily="2" charset="-79"/>
              </a:rPr>
              <a:t>Pattern Recognition      &lt;……………….&gt; Long Term Memories</a:t>
            </a:r>
            <a:endParaRPr lang="en-CA" sz="2000" dirty="0">
              <a:ln>
                <a:solidFill>
                  <a:schemeClr val="tx1"/>
                </a:solidFill>
              </a:ln>
              <a:solidFill>
                <a:srgbClr val="6161FF"/>
              </a:solidFill>
              <a:latin typeface="High Tower Text" panose="02040502050506030303" pitchFamily="18" charset="0"/>
              <a:cs typeface="Aharoni" panose="02010803020104030203" pitchFamily="2" charset="-79"/>
            </a:endParaRPr>
          </a:p>
          <a:p>
            <a:pPr marL="0" lvl="0" indent="0">
              <a:buNone/>
            </a:pPr>
            <a:endParaRPr lang="en-CA" sz="2400" u="sng" dirty="0" smtClean="0">
              <a:ln>
                <a:solidFill>
                  <a:schemeClr val="tx1"/>
                </a:solidFill>
              </a:ln>
              <a:solidFill>
                <a:srgbClr val="6161FF"/>
              </a:solidFill>
              <a:latin typeface="High Tower Text" panose="02040502050506030303" pitchFamily="18" charset="0"/>
              <a:cs typeface="Aharoni" panose="02010803020104030203" pitchFamily="2" charset="-79"/>
            </a:endParaRPr>
          </a:p>
          <a:p>
            <a:pPr lvl="0">
              <a:buClrTx/>
              <a:buFont typeface="Arial" panose="020B0604020202020204" pitchFamily="34" charset="0"/>
              <a:buChar char="•"/>
            </a:pPr>
            <a:r>
              <a:rPr lang="en-CA" sz="2400" dirty="0" smtClean="0">
                <a:ln>
                  <a:solidFill>
                    <a:schemeClr val="tx1"/>
                  </a:solidFill>
                </a:ln>
                <a:solidFill>
                  <a:srgbClr val="6161FF"/>
                </a:solidFill>
                <a:latin typeface="High Tower Text" panose="02040502050506030303" pitchFamily="18" charset="0"/>
                <a:cs typeface="Aharoni" panose="02010803020104030203" pitchFamily="2" charset="-79"/>
              </a:rPr>
              <a:t>Working Memory</a:t>
            </a:r>
          </a:p>
          <a:p>
            <a:pPr lvl="0">
              <a:buClrTx/>
              <a:buFont typeface="Arial" panose="020B0604020202020204" pitchFamily="34" charset="0"/>
              <a:buChar char="•"/>
            </a:pPr>
            <a:endParaRPr lang="en-CA" sz="2400" dirty="0">
              <a:ln>
                <a:solidFill>
                  <a:schemeClr val="tx1"/>
                </a:solidFill>
              </a:ln>
              <a:solidFill>
                <a:srgbClr val="6161FF"/>
              </a:solidFill>
              <a:latin typeface="High Tower Text" panose="02040502050506030303" pitchFamily="18" charset="0"/>
              <a:cs typeface="Aharoni" panose="02010803020104030203" pitchFamily="2" charset="-79"/>
            </a:endParaRPr>
          </a:p>
          <a:p>
            <a:pPr lvl="0">
              <a:buClrTx/>
              <a:buFont typeface="Arial" panose="020B0604020202020204" pitchFamily="34" charset="0"/>
              <a:buChar char="•"/>
            </a:pPr>
            <a:r>
              <a:rPr lang="en-CA" sz="2400" dirty="0" smtClean="0">
                <a:ln>
                  <a:solidFill>
                    <a:schemeClr val="tx1"/>
                  </a:solidFill>
                </a:ln>
                <a:solidFill>
                  <a:srgbClr val="6161FF"/>
                </a:solidFill>
                <a:latin typeface="High Tower Text" panose="02040502050506030303" pitchFamily="18" charset="0"/>
                <a:cs typeface="Aharoni" panose="02010803020104030203" pitchFamily="2" charset="-79"/>
              </a:rPr>
              <a:t>Pairing of New with Old </a:t>
            </a:r>
          </a:p>
          <a:p>
            <a:pPr lvl="0">
              <a:buClrTx/>
              <a:buFont typeface="Arial" panose="020B0604020202020204" pitchFamily="34" charset="0"/>
              <a:buChar char="•"/>
            </a:pPr>
            <a:endParaRPr lang="en-CA" sz="2400" dirty="0">
              <a:ln>
                <a:solidFill>
                  <a:schemeClr val="tx1"/>
                </a:solidFill>
              </a:ln>
              <a:solidFill>
                <a:srgbClr val="6161FF"/>
              </a:solidFill>
              <a:latin typeface="High Tower Text" panose="02040502050506030303" pitchFamily="18" charset="0"/>
              <a:cs typeface="Aharoni" panose="02010803020104030203" pitchFamily="2" charset="-79"/>
            </a:endParaRPr>
          </a:p>
          <a:p>
            <a:pPr lvl="0">
              <a:buClrTx/>
              <a:buFont typeface="Arial" panose="020B0604020202020204" pitchFamily="34" charset="0"/>
              <a:buChar char="•"/>
            </a:pPr>
            <a:r>
              <a:rPr lang="en-CA" sz="2400" dirty="0" smtClean="0">
                <a:ln>
                  <a:solidFill>
                    <a:schemeClr val="tx1"/>
                  </a:solidFill>
                </a:ln>
                <a:solidFill>
                  <a:srgbClr val="6161FF"/>
                </a:solidFill>
                <a:latin typeface="High Tower Text" panose="02040502050506030303" pitchFamily="18" charset="0"/>
                <a:cs typeface="Aharoni" panose="02010803020104030203" pitchFamily="2" charset="-79"/>
              </a:rPr>
              <a:t>Inner World Order  (Mental Images)</a:t>
            </a: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smtClean="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smtClean="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a:p>
            <a:pPr marL="0" lvl="0" indent="0">
              <a:buNone/>
            </a:pPr>
            <a:r>
              <a:rPr lang="en-CA" sz="2000" dirty="0" smtClean="0">
                <a:ln>
                  <a:solidFill>
                    <a:schemeClr val="tx1"/>
                  </a:solidFill>
                </a:ln>
                <a:solidFill>
                  <a:srgbClr val="6161FF"/>
                </a:solidFill>
                <a:latin typeface="High Tower Text" panose="02040502050506030303" pitchFamily="18" charset="0"/>
                <a:cs typeface="Aharoni" panose="02010803020104030203" pitchFamily="2" charset="-79"/>
              </a:rPr>
              <a:t>                                   </a:t>
            </a: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32</a:t>
            </a:fld>
            <a:endParaRPr lang="en-US" dirty="0"/>
          </a:p>
        </p:txBody>
      </p:sp>
    </p:spTree>
    <p:extLst>
      <p:ext uri="{BB962C8B-B14F-4D97-AF65-F5344CB8AC3E}">
        <p14:creationId xmlns:p14="http://schemas.microsoft.com/office/powerpoint/2010/main" val="7209406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9620" y="2584371"/>
            <a:ext cx="8686800" cy="2585323"/>
          </a:xfrm>
          <a:prstGeom prst="rect">
            <a:avLst/>
          </a:prstGeom>
        </p:spPr>
        <p:txBody>
          <a:bodyPr wrap="square">
            <a:spAutoFit/>
          </a:bodyPr>
          <a:lstStyle/>
          <a:p>
            <a:pPr marL="457200" indent="-457200">
              <a:spcAft>
                <a:spcPts val="3000"/>
              </a:spcAft>
              <a:buFont typeface="Wingdings" panose="05000000000000000000" pitchFamily="2" charset="2"/>
              <a:buChar char="§"/>
            </a:pPr>
            <a:r>
              <a:rPr lang="en-US" sz="2800" dirty="0" smtClean="0">
                <a:latin typeface="High Tower Text" panose="02040502050506030303" pitchFamily="18" charset="0"/>
              </a:rPr>
              <a:t>Breakdown </a:t>
            </a:r>
            <a:r>
              <a:rPr lang="en-US" sz="2800" dirty="0">
                <a:latin typeface="High Tower Text" panose="02040502050506030303" pitchFamily="18" charset="0"/>
              </a:rPr>
              <a:t>in pairing of ‘old’ and ‘</a:t>
            </a:r>
            <a:r>
              <a:rPr lang="en-US" sz="2800" dirty="0" smtClean="0">
                <a:latin typeface="High Tower Text" panose="02040502050506030303" pitchFamily="18" charset="0"/>
              </a:rPr>
              <a:t>new’ information</a:t>
            </a:r>
            <a:endParaRPr lang="en-US" sz="2800" dirty="0">
              <a:latin typeface="High Tower Text" panose="02040502050506030303" pitchFamily="18" charset="0"/>
            </a:endParaRPr>
          </a:p>
          <a:p>
            <a:pPr marL="457200" indent="-457200">
              <a:spcAft>
                <a:spcPts val="3000"/>
              </a:spcAft>
              <a:buFont typeface="Wingdings" panose="05000000000000000000" pitchFamily="2" charset="2"/>
              <a:buChar char="§"/>
            </a:pPr>
            <a:r>
              <a:rPr lang="en-US" sz="2800" dirty="0">
                <a:latin typeface="High Tower Text" panose="02040502050506030303" pitchFamily="18" charset="0"/>
              </a:rPr>
              <a:t>Information is of ‘great’ personal importance to </a:t>
            </a:r>
            <a:r>
              <a:rPr lang="en-US" sz="2800" dirty="0" err="1">
                <a:latin typeface="High Tower Text" panose="02040502050506030303" pitchFamily="18" charset="0"/>
              </a:rPr>
              <a:t>PwD</a:t>
            </a:r>
            <a:endParaRPr lang="en-US" sz="2800" dirty="0">
              <a:latin typeface="High Tower Text" panose="02040502050506030303" pitchFamily="18" charset="0"/>
            </a:endParaRPr>
          </a:p>
          <a:p>
            <a:pPr marL="457200" indent="-457200">
              <a:spcAft>
                <a:spcPts val="3000"/>
              </a:spcAft>
              <a:buFont typeface="Wingdings" panose="05000000000000000000" pitchFamily="2" charset="2"/>
              <a:buChar char="§"/>
            </a:pPr>
            <a:r>
              <a:rPr lang="en-US" sz="2800" dirty="0" smtClean="0">
                <a:latin typeface="High Tower Text" panose="02040502050506030303" pitchFamily="18" charset="0"/>
              </a:rPr>
              <a:t>‘Altered’ </a:t>
            </a:r>
            <a:r>
              <a:rPr lang="en-US" sz="2800" dirty="0">
                <a:latin typeface="High Tower Text" panose="02040502050506030303" pitchFamily="18" charset="0"/>
              </a:rPr>
              <a:t>sense of relatedness between </a:t>
            </a:r>
            <a:r>
              <a:rPr lang="en-US" sz="2800" dirty="0" err="1">
                <a:latin typeface="High Tower Text" panose="02040502050506030303" pitchFamily="18" charset="0"/>
              </a:rPr>
              <a:t>PwD</a:t>
            </a:r>
            <a:r>
              <a:rPr lang="en-US" sz="2800" dirty="0">
                <a:latin typeface="High Tower Text" panose="02040502050506030303" pitchFamily="18" charset="0"/>
              </a:rPr>
              <a:t> and their </a:t>
            </a:r>
            <a:r>
              <a:rPr lang="en-US" sz="2800" dirty="0" smtClean="0">
                <a:latin typeface="High Tower Text" panose="02040502050506030303" pitchFamily="18" charset="0"/>
              </a:rPr>
              <a:t>environment</a:t>
            </a:r>
          </a:p>
        </p:txBody>
      </p:sp>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33</a:t>
            </a:fld>
            <a:endParaRPr lang="en-US" dirty="0"/>
          </a:p>
        </p:txBody>
      </p:sp>
    </p:spTree>
    <p:extLst>
      <p:ext uri="{BB962C8B-B14F-4D97-AF65-F5344CB8AC3E}">
        <p14:creationId xmlns:p14="http://schemas.microsoft.com/office/powerpoint/2010/main" val="243547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6" name="Rectangle 5"/>
          <p:cNvSpPr/>
          <p:nvPr/>
        </p:nvSpPr>
        <p:spPr>
          <a:xfrm>
            <a:off x="370490" y="2819400"/>
            <a:ext cx="8403020" cy="2012859"/>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An alternative approach to assess for psychosis</a:t>
            </a:r>
            <a:endParaRPr lang="en-CA" sz="2800" b="1" u="sng" dirty="0" smtClean="0">
              <a:latin typeface="High Tower Text" panose="02040502050506030303" pitchFamily="18" charset="0"/>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34</a:t>
            </a:fld>
            <a:endParaRPr lang="en-US" dirty="0"/>
          </a:p>
        </p:txBody>
      </p:sp>
    </p:spTree>
    <p:extLst>
      <p:ext uri="{BB962C8B-B14F-4D97-AF65-F5344CB8AC3E}">
        <p14:creationId xmlns:p14="http://schemas.microsoft.com/office/powerpoint/2010/main" val="322115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8" name="Rectangle 7"/>
          <p:cNvSpPr/>
          <p:nvPr/>
        </p:nvSpPr>
        <p:spPr>
          <a:xfrm>
            <a:off x="419100" y="2819400"/>
            <a:ext cx="8305800" cy="2062103"/>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Expressions</a:t>
            </a:r>
          </a:p>
          <a:p>
            <a:pPr algn="ctr">
              <a:lnSpc>
                <a:spcPct val="160000"/>
              </a:lnSpc>
            </a:pPr>
            <a:endParaRPr lang="en-CA" sz="2400" u="sng" dirty="0" smtClean="0">
              <a:latin typeface="High Tower Text" panose="02040502050506030303" pitchFamily="18" charset="0"/>
            </a:endParaRPr>
          </a:p>
          <a:p>
            <a:pPr algn="ctr">
              <a:lnSpc>
                <a:spcPct val="160000"/>
              </a:lnSpc>
            </a:pPr>
            <a:r>
              <a:rPr lang="en-CA" sz="2000" dirty="0" smtClean="0">
                <a:latin typeface="High Tower Text" panose="02040502050506030303" pitchFamily="18" charset="0"/>
              </a:rPr>
              <a:t>“Please help me – my thinking and perception is NOT based in reality”</a:t>
            </a:r>
            <a:endParaRPr lang="en-CA" sz="2000" b="1" u="sng" dirty="0">
              <a:latin typeface="High Tower Text" panose="02040502050506030303" pitchFamily="18" charset="0"/>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35</a:t>
            </a:fld>
            <a:endParaRPr lang="en-US" dirty="0"/>
          </a:p>
        </p:txBody>
      </p:sp>
    </p:spTree>
    <p:extLst>
      <p:ext uri="{BB962C8B-B14F-4D97-AF65-F5344CB8AC3E}">
        <p14:creationId xmlns:p14="http://schemas.microsoft.com/office/powerpoint/2010/main" val="23918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957635496"/>
              </p:ext>
            </p:extLst>
          </p:nvPr>
        </p:nvGraphicFramePr>
        <p:xfrm>
          <a:off x="457200" y="5486400"/>
          <a:ext cx="8293748" cy="1066800"/>
        </p:xfrm>
        <a:graphic>
          <a:graphicData uri="http://schemas.openxmlformats.org/drawingml/2006/table">
            <a:tbl>
              <a:tblPr firstRow="1" firstCol="1" bandRow="1"/>
              <a:tblGrid>
                <a:gridCol w="8293748">
                  <a:extLst>
                    <a:ext uri="{9D8B030D-6E8A-4147-A177-3AD203B41FA5}">
                      <a16:colId xmlns:a16="http://schemas.microsoft.com/office/drawing/2014/main" val="20000"/>
                    </a:ext>
                  </a:extLst>
                </a:gridCol>
              </a:tblGrid>
              <a:tr h="1066800">
                <a:tc>
                  <a:txBody>
                    <a:bodyPr/>
                    <a:lstStyle/>
                    <a:p>
                      <a:pPr marL="0" marR="0">
                        <a:lnSpc>
                          <a:spcPct val="115000"/>
                        </a:lnSpc>
                        <a:spcBef>
                          <a:spcPts val="0"/>
                        </a:spcBef>
                        <a:spcAft>
                          <a:spcPts val="0"/>
                        </a:spcAft>
                      </a:pPr>
                      <a:r>
                        <a:rPr lang="en-CA" sz="2000" b="1" dirty="0">
                          <a:effectLst/>
                          <a:latin typeface="Arial"/>
                          <a:ea typeface="Calibri"/>
                          <a:cs typeface="Times New Roman"/>
                        </a:rPr>
                        <a:t>1. MISIDENTIFICATION OF PERSONS, PLACES, OBJECTS</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8F8FFF"/>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249620" y="3200400"/>
            <a:ext cx="8686800" cy="830997"/>
          </a:xfrm>
          <a:prstGeom prst="rect">
            <a:avLst/>
          </a:prstGeom>
        </p:spPr>
        <p:txBody>
          <a:bodyPr wrap="square">
            <a:spAutoFit/>
          </a:bodyPr>
          <a:lstStyle/>
          <a:p>
            <a:pPr>
              <a:spcAft>
                <a:spcPts val="1200"/>
              </a:spcAft>
            </a:pPr>
            <a:r>
              <a:rPr lang="en-US" sz="600" dirty="0">
                <a:solidFill>
                  <a:schemeClr val="tx2"/>
                </a:solidFill>
                <a:latin typeface="Bookman Old Style" panose="02050604050505020204" pitchFamily="18" charset="0"/>
              </a:rPr>
              <a:t>	</a:t>
            </a:r>
            <a:endParaRPr lang="en-US" sz="600" dirty="0" smtClean="0">
              <a:solidFill>
                <a:schemeClr val="tx2"/>
              </a:solidFill>
              <a:latin typeface="Bookman Old Style" panose="02050604050505020204" pitchFamily="18" charset="0"/>
            </a:endParaRPr>
          </a:p>
          <a:p>
            <a:pPr>
              <a:spcAft>
                <a:spcPts val="1200"/>
              </a:spcAft>
            </a:pPr>
            <a:r>
              <a:rPr lang="en-US" sz="3200" dirty="0">
                <a:solidFill>
                  <a:schemeClr val="tx2"/>
                </a:solidFill>
                <a:latin typeface="Bookman Old Style" panose="02050604050505020204" pitchFamily="18" charset="0"/>
              </a:rPr>
              <a:t>	</a:t>
            </a:r>
            <a:endParaRPr lang="en-US" sz="2500" dirty="0">
              <a:latin typeface="Arial Rounded MT Bold" panose="020F0704030504030204" pitchFamily="34" charset="0"/>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a:spcAft>
                <a:spcPts val="1200"/>
              </a:spcAft>
              <a:buClrTx/>
              <a:buFont typeface="Arial" panose="020B0604020202020204" pitchFamily="34" charset="0"/>
              <a:buChar char="•"/>
            </a:pPr>
            <a:r>
              <a:rPr lang="en-US" sz="3600" dirty="0" smtClean="0">
                <a:latin typeface="High Tower Text" panose="02040502050506030303" pitchFamily="18" charset="0"/>
              </a:rPr>
              <a:t>Persons</a:t>
            </a:r>
            <a:endParaRPr lang="en-US" sz="3600" dirty="0">
              <a:latin typeface="High Tower Text" panose="02040502050506030303" pitchFamily="18" charset="0"/>
            </a:endParaRPr>
          </a:p>
          <a:p>
            <a:pPr marL="1371600" lvl="2" indent="-457200">
              <a:spcAft>
                <a:spcPts val="1200"/>
              </a:spcAft>
              <a:buClrTx/>
              <a:buFont typeface="Wingdings" panose="05000000000000000000" pitchFamily="2" charset="2"/>
              <a:buChar char="§"/>
            </a:pPr>
            <a:r>
              <a:rPr lang="en-US" dirty="0" smtClean="0">
                <a:latin typeface="High Tower Text" panose="02040502050506030303" pitchFamily="18" charset="0"/>
              </a:rPr>
              <a:t>Labelling another resident as their “wife”.  </a:t>
            </a:r>
          </a:p>
          <a:p>
            <a:pPr marL="1828800" lvl="3" indent="-457200">
              <a:spcAft>
                <a:spcPts val="1200"/>
              </a:spcAft>
              <a:buClrTx/>
              <a:buFont typeface="Wingdings" panose="05000000000000000000" pitchFamily="2" charset="2"/>
              <a:buChar char="§"/>
            </a:pPr>
            <a:r>
              <a:rPr lang="en-US" dirty="0" smtClean="0">
                <a:latin typeface="High Tower Text" panose="02040502050506030303" pitchFamily="18" charset="0"/>
              </a:rPr>
              <a:t>(H/O a loving, functional married life)</a:t>
            </a:r>
            <a:endParaRPr lang="en-US" sz="2500" dirty="0">
              <a:latin typeface="Arial Rounded MT Bold" panose="020F0704030504030204" pitchFamily="34" charset="0"/>
            </a:endParaRPr>
          </a:p>
          <a:p>
            <a:pPr lvl="2">
              <a:spcAft>
                <a:spcPts val="1200"/>
              </a:spcAft>
              <a:buClrTx/>
              <a:buFont typeface="Arial" panose="020B0604020202020204" pitchFamily="34" charset="0"/>
              <a:buChar char="•"/>
            </a:pPr>
            <a:r>
              <a:rPr lang="en-US" dirty="0" smtClean="0">
                <a:latin typeface="High Tower Text" panose="02040502050506030303" pitchFamily="18" charset="0"/>
              </a:rPr>
              <a:t>Labelling “wife” as an Imposter</a:t>
            </a:r>
            <a:r>
              <a:rPr lang="en-US" sz="2500" dirty="0" smtClean="0">
                <a:latin typeface="Arial Rounded MT Bold" panose="020F0704030504030204" pitchFamily="34" charset="0"/>
              </a:rPr>
              <a:t>  </a:t>
            </a:r>
          </a:p>
          <a:p>
            <a:pPr lvl="3">
              <a:spcAft>
                <a:spcPts val="1200"/>
              </a:spcAft>
              <a:buClrTx/>
              <a:buFont typeface="Arial" panose="020B0604020202020204" pitchFamily="34" charset="0"/>
              <a:buChar char="•"/>
            </a:pPr>
            <a:r>
              <a:rPr lang="en-US" sz="2100" dirty="0" smtClean="0">
                <a:latin typeface="Arial Rounded MT Bold" panose="020F0704030504030204" pitchFamily="34" charset="0"/>
              </a:rPr>
              <a:t>(Distrusting, adversarial and contentious married life)</a:t>
            </a:r>
          </a:p>
          <a:p>
            <a:pPr lvl="3">
              <a:spcAft>
                <a:spcPts val="1200"/>
              </a:spcAft>
              <a:buClrTx/>
              <a:buFont typeface="Arial" panose="020B0604020202020204" pitchFamily="34" charset="0"/>
              <a:buChar char="•"/>
            </a:pPr>
            <a:endParaRPr lang="en-US" sz="2100" dirty="0" smtClean="0">
              <a:latin typeface="Arial Rounded MT Bold" panose="020F0704030504030204" pitchFamily="34" charset="0"/>
            </a:endParaRPr>
          </a:p>
          <a:p>
            <a:pPr marL="1828800" lvl="3" indent="-457200">
              <a:spcAft>
                <a:spcPts val="1200"/>
              </a:spcAft>
              <a:buFont typeface="Wingdings" panose="05000000000000000000" pitchFamily="2" charset="2"/>
              <a:buChar char="§"/>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36</a:t>
            </a:fld>
            <a:endParaRPr lang="en-US" dirty="0"/>
          </a:p>
        </p:txBody>
      </p:sp>
    </p:spTree>
    <p:extLst>
      <p:ext uri="{BB962C8B-B14F-4D97-AF65-F5344CB8AC3E}">
        <p14:creationId xmlns:p14="http://schemas.microsoft.com/office/powerpoint/2010/main" val="162917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 calcmode="lin" valueType="num">
                                      <p:cBhvr additive="base">
                                        <p:cTn id="2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nvPr>
        </p:nvGraphicFramePr>
        <p:xfrm>
          <a:off x="457200" y="5486400"/>
          <a:ext cx="8293748" cy="1066800"/>
        </p:xfrm>
        <a:graphic>
          <a:graphicData uri="http://schemas.openxmlformats.org/drawingml/2006/table">
            <a:tbl>
              <a:tblPr firstRow="1" firstCol="1" bandRow="1"/>
              <a:tblGrid>
                <a:gridCol w="8293748">
                  <a:extLst>
                    <a:ext uri="{9D8B030D-6E8A-4147-A177-3AD203B41FA5}">
                      <a16:colId xmlns:a16="http://schemas.microsoft.com/office/drawing/2014/main" val="20000"/>
                    </a:ext>
                  </a:extLst>
                </a:gridCol>
              </a:tblGrid>
              <a:tr h="1066800">
                <a:tc>
                  <a:txBody>
                    <a:bodyPr/>
                    <a:lstStyle/>
                    <a:p>
                      <a:pPr marL="0" marR="0">
                        <a:lnSpc>
                          <a:spcPct val="115000"/>
                        </a:lnSpc>
                        <a:spcBef>
                          <a:spcPts val="0"/>
                        </a:spcBef>
                        <a:spcAft>
                          <a:spcPts val="0"/>
                        </a:spcAft>
                      </a:pPr>
                      <a:r>
                        <a:rPr lang="en-CA" sz="2000" b="1" dirty="0">
                          <a:effectLst/>
                          <a:latin typeface="Arial"/>
                          <a:ea typeface="Calibri"/>
                          <a:cs typeface="Times New Roman"/>
                        </a:rPr>
                        <a:t>1. MISIDENTIFICATION OF PERSONS, PLACES, OBJECTS</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8F8FFF"/>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249620" y="3200400"/>
            <a:ext cx="8686800" cy="830997"/>
          </a:xfrm>
          <a:prstGeom prst="rect">
            <a:avLst/>
          </a:prstGeom>
        </p:spPr>
        <p:txBody>
          <a:bodyPr wrap="square">
            <a:spAutoFit/>
          </a:bodyPr>
          <a:lstStyle/>
          <a:p>
            <a:pPr>
              <a:spcAft>
                <a:spcPts val="1200"/>
              </a:spcAft>
            </a:pPr>
            <a:r>
              <a:rPr lang="en-US" sz="600" dirty="0">
                <a:solidFill>
                  <a:schemeClr val="tx2"/>
                </a:solidFill>
                <a:latin typeface="Bookman Old Style" panose="02050604050505020204" pitchFamily="18" charset="0"/>
              </a:rPr>
              <a:t>	</a:t>
            </a:r>
            <a:endParaRPr lang="en-US" sz="600" dirty="0" smtClean="0">
              <a:solidFill>
                <a:schemeClr val="tx2"/>
              </a:solidFill>
              <a:latin typeface="Bookman Old Style" panose="02050604050505020204" pitchFamily="18" charset="0"/>
            </a:endParaRPr>
          </a:p>
          <a:p>
            <a:pPr>
              <a:spcAft>
                <a:spcPts val="1200"/>
              </a:spcAft>
            </a:pPr>
            <a:r>
              <a:rPr lang="en-US" sz="3200" dirty="0">
                <a:solidFill>
                  <a:schemeClr val="tx2"/>
                </a:solidFill>
                <a:latin typeface="Bookman Old Style" panose="02050604050505020204" pitchFamily="18" charset="0"/>
              </a:rPr>
              <a:t>	</a:t>
            </a:r>
            <a:endParaRPr lang="en-US" sz="2500" dirty="0">
              <a:latin typeface="Arial Rounded MT Bold" panose="020F0704030504030204" pitchFamily="34" charset="0"/>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marL="0" indent="0">
              <a:spcAft>
                <a:spcPts val="1200"/>
              </a:spcAft>
              <a:buClrTx/>
              <a:buNone/>
            </a:pPr>
            <a:r>
              <a:rPr lang="en-US" dirty="0" smtClean="0">
                <a:latin typeface="High Tower Text" panose="02040502050506030303" pitchFamily="18" charset="0"/>
              </a:rPr>
              <a:t>Places</a:t>
            </a:r>
            <a:endParaRPr lang="en-US" dirty="0">
              <a:latin typeface="High Tower Text" panose="02040502050506030303" pitchFamily="18" charset="0"/>
            </a:endParaRPr>
          </a:p>
          <a:p>
            <a:pPr lvl="2">
              <a:spcAft>
                <a:spcPts val="1200"/>
              </a:spcAft>
              <a:buClrTx/>
              <a:buFont typeface="Arial" panose="020B0604020202020204" pitchFamily="34" charset="0"/>
              <a:buChar char="•"/>
            </a:pPr>
            <a:r>
              <a:rPr lang="en-US" dirty="0">
                <a:latin typeface="High Tower Text" panose="02040502050506030303" pitchFamily="18" charset="0"/>
              </a:rPr>
              <a:t>“What are these people doing in my home.  Get them out of here or I will hurt them”</a:t>
            </a:r>
            <a:endParaRPr lang="en-US" dirty="0">
              <a:latin typeface="Arial Rounded MT Bold" panose="020F0704030504030204" pitchFamily="34" charset="0"/>
            </a:endParaRPr>
          </a:p>
          <a:p>
            <a:pPr lvl="2">
              <a:spcAft>
                <a:spcPts val="1200"/>
              </a:spcAft>
              <a:buClrTx/>
              <a:buFont typeface="Arial" panose="020B0604020202020204" pitchFamily="34" charset="0"/>
              <a:buChar char="•"/>
            </a:pPr>
            <a:r>
              <a:rPr lang="en-US" dirty="0">
                <a:latin typeface="High Tower Text" panose="02040502050506030303" pitchFamily="18" charset="0"/>
              </a:rPr>
              <a:t>“They need to pay rent , can’t live for free”</a:t>
            </a:r>
          </a:p>
          <a:p>
            <a:pPr marL="914400" lvl="2" indent="0" algn="ctr">
              <a:spcAft>
                <a:spcPts val="1200"/>
              </a:spcAft>
              <a:buNone/>
            </a:pPr>
            <a:r>
              <a:rPr lang="en-US" sz="2000" dirty="0" smtClean="0">
                <a:latin typeface="High Tower Text" panose="02040502050506030303" pitchFamily="18" charset="0"/>
              </a:rPr>
              <a:t>Immigrant</a:t>
            </a:r>
            <a:r>
              <a:rPr lang="en-US" sz="2000" dirty="0">
                <a:latin typeface="High Tower Text" panose="02040502050506030303" pitchFamily="18" charset="0"/>
              </a:rPr>
              <a:t>, brought over and supported extended family renting </a:t>
            </a:r>
            <a:r>
              <a:rPr lang="en-US" sz="2000" dirty="0" smtClean="0">
                <a:latin typeface="High Tower Text" panose="02040502050506030303" pitchFamily="18" charset="0"/>
              </a:rPr>
              <a:t>homes</a:t>
            </a:r>
            <a:endParaRPr lang="en-US" sz="2000" dirty="0">
              <a:latin typeface="High Tower Text" panose="02040502050506030303" pitchFamily="18" charset="0"/>
            </a:endParaRPr>
          </a:p>
          <a:p>
            <a:pPr marL="914400" lvl="2" indent="0" algn="ctr">
              <a:spcAft>
                <a:spcPts val="1200"/>
              </a:spcAft>
              <a:buNone/>
            </a:pPr>
            <a:r>
              <a:rPr lang="en-US" sz="2000" dirty="0">
                <a:latin typeface="High Tower Text" panose="02040502050506030303" pitchFamily="18" charset="0"/>
              </a:rPr>
              <a:t>Very passionate but fair as a landlord</a:t>
            </a:r>
          </a:p>
          <a:p>
            <a:pPr marL="1828800" lvl="3" indent="-457200">
              <a:spcAft>
                <a:spcPts val="1200"/>
              </a:spcAft>
              <a:buFont typeface="Wingdings" panose="05000000000000000000" pitchFamily="2" charset="2"/>
              <a:buChar char="§"/>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37</a:t>
            </a:fld>
            <a:endParaRPr lang="en-US" dirty="0"/>
          </a:p>
        </p:txBody>
      </p:sp>
    </p:spTree>
    <p:extLst>
      <p:ext uri="{BB962C8B-B14F-4D97-AF65-F5344CB8AC3E}">
        <p14:creationId xmlns:p14="http://schemas.microsoft.com/office/powerpoint/2010/main" val="77546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505774703"/>
              </p:ext>
            </p:extLst>
          </p:nvPr>
        </p:nvGraphicFramePr>
        <p:xfrm>
          <a:off x="457200" y="5638800"/>
          <a:ext cx="8293748" cy="1066800"/>
        </p:xfrm>
        <a:graphic>
          <a:graphicData uri="http://schemas.openxmlformats.org/drawingml/2006/table">
            <a:tbl>
              <a:tblPr firstRow="1" firstCol="1" bandRow="1"/>
              <a:tblGrid>
                <a:gridCol w="8293748">
                  <a:extLst>
                    <a:ext uri="{9D8B030D-6E8A-4147-A177-3AD203B41FA5}">
                      <a16:colId xmlns:a16="http://schemas.microsoft.com/office/drawing/2014/main" val="20000"/>
                    </a:ext>
                  </a:extLst>
                </a:gridCol>
              </a:tblGrid>
              <a:tr h="1066800">
                <a:tc>
                  <a:txBody>
                    <a:bodyPr/>
                    <a:lstStyle/>
                    <a:p>
                      <a:pPr marL="0" marR="0">
                        <a:lnSpc>
                          <a:spcPct val="115000"/>
                        </a:lnSpc>
                        <a:spcBef>
                          <a:spcPts val="0"/>
                        </a:spcBef>
                        <a:spcAft>
                          <a:spcPts val="0"/>
                        </a:spcAft>
                      </a:pPr>
                      <a:r>
                        <a:rPr lang="en-CA" sz="2000" b="1" dirty="0">
                          <a:effectLst/>
                          <a:latin typeface="Arial"/>
                          <a:ea typeface="Calibri"/>
                          <a:cs typeface="Times New Roman"/>
                        </a:rPr>
                        <a:t>1. MISIDENTIFICATION OF PERSONS, PLACES, OBJECTS</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8F8FFF"/>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249620" y="3200400"/>
            <a:ext cx="8686800" cy="184666"/>
          </a:xfrm>
          <a:prstGeom prst="rect">
            <a:avLst/>
          </a:prstGeom>
        </p:spPr>
        <p:txBody>
          <a:bodyPr wrap="square">
            <a:spAutoFit/>
          </a:bodyPr>
          <a:lstStyle/>
          <a:p>
            <a:pPr>
              <a:spcAft>
                <a:spcPts val="1200"/>
              </a:spcAft>
            </a:pPr>
            <a:r>
              <a:rPr lang="en-US" sz="600" dirty="0">
                <a:solidFill>
                  <a:schemeClr val="tx2"/>
                </a:solidFill>
                <a:latin typeface="Bookman Old Style" panose="02050604050505020204" pitchFamily="18" charset="0"/>
              </a:rPr>
              <a:t>	</a:t>
            </a:r>
            <a:endParaRPr lang="en-US" sz="600" dirty="0" smtClean="0">
              <a:solidFill>
                <a:schemeClr val="tx2"/>
              </a:solidFill>
              <a:latin typeface="Bookman Old Style" panose="02050604050505020204" pitchFamily="18" charset="0"/>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a:buClrTx/>
              <a:buFont typeface="Arial" panose="020B0604020202020204" pitchFamily="34" charset="0"/>
              <a:buChar char="•"/>
            </a:pPr>
            <a:r>
              <a:rPr lang="en-US" sz="3600" dirty="0">
                <a:latin typeface="High Tower Text" panose="02040502050506030303" pitchFamily="18" charset="0"/>
              </a:rPr>
              <a:t>Objects</a:t>
            </a:r>
          </a:p>
          <a:p>
            <a:pPr lvl="1">
              <a:buClrTx/>
              <a:buFont typeface="Arial" panose="020B0604020202020204" pitchFamily="34" charset="0"/>
              <a:buChar char="•"/>
            </a:pPr>
            <a:r>
              <a:rPr lang="en-US" sz="2400" dirty="0">
                <a:latin typeface="High Tower Text" panose="02040502050506030303" pitchFamily="18" charset="0"/>
              </a:rPr>
              <a:t>“See those people (faces) in the tree, they watch me”</a:t>
            </a:r>
          </a:p>
          <a:p>
            <a:pPr lvl="1">
              <a:buClrTx/>
              <a:buFont typeface="Arial" panose="020B0604020202020204" pitchFamily="34" charset="0"/>
              <a:buChar char="•"/>
            </a:pPr>
            <a:r>
              <a:rPr lang="en-US" sz="2400" dirty="0">
                <a:latin typeface="High Tower Text" panose="02040502050506030303" pitchFamily="18" charset="0"/>
              </a:rPr>
              <a:t>“See the goats behind the bushes, keep stealing them”</a:t>
            </a:r>
            <a:endParaRPr lang="en-US" dirty="0">
              <a:latin typeface="High Tower Text" panose="02040502050506030303" pitchFamily="18" charset="0"/>
            </a:endParaRPr>
          </a:p>
          <a:p>
            <a:pPr marL="0" indent="0" algn="ctr">
              <a:buNone/>
            </a:pPr>
            <a:endParaRPr lang="en-US" sz="2400" dirty="0">
              <a:latin typeface="High Tower Text" panose="02040502050506030303" pitchFamily="18" charset="0"/>
            </a:endParaRPr>
          </a:p>
          <a:p>
            <a:pPr marL="0" indent="0" algn="ctr">
              <a:buNone/>
            </a:pPr>
            <a:r>
              <a:rPr lang="en-US" sz="2400" dirty="0">
                <a:latin typeface="High Tower Text" panose="02040502050506030303" pitchFamily="18" charset="0"/>
              </a:rPr>
              <a:t>Farmer by trade </a:t>
            </a:r>
          </a:p>
          <a:p>
            <a:pPr marL="0" indent="0" algn="ctr">
              <a:buNone/>
            </a:pPr>
            <a:r>
              <a:rPr lang="en-US" sz="2400" dirty="0">
                <a:latin typeface="High Tower Text" panose="02040502050506030303" pitchFamily="18" charset="0"/>
              </a:rPr>
              <a:t>Long standing conflicts with the neighbor</a:t>
            </a: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38</a:t>
            </a:fld>
            <a:endParaRPr lang="en-US" dirty="0"/>
          </a:p>
        </p:txBody>
      </p:sp>
    </p:spTree>
    <p:extLst>
      <p:ext uri="{BB962C8B-B14F-4D97-AF65-F5344CB8AC3E}">
        <p14:creationId xmlns:p14="http://schemas.microsoft.com/office/powerpoint/2010/main" val="73518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 calcmode="lin" valueType="num">
                                      <p:cBhvr additive="base">
                                        <p:cTn id="1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 calcmode="lin" valueType="num">
                                      <p:cBhvr additive="base">
                                        <p:cTn id="1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 calcmode="lin" valueType="num">
                                      <p:cBhvr additive="base">
                                        <p:cTn id="2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 calcmode="lin" valueType="num">
                                      <p:cBhvr additive="base">
                                        <p:cTn id="2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231913668"/>
              </p:ext>
            </p:extLst>
          </p:nvPr>
        </p:nvGraphicFramePr>
        <p:xfrm>
          <a:off x="381000" y="5638800"/>
          <a:ext cx="8305800" cy="990600"/>
        </p:xfrm>
        <a:graphic>
          <a:graphicData uri="http://schemas.openxmlformats.org/drawingml/2006/table">
            <a:tbl>
              <a:tblPr firstRow="1" firstCol="1" bandRow="1"/>
              <a:tblGrid>
                <a:gridCol w="8305800">
                  <a:extLst>
                    <a:ext uri="{9D8B030D-6E8A-4147-A177-3AD203B41FA5}">
                      <a16:colId xmlns:a16="http://schemas.microsoft.com/office/drawing/2014/main" val="20000"/>
                    </a:ext>
                  </a:extLst>
                </a:gridCol>
              </a:tblGrid>
              <a:tr h="990600">
                <a:tc>
                  <a:txBody>
                    <a:bodyPr/>
                    <a:lstStyle/>
                    <a:p>
                      <a:pPr marL="0" marR="0">
                        <a:lnSpc>
                          <a:spcPct val="115000"/>
                        </a:lnSpc>
                        <a:spcBef>
                          <a:spcPts val="0"/>
                        </a:spcBef>
                        <a:spcAft>
                          <a:spcPts val="0"/>
                        </a:spcAft>
                      </a:pPr>
                      <a:r>
                        <a:rPr lang="en-CA" sz="2000" b="1" dirty="0">
                          <a:effectLst/>
                          <a:latin typeface="Arial"/>
                          <a:ea typeface="Calibri"/>
                          <a:cs typeface="Times New Roman"/>
                        </a:rPr>
                        <a:t>2. MISIDENTIFICATION OF SOUNDS, SMELLS, TASTES, OR TOUCH</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6161FF"/>
                    </a:solidFill>
                  </a:tcPr>
                </a:tc>
                <a:extLst>
                  <a:ext uri="{0D108BD9-81ED-4DB2-BD59-A6C34878D82A}">
                    <a16:rowId xmlns:a16="http://schemas.microsoft.com/office/drawing/2014/main" val="10000"/>
                  </a:ext>
                </a:extLst>
              </a:tr>
            </a:tbl>
          </a:graphicData>
        </a:graphic>
      </p:graphicFrame>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lvl="0">
              <a:buClrTx/>
              <a:buFont typeface="Arial" panose="020B0604020202020204" pitchFamily="34" charset="0"/>
              <a:buChar char="•"/>
            </a:pPr>
            <a:r>
              <a:rPr lang="en-CA" dirty="0" smtClean="0">
                <a:ln>
                  <a:solidFill>
                    <a:schemeClr val="tx1"/>
                  </a:solidFill>
                </a:ln>
                <a:solidFill>
                  <a:schemeClr val="tx1"/>
                </a:solidFill>
                <a:latin typeface="High Tower Text" panose="02040502050506030303" pitchFamily="18" charset="0"/>
              </a:rPr>
              <a:t>Sounds</a:t>
            </a:r>
          </a:p>
          <a:p>
            <a:pPr lvl="1">
              <a:buClrTx/>
              <a:buFont typeface="Arial" panose="020B0604020202020204" pitchFamily="34" charset="0"/>
              <a:buChar char="•"/>
            </a:pPr>
            <a:r>
              <a:rPr lang="en-US" sz="2400" dirty="0" smtClean="0">
                <a:latin typeface="High Tower Text" panose="02040502050506030303" pitchFamily="18" charset="0"/>
              </a:rPr>
              <a:t>“Do you hear the water gushing, I am drowning”</a:t>
            </a:r>
          </a:p>
          <a:p>
            <a:pPr lvl="1">
              <a:buClrTx/>
              <a:buFont typeface="Arial" panose="020B0604020202020204" pitchFamily="34" charset="0"/>
              <a:buChar char="•"/>
            </a:pPr>
            <a:r>
              <a:rPr lang="en-US" sz="2400" dirty="0" smtClean="0">
                <a:latin typeface="High Tower Text" panose="02040502050506030303" pitchFamily="18" charset="0"/>
              </a:rPr>
              <a:t>“I am not leaving my bed”</a:t>
            </a:r>
            <a:endParaRPr lang="en-US" sz="2400" dirty="0">
              <a:latin typeface="High Tower Text" panose="02040502050506030303" pitchFamily="18" charset="0"/>
            </a:endParaRPr>
          </a:p>
          <a:p>
            <a:pPr marL="0" lvl="0" indent="0">
              <a:buNone/>
            </a:pPr>
            <a:endParaRPr lang="en-CA" dirty="0">
              <a:ln>
                <a:solidFill>
                  <a:schemeClr val="tx1"/>
                </a:solidFill>
              </a:ln>
              <a:solidFill>
                <a:srgbClr val="6161FF"/>
              </a:solidFill>
              <a:latin typeface="High Tower Text" panose="02040502050506030303" pitchFamily="18" charset="0"/>
            </a:endParaRPr>
          </a:p>
          <a:p>
            <a:pPr marL="0" lvl="0" indent="0" algn="ctr">
              <a:buNone/>
            </a:pPr>
            <a:r>
              <a:rPr lang="en-US" sz="2400" dirty="0" smtClean="0">
                <a:latin typeface="High Tower Text" panose="02040502050506030303" pitchFamily="18" charset="0"/>
              </a:rPr>
              <a:t>Lost </a:t>
            </a:r>
            <a:r>
              <a:rPr lang="en-US" sz="2400" dirty="0">
                <a:latin typeface="High Tower Text" panose="02040502050506030303" pitchFamily="18" charset="0"/>
              </a:rPr>
              <a:t>everything in house </a:t>
            </a:r>
            <a:r>
              <a:rPr lang="en-US" sz="2400" dirty="0" smtClean="0">
                <a:latin typeface="High Tower Text" panose="02040502050506030303" pitchFamily="18" charset="0"/>
              </a:rPr>
              <a:t>flooding a defining moment</a:t>
            </a:r>
          </a:p>
          <a:p>
            <a:pPr marL="0" lvl="0" indent="0" algn="ctr">
              <a:buNone/>
            </a:pPr>
            <a:r>
              <a:rPr lang="en-US" sz="2400" dirty="0" smtClean="0">
                <a:latin typeface="High Tower Text" panose="02040502050506030303" pitchFamily="18" charset="0"/>
              </a:rPr>
              <a:t>Faulty Air vents with ribbons attached</a:t>
            </a:r>
            <a:endParaRPr lang="en-US" sz="2400" dirty="0">
              <a:latin typeface="High Tower Text" panose="02040502050506030303" pitchFamily="18" charset="0"/>
            </a:endParaRP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39</a:t>
            </a:fld>
            <a:endParaRPr lang="en-US" dirty="0"/>
          </a:p>
        </p:txBody>
      </p:sp>
    </p:spTree>
    <p:extLst>
      <p:ext uri="{BB962C8B-B14F-4D97-AF65-F5344CB8AC3E}">
        <p14:creationId xmlns:p14="http://schemas.microsoft.com/office/powerpoint/2010/main" val="14344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 calcmode="lin" valueType="num">
                                      <p:cBhvr additive="base">
                                        <p:cTn id="1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 calcmode="lin" valueType="num">
                                      <p:cBhvr additive="base">
                                        <p:cTn id="1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 calcmode="lin" valueType="num">
                                      <p:cBhvr additive="base">
                                        <p:cTn id="2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 calcmode="lin" valueType="num">
                                      <p:cBhvr additive="base">
                                        <p:cTn id="2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val 11"/>
          <p:cNvSpPr/>
          <p:nvPr/>
        </p:nvSpPr>
        <p:spPr>
          <a:xfrm>
            <a:off x="3048000" y="76200"/>
            <a:ext cx="3048000" cy="762300"/>
          </a:xfrm>
          <a:prstGeom prst="ellipse">
            <a:avLst/>
          </a:prstGeom>
          <a:solidFill>
            <a:srgbClr val="FF8989"/>
          </a:solidFill>
          <a:ln>
            <a:solidFill>
              <a:srgbClr val="FF33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700" dirty="0">
                <a:effectLst/>
                <a:latin typeface="Bookman Old Style"/>
                <a:ea typeface="Calibri"/>
                <a:cs typeface="Times New Roman"/>
              </a:rPr>
              <a:t> </a:t>
            </a:r>
            <a:endParaRPr lang="en-US" sz="1400" dirty="0">
              <a:effectLst/>
              <a:ea typeface="Calibri"/>
              <a:cs typeface="Times New Roman"/>
            </a:endParaRPr>
          </a:p>
          <a:p>
            <a:pPr marL="0" marR="0" algn="ctr">
              <a:lnSpc>
                <a:spcPct val="115000"/>
              </a:lnSpc>
              <a:spcBef>
                <a:spcPts val="0"/>
              </a:spcBef>
              <a:spcAft>
                <a:spcPts val="1000"/>
              </a:spcAft>
            </a:pPr>
            <a:r>
              <a:rPr lang="en-US" sz="2100" b="1" dirty="0">
                <a:solidFill>
                  <a:schemeClr val="tx1"/>
                </a:solidFill>
                <a:effectLst/>
                <a:latin typeface="Bookman Old Style"/>
                <a:ea typeface="Calibri"/>
                <a:cs typeface="Times New Roman"/>
              </a:rPr>
              <a:t>Sensorium</a:t>
            </a:r>
            <a:endParaRPr lang="en-US" sz="2100" b="1" dirty="0">
              <a:solidFill>
                <a:schemeClr val="tx1"/>
              </a:solidFill>
              <a:effectLst/>
              <a:ea typeface="Calibri"/>
              <a:cs typeface="Times New Roman"/>
            </a:endParaRPr>
          </a:p>
          <a:p>
            <a:pPr marL="0" marR="0">
              <a:lnSpc>
                <a:spcPct val="115000"/>
              </a:lnSpc>
              <a:spcBef>
                <a:spcPts val="0"/>
              </a:spcBef>
              <a:spcAft>
                <a:spcPts val="1000"/>
              </a:spcAft>
            </a:pPr>
            <a:r>
              <a:rPr lang="en-US" sz="1100" dirty="0">
                <a:effectLst/>
                <a:ea typeface="Calibri"/>
                <a:cs typeface="Times New Roman"/>
              </a:rPr>
              <a:t> </a:t>
            </a:r>
          </a:p>
        </p:txBody>
      </p:sp>
      <p:grpSp>
        <p:nvGrpSpPr>
          <p:cNvPr id="17" name="Group 16"/>
          <p:cNvGrpSpPr/>
          <p:nvPr/>
        </p:nvGrpSpPr>
        <p:grpSpPr>
          <a:xfrm>
            <a:off x="76200" y="1187000"/>
            <a:ext cx="8991600" cy="5660012"/>
            <a:chOff x="-712481" y="-203286"/>
            <a:chExt cx="8991753" cy="5660304"/>
          </a:xfrm>
        </p:grpSpPr>
        <p:sp>
          <p:nvSpPr>
            <p:cNvPr id="19" name="Text Box 2"/>
            <p:cNvSpPr txBox="1">
              <a:spLocks noChangeArrowheads="1"/>
            </p:cNvSpPr>
            <p:nvPr/>
          </p:nvSpPr>
          <p:spPr bwMode="auto">
            <a:xfrm>
              <a:off x="5914445" y="3626679"/>
              <a:ext cx="2364827" cy="1778016"/>
            </a:xfrm>
            <a:prstGeom prst="rect">
              <a:avLst/>
            </a:prstGeom>
            <a:solidFill>
              <a:srgbClr val="FFFF6D"/>
            </a:solidFill>
            <a:ln w="9525">
              <a:solidFill>
                <a:srgbClr val="FFFF6D"/>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2000" b="1" dirty="0">
                  <a:effectLst/>
                  <a:latin typeface="Bookman Old Style"/>
                  <a:ea typeface="Calibri"/>
                  <a:cs typeface="Times New Roman"/>
                </a:rPr>
                <a:t> </a:t>
              </a:r>
              <a:endParaRPr lang="en-US" sz="2000" b="1" dirty="0" smtClean="0">
                <a:effectLst/>
                <a:latin typeface="Bookman Old Style"/>
                <a:ea typeface="Calibri"/>
                <a:cs typeface="Times New Roman"/>
              </a:endParaRPr>
            </a:p>
            <a:p>
              <a:pPr marL="0" marR="0" algn="ctr">
                <a:lnSpc>
                  <a:spcPct val="115000"/>
                </a:lnSpc>
                <a:spcBef>
                  <a:spcPts val="0"/>
                </a:spcBef>
                <a:spcAft>
                  <a:spcPts val="1000"/>
                </a:spcAft>
              </a:pPr>
              <a:r>
                <a:rPr lang="en-US" sz="2000" b="1" dirty="0" smtClean="0">
                  <a:effectLst/>
                  <a:latin typeface="Bookman Old Style"/>
                  <a:ea typeface="Calibri"/>
                  <a:cs typeface="Times New Roman"/>
                </a:rPr>
                <a:t>Emotional </a:t>
              </a:r>
              <a:r>
                <a:rPr lang="en-US" sz="2000" b="1" dirty="0">
                  <a:effectLst/>
                  <a:latin typeface="Bookman Old Style"/>
                  <a:ea typeface="Calibri"/>
                  <a:cs typeface="Times New Roman"/>
                </a:rPr>
                <a:t>Functions</a:t>
              </a:r>
              <a:endParaRPr lang="en-US" sz="2000" b="1" dirty="0">
                <a:effectLst/>
                <a:latin typeface="Calibri"/>
                <a:ea typeface="Calibri"/>
                <a:cs typeface="Times New Roman"/>
              </a:endParaRPr>
            </a:p>
            <a:p>
              <a:pPr marL="228600" marR="0">
                <a:lnSpc>
                  <a:spcPct val="115000"/>
                </a:lnSpc>
                <a:spcBef>
                  <a:spcPts val="0"/>
                </a:spcBef>
                <a:spcAft>
                  <a:spcPts val="1000"/>
                </a:spcAft>
              </a:pPr>
              <a:r>
                <a:rPr lang="en-US" sz="2000" b="1" dirty="0">
                  <a:effectLst/>
                  <a:latin typeface="Bookman Old Style"/>
                  <a:ea typeface="Calibri"/>
                  <a:cs typeface="Times New Roman"/>
                </a:rPr>
                <a:t> </a:t>
              </a:r>
              <a:endParaRPr lang="en-US" sz="2000" b="1" dirty="0">
                <a:effectLst/>
                <a:latin typeface="Calibri"/>
                <a:ea typeface="Calibri"/>
                <a:cs typeface="Times New Roman"/>
              </a:endParaRPr>
            </a:p>
          </p:txBody>
        </p:sp>
        <p:sp>
          <p:nvSpPr>
            <p:cNvPr id="20" name="Text Box 2"/>
            <p:cNvSpPr txBox="1">
              <a:spLocks noChangeArrowheads="1"/>
            </p:cNvSpPr>
            <p:nvPr/>
          </p:nvSpPr>
          <p:spPr bwMode="auto">
            <a:xfrm>
              <a:off x="-712481" y="3622318"/>
              <a:ext cx="2364827" cy="1834700"/>
            </a:xfrm>
            <a:prstGeom prst="rect">
              <a:avLst/>
            </a:prstGeom>
            <a:solidFill>
              <a:srgbClr val="2ACC3D"/>
            </a:solidFill>
            <a:ln w="9525">
              <a:solidFill>
                <a:srgbClr val="2ACC3D"/>
              </a:solid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1000"/>
                </a:spcAft>
              </a:pPr>
              <a:endParaRPr lang="en-US" sz="2000" b="1" dirty="0" smtClean="0">
                <a:effectLst/>
                <a:latin typeface="Bookman Old Style"/>
                <a:ea typeface="Calibri"/>
                <a:cs typeface="Times New Roman"/>
              </a:endParaRPr>
            </a:p>
            <a:p>
              <a:pPr lvl="0" algn="ctr"/>
              <a:r>
                <a:rPr lang="en-CA" sz="2000" b="1" dirty="0">
                  <a:solidFill>
                    <a:sysClr val="windowText" lastClr="000000"/>
                  </a:solidFill>
                  <a:latin typeface="Bookman Old Style" panose="02050604050505020204" pitchFamily="18" charset="0"/>
                </a:rPr>
                <a:t>Behavioral </a:t>
              </a:r>
              <a:r>
                <a:rPr lang="en-CA" sz="2000" b="1" dirty="0" smtClean="0">
                  <a:solidFill>
                    <a:sysClr val="windowText" lastClr="000000"/>
                  </a:solidFill>
                  <a:latin typeface="Bookman Old Style" panose="02050604050505020204" pitchFamily="18" charset="0"/>
                </a:rPr>
                <a:t>Functions</a:t>
              </a:r>
            </a:p>
            <a:p>
              <a:pPr lvl="0" algn="ctr"/>
              <a:endParaRPr lang="en-CA" sz="1400" b="1" dirty="0">
                <a:solidFill>
                  <a:sysClr val="windowText" lastClr="000000"/>
                </a:solidFill>
                <a:latin typeface="Bookman Old Style" panose="02050604050505020204" pitchFamily="18" charset="0"/>
              </a:endParaRPr>
            </a:p>
            <a:p>
              <a:pPr marL="0" marR="0" algn="ctr">
                <a:lnSpc>
                  <a:spcPct val="115000"/>
                </a:lnSpc>
                <a:spcBef>
                  <a:spcPts val="0"/>
                </a:spcBef>
                <a:spcAft>
                  <a:spcPts val="1000"/>
                </a:spcAft>
              </a:pPr>
              <a:endParaRPr lang="en-US" sz="100" b="1" dirty="0" smtClean="0">
                <a:effectLst/>
                <a:latin typeface="Bookman Old Style"/>
                <a:ea typeface="Calibri"/>
                <a:cs typeface="Times New Roman"/>
              </a:endParaRPr>
            </a:p>
            <a:p>
              <a:pPr marL="0" marR="0" algn="ctr">
                <a:lnSpc>
                  <a:spcPct val="115000"/>
                </a:lnSpc>
                <a:spcBef>
                  <a:spcPts val="0"/>
                </a:spcBef>
                <a:spcAft>
                  <a:spcPts val="1000"/>
                </a:spcAft>
              </a:pPr>
              <a:endParaRPr lang="en-US" sz="1600" b="1" dirty="0">
                <a:effectLst/>
                <a:latin typeface="Calibri"/>
                <a:ea typeface="Calibri"/>
                <a:cs typeface="Times New Roman"/>
              </a:endParaRPr>
            </a:p>
          </p:txBody>
        </p:sp>
        <p:sp>
          <p:nvSpPr>
            <p:cNvPr id="21" name="Text Box 2"/>
            <p:cNvSpPr txBox="1">
              <a:spLocks noChangeArrowheads="1"/>
            </p:cNvSpPr>
            <p:nvPr/>
          </p:nvSpPr>
          <p:spPr bwMode="auto">
            <a:xfrm>
              <a:off x="5914445" y="-198927"/>
              <a:ext cx="2364827" cy="1677212"/>
            </a:xfrm>
            <a:prstGeom prst="rect">
              <a:avLst/>
            </a:prstGeom>
            <a:solidFill>
              <a:srgbClr val="FF781D"/>
            </a:solidFill>
            <a:ln w="9525">
              <a:solidFill>
                <a:srgbClr val="FF781D"/>
              </a:solid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1000"/>
                </a:spcAft>
              </a:pPr>
              <a:endParaRPr lang="en-US" sz="2000" b="1" dirty="0" smtClean="0">
                <a:effectLst/>
                <a:latin typeface="Bookman Old Style"/>
                <a:ea typeface="Calibri"/>
                <a:cs typeface="Times New Roman"/>
              </a:endParaRPr>
            </a:p>
            <a:p>
              <a:pPr marL="0" marR="0" algn="ctr">
                <a:lnSpc>
                  <a:spcPct val="115000"/>
                </a:lnSpc>
                <a:spcBef>
                  <a:spcPts val="0"/>
                </a:spcBef>
                <a:spcAft>
                  <a:spcPts val="1000"/>
                </a:spcAft>
              </a:pPr>
              <a:r>
                <a:rPr lang="en-US" sz="2000" b="1" dirty="0" smtClean="0">
                  <a:effectLst/>
                  <a:latin typeface="Bookman Old Style"/>
                  <a:ea typeface="Calibri"/>
                  <a:cs typeface="Times New Roman"/>
                </a:rPr>
                <a:t>Thinking </a:t>
              </a:r>
              <a:r>
                <a:rPr lang="en-US" sz="2000" b="1" dirty="0">
                  <a:effectLst/>
                  <a:latin typeface="Bookman Old Style"/>
                  <a:ea typeface="Calibri"/>
                  <a:cs typeface="Times New Roman"/>
                </a:rPr>
                <a:t>Functions</a:t>
              </a:r>
              <a:endParaRPr lang="en-US" sz="2000" b="1" dirty="0">
                <a:effectLst/>
                <a:latin typeface="Calibri"/>
                <a:ea typeface="Calibri"/>
                <a:cs typeface="Times New Roman"/>
              </a:endParaRPr>
            </a:p>
            <a:p>
              <a:pPr marL="0" marR="0" algn="ctr">
                <a:lnSpc>
                  <a:spcPct val="115000"/>
                </a:lnSpc>
                <a:spcBef>
                  <a:spcPts val="0"/>
                </a:spcBef>
                <a:spcAft>
                  <a:spcPts val="0"/>
                </a:spcAft>
              </a:pPr>
              <a:endParaRPr lang="en-US" sz="1600" b="1" dirty="0">
                <a:effectLst/>
                <a:latin typeface="Calibri"/>
                <a:ea typeface="Calibri"/>
                <a:cs typeface="Times New Roman"/>
              </a:endParaRPr>
            </a:p>
          </p:txBody>
        </p:sp>
        <p:sp>
          <p:nvSpPr>
            <p:cNvPr id="22" name="Text Box 2"/>
            <p:cNvSpPr txBox="1">
              <a:spLocks noChangeArrowheads="1"/>
            </p:cNvSpPr>
            <p:nvPr/>
          </p:nvSpPr>
          <p:spPr bwMode="auto">
            <a:xfrm>
              <a:off x="-712481" y="-203286"/>
              <a:ext cx="2364827" cy="1782376"/>
            </a:xfrm>
            <a:prstGeom prst="rect">
              <a:avLst/>
            </a:prstGeom>
            <a:solidFill>
              <a:srgbClr val="6161FF"/>
            </a:solidFill>
            <a:ln w="9525">
              <a:solidFill>
                <a:srgbClr val="6161FF"/>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800"/>
                </a:spcAft>
              </a:pPr>
              <a:r>
                <a:rPr lang="en-US" sz="2000" b="1" dirty="0" smtClean="0">
                  <a:effectLst/>
                  <a:latin typeface="Bookman Old Style"/>
                  <a:ea typeface="Calibri"/>
                  <a:cs typeface="Times New Roman"/>
                </a:rPr>
                <a:t>Higher </a:t>
              </a:r>
              <a:r>
                <a:rPr lang="en-US" sz="2000" b="1" dirty="0">
                  <a:effectLst/>
                  <a:latin typeface="Bookman Old Style"/>
                  <a:ea typeface="Calibri"/>
                  <a:cs typeface="Times New Roman"/>
                </a:rPr>
                <a:t>Cortical Intellectual Functions</a:t>
              </a:r>
              <a:endParaRPr lang="en-US" sz="2000" b="1" dirty="0">
                <a:effectLst/>
                <a:latin typeface="Calibri"/>
                <a:ea typeface="Calibri"/>
                <a:cs typeface="Times New Roman"/>
              </a:endParaRPr>
            </a:p>
            <a:p>
              <a:pPr marL="0" marR="0" algn="ctr">
                <a:lnSpc>
                  <a:spcPct val="115000"/>
                </a:lnSpc>
                <a:spcBef>
                  <a:spcPts val="0"/>
                </a:spcBef>
                <a:spcAft>
                  <a:spcPts val="1800"/>
                </a:spcAft>
              </a:pPr>
              <a:r>
                <a:rPr lang="en-US" sz="2000" b="1" dirty="0">
                  <a:effectLst/>
                  <a:latin typeface="Bookman Old Style"/>
                  <a:ea typeface="Calibri"/>
                  <a:cs typeface="Times New Roman"/>
                </a:rPr>
                <a:t>(HCIF)</a:t>
              </a:r>
              <a:endParaRPr lang="en-US" sz="2000" b="1" dirty="0">
                <a:effectLst/>
                <a:latin typeface="Calibri"/>
                <a:ea typeface="Calibri"/>
                <a:cs typeface="Times New Roman"/>
              </a:endParaRPr>
            </a:p>
          </p:txBody>
        </p:sp>
      </p:grpSp>
      <p:sp>
        <p:nvSpPr>
          <p:cNvPr id="23" name="Rectangle 16"/>
          <p:cNvSpPr>
            <a:spLocks noChangeArrowheads="1"/>
          </p:cNvSpPr>
          <p:nvPr/>
        </p:nvSpPr>
        <p:spPr bwMode="auto">
          <a:xfrm>
            <a:off x="0" y="5011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4" name="Diagram 23"/>
          <p:cNvGraphicFramePr/>
          <p:nvPr>
            <p:extLst>
              <p:ext uri="{D42A27DB-BD31-4B8C-83A1-F6EECF244321}">
                <p14:modId xmlns:p14="http://schemas.microsoft.com/office/powerpoint/2010/main" val="3161950555"/>
              </p:ext>
            </p:extLst>
          </p:nvPr>
        </p:nvGraphicFramePr>
        <p:xfrm>
          <a:off x="152400" y="505146"/>
          <a:ext cx="8839200" cy="6566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fld id="{800A0DDF-9B95-4961-8F3C-303932E2D10A}" type="slidenum">
              <a:rPr lang="en-US" smtClean="0"/>
              <a:pPr/>
              <a:t>4</a:t>
            </a:fld>
            <a:endParaRPr lang="en-US" dirty="0"/>
          </a:p>
        </p:txBody>
      </p:sp>
    </p:spTree>
    <p:extLst>
      <p:ext uri="{BB962C8B-B14F-4D97-AF65-F5344CB8AC3E}">
        <p14:creationId xmlns:p14="http://schemas.microsoft.com/office/powerpoint/2010/main" val="4044394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00592708"/>
              </p:ext>
            </p:extLst>
          </p:nvPr>
        </p:nvGraphicFramePr>
        <p:xfrm>
          <a:off x="381000" y="5334001"/>
          <a:ext cx="8305800" cy="1219200"/>
        </p:xfrm>
        <a:graphic>
          <a:graphicData uri="http://schemas.openxmlformats.org/drawingml/2006/table">
            <a:tbl>
              <a:tblPr firstRow="1" firstCol="1" bandRow="1"/>
              <a:tblGrid>
                <a:gridCol w="8305800">
                  <a:extLst>
                    <a:ext uri="{9D8B030D-6E8A-4147-A177-3AD203B41FA5}">
                      <a16:colId xmlns:a16="http://schemas.microsoft.com/office/drawing/2014/main" val="20000"/>
                    </a:ext>
                  </a:extLst>
                </a:gridCol>
              </a:tblGrid>
              <a:tr h="1219200">
                <a:tc>
                  <a:txBody>
                    <a:bodyPr/>
                    <a:lstStyle/>
                    <a:p>
                      <a:pPr marL="0" marR="0">
                        <a:lnSpc>
                          <a:spcPct val="115000"/>
                        </a:lnSpc>
                        <a:spcBef>
                          <a:spcPts val="0"/>
                        </a:spcBef>
                        <a:spcAft>
                          <a:spcPts val="0"/>
                        </a:spcAft>
                      </a:pPr>
                      <a:r>
                        <a:rPr lang="en-CA" sz="2000" b="1" dirty="0">
                          <a:effectLst/>
                          <a:latin typeface="Arial"/>
                          <a:ea typeface="Calibri"/>
                          <a:cs typeface="Times New Roman"/>
                        </a:rPr>
                        <a:t>2. MISIDENTIFICATION OF SOUNDS, SMELLS, TASTES, OR TOUCH</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6161FF"/>
                    </a:solidFill>
                  </a:tcPr>
                </a:tc>
                <a:extLst>
                  <a:ext uri="{0D108BD9-81ED-4DB2-BD59-A6C34878D82A}">
                    <a16:rowId xmlns:a16="http://schemas.microsoft.com/office/drawing/2014/main" val="10000"/>
                  </a:ext>
                </a:extLst>
              </a:tr>
            </a:tbl>
          </a:graphicData>
        </a:graphic>
      </p:graphicFrame>
      <p:sp>
        <p:nvSpPr>
          <p:cNvPr id="16" name="Rectangle 15"/>
          <p:cNvSpPr/>
          <p:nvPr/>
        </p:nvSpPr>
        <p:spPr>
          <a:xfrm>
            <a:off x="249620" y="3493294"/>
            <a:ext cx="8686800" cy="800219"/>
          </a:xfrm>
          <a:prstGeom prst="rect">
            <a:avLst/>
          </a:prstGeom>
        </p:spPr>
        <p:txBody>
          <a:bodyPr wrap="square">
            <a:spAutoFit/>
          </a:bodyPr>
          <a:lstStyle/>
          <a:p>
            <a:pPr>
              <a:spcAft>
                <a:spcPts val="1200"/>
              </a:spcAft>
            </a:pPr>
            <a:r>
              <a:rPr lang="en-US" sz="2800" dirty="0">
                <a:latin typeface="Arial Rounded MT Bold" panose="020F0704030504030204" pitchFamily="34" charset="0"/>
              </a:rPr>
              <a:t>	</a:t>
            </a:r>
            <a:endParaRPr lang="en-US" sz="3200" dirty="0" smtClean="0">
              <a:latin typeface="Arial Rounded MT Bold" panose="020F0704030504030204" pitchFamily="34" charset="0"/>
            </a:endParaRPr>
          </a:p>
          <a:p>
            <a:pPr>
              <a:spcAft>
                <a:spcPts val="600"/>
              </a:spcAft>
            </a:pPr>
            <a:endParaRPr lang="en-US" sz="800" dirty="0" smtClean="0">
              <a:latin typeface="Arial Rounded MT Bold" panose="020F0704030504030204" pitchFamily="34" charset="0"/>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lvl="0">
              <a:buClrTx/>
              <a:buFont typeface="Arial" panose="020B0604020202020204" pitchFamily="34" charset="0"/>
              <a:buChar char="•"/>
            </a:pPr>
            <a:r>
              <a:rPr lang="en-CA" dirty="0" smtClean="0">
                <a:ln>
                  <a:solidFill>
                    <a:schemeClr val="tx1"/>
                  </a:solidFill>
                </a:ln>
                <a:solidFill>
                  <a:schemeClr val="tx1"/>
                </a:solidFill>
                <a:latin typeface="High Tower Text" panose="02040502050506030303" pitchFamily="18" charset="0"/>
                <a:cs typeface="Aharoni" panose="02010803020104030203" pitchFamily="2" charset="-79"/>
              </a:rPr>
              <a:t>Sounds</a:t>
            </a:r>
          </a:p>
          <a:p>
            <a:pPr lvl="1">
              <a:buClrTx/>
              <a:buFont typeface="Arial" panose="020B0604020202020204" pitchFamily="34" charset="0"/>
              <a:buChar char="•"/>
            </a:pPr>
            <a:r>
              <a:rPr lang="en-US" sz="2400" dirty="0" smtClean="0">
                <a:latin typeface="High Tower Text" panose="02040502050506030303" pitchFamily="18" charset="0"/>
              </a:rPr>
              <a:t>“The tanks are rolling in, we’re under attack”</a:t>
            </a:r>
          </a:p>
          <a:p>
            <a:pPr marL="0" indent="0">
              <a:buNone/>
            </a:pPr>
            <a:endParaRPr lang="en-US" sz="2400" dirty="0">
              <a:latin typeface="High Tower Text" panose="02040502050506030303" pitchFamily="18" charset="0"/>
            </a:endParaRPr>
          </a:p>
          <a:p>
            <a:pPr marL="0" indent="0" algn="ctr">
              <a:buNone/>
            </a:pPr>
            <a:r>
              <a:rPr lang="en-US" sz="2400" dirty="0">
                <a:latin typeface="High Tower Text" panose="02040502050506030303" pitchFamily="18" charset="0"/>
              </a:rPr>
              <a:t>Korean war </a:t>
            </a:r>
            <a:r>
              <a:rPr lang="en-US" sz="2400" dirty="0" smtClean="0">
                <a:latin typeface="High Tower Text" panose="02040502050506030303" pitchFamily="18" charset="0"/>
              </a:rPr>
              <a:t>veteran, armory division with combat experience</a:t>
            </a:r>
          </a:p>
          <a:p>
            <a:pPr marL="0" indent="0" algn="ctr">
              <a:buNone/>
            </a:pPr>
            <a:r>
              <a:rPr lang="en-US" sz="2400" dirty="0" smtClean="0">
                <a:latin typeface="High Tower Text" panose="02040502050506030303" pitchFamily="18" charset="0"/>
              </a:rPr>
              <a:t>Once a week cleaning staff would bring electric machines</a:t>
            </a:r>
            <a:endParaRPr lang="en-US" sz="2400" dirty="0">
              <a:latin typeface="High Tower Text" panose="02040502050506030303" pitchFamily="18" charset="0"/>
            </a:endParaRPr>
          </a:p>
          <a:p>
            <a:pPr marL="0" indent="0">
              <a:buNone/>
            </a:pPr>
            <a:endParaRPr lang="en-US" sz="2400" dirty="0" smtClean="0">
              <a:latin typeface="High Tower Text" panose="02040502050506030303" pitchFamily="18" charset="0"/>
            </a:endParaRPr>
          </a:p>
          <a:p>
            <a:pPr marL="0" indent="0">
              <a:buNone/>
            </a:pPr>
            <a:endParaRPr lang="en-US" sz="2400" dirty="0">
              <a:latin typeface="High Tower Text" panose="02040502050506030303" pitchFamily="18" charset="0"/>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40</a:t>
            </a:fld>
            <a:endParaRPr lang="en-US" dirty="0"/>
          </a:p>
        </p:txBody>
      </p:sp>
    </p:spTree>
    <p:extLst>
      <p:ext uri="{BB962C8B-B14F-4D97-AF65-F5344CB8AC3E}">
        <p14:creationId xmlns:p14="http://schemas.microsoft.com/office/powerpoint/2010/main" val="74535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 calcmode="lin" valueType="num">
                                      <p:cBhvr additive="base">
                                        <p:cTn id="1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 calcmode="lin" valueType="num">
                                      <p:cBhvr additive="base">
                                        <p:cTn id="1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 calcmode="lin" valueType="num">
                                      <p:cBhvr additive="base">
                                        <p:cTn id="2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31676616"/>
              </p:ext>
            </p:extLst>
          </p:nvPr>
        </p:nvGraphicFramePr>
        <p:xfrm>
          <a:off x="381000" y="5867400"/>
          <a:ext cx="8305800" cy="990600"/>
        </p:xfrm>
        <a:graphic>
          <a:graphicData uri="http://schemas.openxmlformats.org/drawingml/2006/table">
            <a:tbl>
              <a:tblPr firstRow="1" firstCol="1" bandRow="1"/>
              <a:tblGrid>
                <a:gridCol w="8305800">
                  <a:extLst>
                    <a:ext uri="{9D8B030D-6E8A-4147-A177-3AD203B41FA5}">
                      <a16:colId xmlns:a16="http://schemas.microsoft.com/office/drawing/2014/main" val="20000"/>
                    </a:ext>
                  </a:extLst>
                </a:gridCol>
              </a:tblGrid>
              <a:tr h="990600">
                <a:tc>
                  <a:txBody>
                    <a:bodyPr/>
                    <a:lstStyle/>
                    <a:p>
                      <a:pPr marL="0" marR="0">
                        <a:lnSpc>
                          <a:spcPct val="115000"/>
                        </a:lnSpc>
                        <a:spcBef>
                          <a:spcPts val="0"/>
                        </a:spcBef>
                        <a:spcAft>
                          <a:spcPts val="0"/>
                        </a:spcAft>
                      </a:pPr>
                      <a:r>
                        <a:rPr lang="en-CA" sz="2000" b="1" dirty="0">
                          <a:effectLst/>
                          <a:latin typeface="Arial"/>
                          <a:ea typeface="Calibri"/>
                          <a:cs typeface="Times New Roman"/>
                        </a:rPr>
                        <a:t>2. MISIDENTIFICATION OF SOUNDS, SMELLS, TASTES, OR TOUCH</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6161FF"/>
                    </a:solidFill>
                  </a:tcPr>
                </a:tc>
                <a:extLst>
                  <a:ext uri="{0D108BD9-81ED-4DB2-BD59-A6C34878D82A}">
                    <a16:rowId xmlns:a16="http://schemas.microsoft.com/office/drawing/2014/main" val="10000"/>
                  </a:ext>
                </a:extLst>
              </a:tr>
            </a:tbl>
          </a:graphicData>
        </a:graphic>
      </p:graphicFrame>
      <p:sp>
        <p:nvSpPr>
          <p:cNvPr id="9" name="Content Placeholder 2"/>
          <p:cNvSpPr txBox="1">
            <a:spLocks/>
          </p:cNvSpPr>
          <p:nvPr/>
        </p:nvSpPr>
        <p:spPr>
          <a:xfrm>
            <a:off x="0" y="1143000"/>
            <a:ext cx="9144000" cy="11430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a:spcAft>
                <a:spcPts val="1200"/>
              </a:spcAft>
              <a:buClrTx/>
              <a:buFont typeface="Arial" panose="020B0604020202020204" pitchFamily="34" charset="0"/>
              <a:buChar char="•"/>
            </a:pPr>
            <a:r>
              <a:rPr lang="en-US" dirty="0" smtClean="0">
                <a:latin typeface="High Tower Text" panose="02040502050506030303" pitchFamily="18" charset="0"/>
              </a:rPr>
              <a:t>Olfactory</a:t>
            </a:r>
          </a:p>
          <a:p>
            <a:pPr>
              <a:spcAft>
                <a:spcPts val="1200"/>
              </a:spcAft>
              <a:buClrTx/>
              <a:buFont typeface="Arial" panose="020B0604020202020204" pitchFamily="34" charset="0"/>
              <a:buChar char="•"/>
            </a:pPr>
            <a:r>
              <a:rPr lang="en-US" sz="2800" dirty="0" smtClean="0">
                <a:latin typeface="High Tower Text" panose="02040502050506030303" pitchFamily="18" charset="0"/>
              </a:rPr>
              <a:t>“Every one evacuate, building is on fire”</a:t>
            </a:r>
          </a:p>
          <a:p>
            <a:pPr>
              <a:spcAft>
                <a:spcPts val="1200"/>
              </a:spcAft>
              <a:buClrTx/>
              <a:buFont typeface="Arial" panose="020B0604020202020204" pitchFamily="34" charset="0"/>
              <a:buChar char="•"/>
            </a:pPr>
            <a:r>
              <a:rPr lang="en-US" sz="2800" dirty="0" smtClean="0">
                <a:latin typeface="High Tower Text" panose="02040502050506030303" pitchFamily="18" charset="0"/>
              </a:rPr>
              <a:t>Episodic occurrence in the morning</a:t>
            </a:r>
          </a:p>
          <a:p>
            <a:pPr marL="1035050" indent="0" algn="ctr" defTabSz="1035050">
              <a:spcAft>
                <a:spcPts val="1200"/>
              </a:spcAft>
              <a:buNone/>
            </a:pPr>
            <a:r>
              <a:rPr lang="en-US" sz="2800" dirty="0" smtClean="0">
                <a:latin typeface="High Tower Text" panose="02040502050506030303" pitchFamily="18" charset="0"/>
              </a:rPr>
              <a:t>Lost everything in a house fire</a:t>
            </a:r>
          </a:p>
          <a:p>
            <a:pPr marL="1035050" indent="0" algn="ctr" defTabSz="1035050">
              <a:spcAft>
                <a:spcPts val="1200"/>
              </a:spcAft>
              <a:buNone/>
            </a:pPr>
            <a:r>
              <a:rPr lang="en-US" sz="2800" dirty="0" smtClean="0">
                <a:latin typeface="High Tower Text" panose="02040502050506030303" pitchFamily="18" charset="0"/>
              </a:rPr>
              <a:t>Toast preparation at breakfast</a:t>
            </a:r>
            <a:endParaRPr lang="en-US" sz="2800" dirty="0">
              <a:latin typeface="High Tower Text" panose="02040502050506030303" pitchFamily="18" charset="0"/>
            </a:endParaRPr>
          </a:p>
          <a:p>
            <a:pPr marL="1492250" lvl="1" defTabSz="1035050">
              <a:spcAft>
                <a:spcPts val="600"/>
              </a:spcAft>
            </a:pPr>
            <a:endParaRPr lang="en-US" sz="2500" dirty="0">
              <a:latin typeface="Arial Rounded MT Bold" panose="020F0704030504030204" pitchFamily="34" charset="0"/>
            </a:endParaRP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41</a:t>
            </a:fld>
            <a:endParaRPr lang="en-US" dirty="0"/>
          </a:p>
        </p:txBody>
      </p:sp>
    </p:spTree>
    <p:extLst>
      <p:ext uri="{BB962C8B-B14F-4D97-AF65-F5344CB8AC3E}">
        <p14:creationId xmlns:p14="http://schemas.microsoft.com/office/powerpoint/2010/main" val="26712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 calcmode="lin" valueType="num">
                                      <p:cBhvr additive="base">
                                        <p:cTn id="1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 calcmode="lin" valueType="num">
                                      <p:cBhvr additive="base">
                                        <p:cTn id="2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 calcmode="lin" valueType="num">
                                      <p:cBhvr additive="base">
                                        <p:cTn id="2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nvPr>
        </p:nvGraphicFramePr>
        <p:xfrm>
          <a:off x="381000" y="5867400"/>
          <a:ext cx="8305800" cy="990600"/>
        </p:xfrm>
        <a:graphic>
          <a:graphicData uri="http://schemas.openxmlformats.org/drawingml/2006/table">
            <a:tbl>
              <a:tblPr firstRow="1" firstCol="1" bandRow="1"/>
              <a:tblGrid>
                <a:gridCol w="8305800">
                  <a:extLst>
                    <a:ext uri="{9D8B030D-6E8A-4147-A177-3AD203B41FA5}">
                      <a16:colId xmlns:a16="http://schemas.microsoft.com/office/drawing/2014/main" val="20000"/>
                    </a:ext>
                  </a:extLst>
                </a:gridCol>
              </a:tblGrid>
              <a:tr h="990600">
                <a:tc>
                  <a:txBody>
                    <a:bodyPr/>
                    <a:lstStyle/>
                    <a:p>
                      <a:pPr marL="0" marR="0">
                        <a:lnSpc>
                          <a:spcPct val="115000"/>
                        </a:lnSpc>
                        <a:spcBef>
                          <a:spcPts val="0"/>
                        </a:spcBef>
                        <a:spcAft>
                          <a:spcPts val="0"/>
                        </a:spcAft>
                      </a:pPr>
                      <a:r>
                        <a:rPr lang="en-CA" sz="2000" b="1" dirty="0">
                          <a:effectLst/>
                          <a:latin typeface="Arial"/>
                          <a:ea typeface="Calibri"/>
                          <a:cs typeface="Times New Roman"/>
                        </a:rPr>
                        <a:t>2. MISIDENTIFICATION OF SOUNDS, SMELLS, TASTES, OR TOUCH</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6161FF"/>
                    </a:solidFill>
                  </a:tcPr>
                </a:tc>
                <a:extLst>
                  <a:ext uri="{0D108BD9-81ED-4DB2-BD59-A6C34878D82A}">
                    <a16:rowId xmlns:a16="http://schemas.microsoft.com/office/drawing/2014/main" val="10000"/>
                  </a:ext>
                </a:extLst>
              </a:tr>
            </a:tbl>
          </a:graphicData>
        </a:graphic>
      </p:graphicFrame>
      <p:sp>
        <p:nvSpPr>
          <p:cNvPr id="9" name="Content Placeholder 2"/>
          <p:cNvSpPr txBox="1">
            <a:spLocks/>
          </p:cNvSpPr>
          <p:nvPr/>
        </p:nvSpPr>
        <p:spPr>
          <a:xfrm>
            <a:off x="0" y="1143000"/>
            <a:ext cx="9144000" cy="11430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marL="0" indent="0">
              <a:spcAft>
                <a:spcPts val="1200"/>
              </a:spcAft>
              <a:buNone/>
            </a:pPr>
            <a:r>
              <a:rPr lang="en-US" dirty="0" smtClean="0">
                <a:latin typeface="High Tower Text" panose="02040502050506030303" pitchFamily="18" charset="0"/>
              </a:rPr>
              <a:t>Olfactory</a:t>
            </a:r>
          </a:p>
          <a:p>
            <a:pPr marL="0" indent="0">
              <a:spcAft>
                <a:spcPts val="1200"/>
              </a:spcAft>
              <a:buNone/>
            </a:pPr>
            <a:r>
              <a:rPr lang="en-US" sz="2800" dirty="0" smtClean="0">
                <a:latin typeface="High Tower Text" panose="02040502050506030303" pitchFamily="18" charset="0"/>
              </a:rPr>
              <a:t>“Call the plumbing company, there is sewage leak”</a:t>
            </a:r>
          </a:p>
          <a:p>
            <a:pPr marL="0" indent="0">
              <a:spcAft>
                <a:spcPts val="1200"/>
              </a:spcAft>
              <a:buNone/>
            </a:pPr>
            <a:r>
              <a:rPr lang="en-US" sz="2800" dirty="0" smtClean="0">
                <a:latin typeface="High Tower Text" panose="02040502050506030303" pitchFamily="18" charset="0"/>
              </a:rPr>
              <a:t>Episodic occurrence in the evening </a:t>
            </a:r>
          </a:p>
          <a:p>
            <a:pPr marL="0" indent="0" algn="ctr">
              <a:spcAft>
                <a:spcPts val="1200"/>
              </a:spcAft>
              <a:buNone/>
            </a:pPr>
            <a:r>
              <a:rPr lang="en-US" sz="2800" dirty="0" smtClean="0">
                <a:latin typeface="High Tower Text" panose="02040502050506030303" pitchFamily="18" charset="0"/>
              </a:rPr>
              <a:t>Lived through a septic </a:t>
            </a:r>
            <a:r>
              <a:rPr lang="en-US" sz="2800" dirty="0">
                <a:latin typeface="High Tower Text" panose="02040502050506030303" pitchFamily="18" charset="0"/>
              </a:rPr>
              <a:t>tank </a:t>
            </a:r>
            <a:r>
              <a:rPr lang="en-US" sz="2800" dirty="0" smtClean="0">
                <a:latin typeface="High Tower Text" panose="02040502050506030303" pitchFamily="18" charset="0"/>
              </a:rPr>
              <a:t>overflow</a:t>
            </a:r>
          </a:p>
          <a:p>
            <a:pPr marL="0" indent="0" algn="ctr">
              <a:spcAft>
                <a:spcPts val="1200"/>
              </a:spcAft>
              <a:buNone/>
            </a:pPr>
            <a:r>
              <a:rPr lang="en-US" sz="2800" dirty="0" smtClean="0">
                <a:latin typeface="High Tower Text" panose="02040502050506030303" pitchFamily="18" charset="0"/>
              </a:rPr>
              <a:t>Ethnic food for dinner (Indian or Asian)</a:t>
            </a:r>
          </a:p>
        </p:txBody>
      </p:sp>
      <p:sp>
        <p:nvSpPr>
          <p:cNvPr id="5" name="Slide Number Placeholder 4"/>
          <p:cNvSpPr>
            <a:spLocks noGrp="1"/>
          </p:cNvSpPr>
          <p:nvPr>
            <p:ph type="sldNum" sz="quarter" idx="10"/>
          </p:nvPr>
        </p:nvSpPr>
        <p:spPr/>
        <p:txBody>
          <a:bodyPr/>
          <a:lstStyle/>
          <a:p>
            <a:fld id="{800A0DDF-9B95-4961-8F3C-303932E2D10A}" type="slidenum">
              <a:rPr lang="en-US" smtClean="0"/>
              <a:pPr/>
              <a:t>42</a:t>
            </a:fld>
            <a:endParaRPr lang="en-US" dirty="0"/>
          </a:p>
        </p:txBody>
      </p:sp>
    </p:spTree>
    <p:extLst>
      <p:ext uri="{BB962C8B-B14F-4D97-AF65-F5344CB8AC3E}">
        <p14:creationId xmlns:p14="http://schemas.microsoft.com/office/powerpoint/2010/main" val="63540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 calcmode="lin" valueType="num">
                                      <p:cBhvr additive="base">
                                        <p:cTn id="1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 calcmode="lin" valueType="num">
                                      <p:cBhvr additive="base">
                                        <p:cTn id="2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 calcmode="lin" valueType="num">
                                      <p:cBhvr additive="base">
                                        <p:cTn id="2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60676558"/>
              </p:ext>
            </p:extLst>
          </p:nvPr>
        </p:nvGraphicFramePr>
        <p:xfrm>
          <a:off x="381000" y="5715000"/>
          <a:ext cx="8305800" cy="1143000"/>
        </p:xfrm>
        <a:graphic>
          <a:graphicData uri="http://schemas.openxmlformats.org/drawingml/2006/table">
            <a:tbl>
              <a:tblPr firstRow="1" firstCol="1" bandRow="1"/>
              <a:tblGrid>
                <a:gridCol w="8305800">
                  <a:extLst>
                    <a:ext uri="{9D8B030D-6E8A-4147-A177-3AD203B41FA5}">
                      <a16:colId xmlns:a16="http://schemas.microsoft.com/office/drawing/2014/main" val="20000"/>
                    </a:ext>
                  </a:extLst>
                </a:gridCol>
              </a:tblGrid>
              <a:tr h="1143000">
                <a:tc>
                  <a:txBody>
                    <a:bodyPr/>
                    <a:lstStyle/>
                    <a:p>
                      <a:pPr marL="0" marR="0">
                        <a:lnSpc>
                          <a:spcPct val="115000"/>
                        </a:lnSpc>
                        <a:spcBef>
                          <a:spcPts val="0"/>
                        </a:spcBef>
                        <a:spcAft>
                          <a:spcPts val="0"/>
                        </a:spcAft>
                      </a:pPr>
                      <a:r>
                        <a:rPr lang="en-CA" sz="2000" b="1" dirty="0">
                          <a:effectLst/>
                          <a:latin typeface="Arial"/>
                          <a:ea typeface="Calibri"/>
                          <a:cs typeface="Times New Roman"/>
                        </a:rPr>
                        <a:t>2. MISIDENTIFICATION OF SOUNDS, SMELLS, TASTES, OR TOUCH</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6161FF"/>
                    </a:solidFill>
                  </a:tcPr>
                </a:tc>
                <a:extLst>
                  <a:ext uri="{0D108BD9-81ED-4DB2-BD59-A6C34878D82A}">
                    <a16:rowId xmlns:a16="http://schemas.microsoft.com/office/drawing/2014/main" val="10000"/>
                  </a:ext>
                </a:extLst>
              </a:tr>
            </a:tbl>
          </a:graphicData>
        </a:graphic>
      </p:graphicFrame>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lvl="0">
              <a:buClrTx/>
              <a:buFont typeface="Arial" panose="020B0604020202020204" pitchFamily="34" charset="0"/>
              <a:buChar char="•"/>
            </a:pPr>
            <a:r>
              <a:rPr lang="en-CA" dirty="0" smtClean="0">
                <a:ln>
                  <a:solidFill>
                    <a:schemeClr val="tx1"/>
                  </a:solidFill>
                </a:ln>
                <a:solidFill>
                  <a:schemeClr val="tx1"/>
                </a:solidFill>
                <a:latin typeface="High Tower Text" panose="02040502050506030303" pitchFamily="18" charset="0"/>
                <a:cs typeface="Aharoni" panose="02010803020104030203" pitchFamily="2" charset="-79"/>
              </a:rPr>
              <a:t>Gustatory</a:t>
            </a:r>
          </a:p>
          <a:p>
            <a:pPr marL="0" lvl="0" indent="0">
              <a:buClrTx/>
              <a:buNone/>
            </a:pPr>
            <a:endParaRPr lang="en-CA" dirty="0" smtClean="0">
              <a:ln>
                <a:solidFill>
                  <a:schemeClr val="tx1"/>
                </a:solidFill>
              </a:ln>
              <a:solidFill>
                <a:schemeClr val="tx1"/>
              </a:solidFill>
              <a:latin typeface="High Tower Text" panose="02040502050506030303" pitchFamily="18" charset="0"/>
              <a:cs typeface="Aharoni" panose="02010803020104030203" pitchFamily="2" charset="-79"/>
            </a:endParaRPr>
          </a:p>
          <a:p>
            <a:pPr lvl="1">
              <a:buClrTx/>
              <a:buFont typeface="Arial" panose="020B0604020202020204" pitchFamily="34" charset="0"/>
              <a:buChar char="•"/>
            </a:pP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 Stopped eating.  All food laced with ‘arsenic’</a:t>
            </a:r>
          </a:p>
          <a:p>
            <a:pPr lvl="1">
              <a:buClrTx/>
              <a:buFont typeface="Arial" panose="020B0604020202020204" pitchFamily="34" charset="0"/>
              <a:buChar char="•"/>
            </a:pPr>
            <a:endParaRPr lang="en-CA" sz="2400" dirty="0">
              <a:ln>
                <a:solidFill>
                  <a:schemeClr val="tx1"/>
                </a:solidFill>
              </a:ln>
              <a:solidFill>
                <a:schemeClr val="tx1"/>
              </a:solidFill>
              <a:latin typeface="High Tower Text" panose="02040502050506030303" pitchFamily="18" charset="0"/>
              <a:cs typeface="Aharoni" panose="02010803020104030203" pitchFamily="2" charset="-79"/>
            </a:endParaRPr>
          </a:p>
          <a:p>
            <a:pPr marL="457200" lvl="1" indent="0" algn="ctr">
              <a:buClrTx/>
              <a:buNone/>
            </a:pP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Worked as a spy during cold war</a:t>
            </a:r>
          </a:p>
          <a:p>
            <a:pPr marL="457200" lvl="1" indent="0" algn="ctr">
              <a:buClrTx/>
              <a:buNone/>
            </a:pP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‘Chip on the shoulder’ personality </a:t>
            </a:r>
          </a:p>
          <a:p>
            <a:pPr marL="457200" lvl="1" indent="0" algn="ctr">
              <a:buClrTx/>
              <a:buNone/>
            </a:pPr>
            <a:endParaRPr lang="en-CA" dirty="0">
              <a:ln>
                <a:solidFill>
                  <a:schemeClr val="tx1"/>
                </a:solidFill>
              </a:ln>
              <a:solidFill>
                <a:schemeClr val="tx1"/>
              </a:solidFill>
              <a:latin typeface="High Tower Text" panose="02040502050506030303" pitchFamily="18" charset="0"/>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43</a:t>
            </a:fld>
            <a:endParaRPr lang="en-US" dirty="0"/>
          </a:p>
        </p:txBody>
      </p:sp>
    </p:spTree>
    <p:extLst>
      <p:ext uri="{BB962C8B-B14F-4D97-AF65-F5344CB8AC3E}">
        <p14:creationId xmlns:p14="http://schemas.microsoft.com/office/powerpoint/2010/main" val="20169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 calcmode="lin" valueType="num">
                                      <p:cBhvr additive="base">
                                        <p:cTn id="1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anim calcmode="lin" valueType="num">
                                      <p:cBhvr additive="base">
                                        <p:cTn id="2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1220934"/>
              </p:ext>
            </p:extLst>
          </p:nvPr>
        </p:nvGraphicFramePr>
        <p:xfrm>
          <a:off x="381000" y="5638800"/>
          <a:ext cx="8305800" cy="990600"/>
        </p:xfrm>
        <a:graphic>
          <a:graphicData uri="http://schemas.openxmlformats.org/drawingml/2006/table">
            <a:tbl>
              <a:tblPr firstRow="1" firstCol="1" bandRow="1"/>
              <a:tblGrid>
                <a:gridCol w="8305800">
                  <a:extLst>
                    <a:ext uri="{9D8B030D-6E8A-4147-A177-3AD203B41FA5}">
                      <a16:colId xmlns:a16="http://schemas.microsoft.com/office/drawing/2014/main" val="20000"/>
                    </a:ext>
                  </a:extLst>
                </a:gridCol>
              </a:tblGrid>
              <a:tr h="990600">
                <a:tc>
                  <a:txBody>
                    <a:bodyPr/>
                    <a:lstStyle/>
                    <a:p>
                      <a:pPr marL="0" marR="0">
                        <a:lnSpc>
                          <a:spcPct val="115000"/>
                        </a:lnSpc>
                        <a:spcBef>
                          <a:spcPts val="0"/>
                        </a:spcBef>
                        <a:spcAft>
                          <a:spcPts val="0"/>
                        </a:spcAft>
                      </a:pPr>
                      <a:r>
                        <a:rPr lang="en-CA" sz="2000" b="1" dirty="0">
                          <a:effectLst/>
                          <a:latin typeface="Arial"/>
                          <a:ea typeface="Calibri"/>
                          <a:cs typeface="Times New Roman"/>
                        </a:rPr>
                        <a:t>2. MISIDENTIFICATION OF SOUNDS, SMELLS, TASTES, OR TOUCH</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6161FF"/>
                    </a:solidFill>
                  </a:tcPr>
                </a:tc>
                <a:extLst>
                  <a:ext uri="{0D108BD9-81ED-4DB2-BD59-A6C34878D82A}">
                    <a16:rowId xmlns:a16="http://schemas.microsoft.com/office/drawing/2014/main" val="10000"/>
                  </a:ext>
                </a:extLst>
              </a:tr>
            </a:tbl>
          </a:graphicData>
        </a:graphic>
      </p:graphicFrame>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lvl="0">
              <a:buClrTx/>
              <a:buFont typeface="Arial" panose="020B0604020202020204" pitchFamily="34" charset="0"/>
              <a:buChar char="•"/>
            </a:pPr>
            <a:r>
              <a:rPr lang="en-CA" dirty="0" smtClean="0">
                <a:ln>
                  <a:solidFill>
                    <a:schemeClr val="tx1"/>
                  </a:solidFill>
                </a:ln>
                <a:solidFill>
                  <a:schemeClr val="tx1"/>
                </a:solidFill>
                <a:latin typeface="High Tower Text" panose="02040502050506030303" pitchFamily="18" charset="0"/>
                <a:cs typeface="Aharoni" panose="02010803020104030203" pitchFamily="2" charset="-79"/>
              </a:rPr>
              <a:t>Tactile</a:t>
            </a:r>
          </a:p>
          <a:p>
            <a:pPr marL="0" lvl="0" indent="0">
              <a:buClrTx/>
              <a:buNone/>
            </a:pPr>
            <a:endParaRPr lang="en-CA" dirty="0" smtClean="0">
              <a:ln>
                <a:solidFill>
                  <a:schemeClr val="tx1"/>
                </a:solidFill>
              </a:ln>
              <a:solidFill>
                <a:schemeClr val="tx1"/>
              </a:solidFill>
              <a:latin typeface="High Tower Text" panose="02040502050506030303" pitchFamily="18" charset="0"/>
              <a:cs typeface="Aharoni" panose="02010803020104030203" pitchFamily="2" charset="-79"/>
            </a:endParaRPr>
          </a:p>
          <a:p>
            <a:pPr marL="0" lvl="0" indent="0" algn="ctr">
              <a:buNone/>
            </a:pPr>
            <a:r>
              <a:rPr lang="en-CA" sz="2800" dirty="0">
                <a:ln>
                  <a:solidFill>
                    <a:schemeClr val="tx1"/>
                  </a:solidFill>
                </a:ln>
                <a:solidFill>
                  <a:schemeClr val="tx1"/>
                </a:solidFill>
                <a:latin typeface="High Tower Text" panose="02040502050506030303" pitchFamily="18" charset="0"/>
                <a:cs typeface="Aharoni" panose="02010803020104030203" pitchFamily="2" charset="-79"/>
              </a:rPr>
              <a:t>	</a:t>
            </a: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“The nurse twisted my wrist, beat me up” pointing to all the bruises on her arms and legs.  </a:t>
            </a:r>
          </a:p>
          <a:p>
            <a:pPr marL="0" lvl="0" indent="0" algn="ctr">
              <a:buNone/>
            </a:pPr>
            <a:endParaRPr lang="en-CA" sz="2800" dirty="0">
              <a:ln>
                <a:solidFill>
                  <a:schemeClr val="tx1"/>
                </a:solidFill>
              </a:ln>
              <a:solidFill>
                <a:schemeClr val="tx1"/>
              </a:solidFill>
              <a:latin typeface="High Tower Text" panose="02040502050506030303" pitchFamily="18" charset="0"/>
              <a:cs typeface="Aharoni" panose="02010803020104030203" pitchFamily="2" charset="-79"/>
            </a:endParaRPr>
          </a:p>
          <a:p>
            <a:pPr marL="0" lvl="0" indent="0" algn="ctr">
              <a:buNone/>
            </a:pP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Orphaned young and regularly strapped by step-father </a:t>
            </a:r>
          </a:p>
          <a:p>
            <a:pPr marL="0" lvl="0" indent="0" algn="ctr">
              <a:buNone/>
            </a:pPr>
            <a:endParaRPr lang="en-CA" sz="2800" dirty="0">
              <a:ln>
                <a:solidFill>
                  <a:schemeClr val="tx1"/>
                </a:solidFill>
              </a:ln>
              <a:solidFill>
                <a:schemeClr val="tx1"/>
              </a:solidFill>
              <a:latin typeface="High Tower Text" panose="02040502050506030303" pitchFamily="18" charset="0"/>
              <a:cs typeface="Aharoni" panose="02010803020104030203" pitchFamily="2" charset="-79"/>
            </a:endParaRPr>
          </a:p>
          <a:p>
            <a:pPr marL="0" lvl="0" indent="0" algn="ctr">
              <a:buNone/>
            </a:pPr>
            <a:endParaRPr lang="en-CA" sz="2800" dirty="0">
              <a:ln>
                <a:solidFill>
                  <a:schemeClr val="tx1"/>
                </a:solidFill>
              </a:ln>
              <a:solidFill>
                <a:schemeClr val="tx1"/>
              </a:solidFill>
              <a:latin typeface="High Tower Text" panose="02040502050506030303" pitchFamily="18" charset="0"/>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44</a:t>
            </a:fld>
            <a:endParaRPr lang="en-US" dirty="0"/>
          </a:p>
        </p:txBody>
      </p:sp>
    </p:spTree>
    <p:extLst>
      <p:ext uri="{BB962C8B-B14F-4D97-AF65-F5344CB8AC3E}">
        <p14:creationId xmlns:p14="http://schemas.microsoft.com/office/powerpoint/2010/main" val="419121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anim calcmode="lin" valueType="num">
                                      <p:cBhvr additive="base">
                                        <p:cTn id="1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 calcmode="lin" valueType="num">
                                      <p:cBhvr additive="base">
                                        <p:cTn id="1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461170271"/>
              </p:ext>
            </p:extLst>
          </p:nvPr>
        </p:nvGraphicFramePr>
        <p:xfrm>
          <a:off x="381000" y="5486400"/>
          <a:ext cx="8305800" cy="1066800"/>
        </p:xfrm>
        <a:graphic>
          <a:graphicData uri="http://schemas.openxmlformats.org/drawingml/2006/table">
            <a:tbl>
              <a:tblPr firstRow="1" firstCol="1" bandRow="1"/>
              <a:tblGrid>
                <a:gridCol w="8305800">
                  <a:extLst>
                    <a:ext uri="{9D8B030D-6E8A-4147-A177-3AD203B41FA5}">
                      <a16:colId xmlns:a16="http://schemas.microsoft.com/office/drawing/2014/main" val="20000"/>
                    </a:ext>
                  </a:extLst>
                </a:gridCol>
              </a:tblGrid>
              <a:tr h="1066800">
                <a:tc>
                  <a:txBody>
                    <a:bodyPr/>
                    <a:lstStyle/>
                    <a:p>
                      <a:pPr marL="0" marR="0">
                        <a:lnSpc>
                          <a:spcPct val="115000"/>
                        </a:lnSpc>
                        <a:spcBef>
                          <a:spcPts val="0"/>
                        </a:spcBef>
                        <a:spcAft>
                          <a:spcPts val="0"/>
                        </a:spcAft>
                      </a:pPr>
                      <a:r>
                        <a:rPr lang="en-CA" sz="2000" b="1" dirty="0">
                          <a:effectLst/>
                          <a:latin typeface="Arial"/>
                          <a:ea typeface="Calibri"/>
                          <a:cs typeface="Times New Roman"/>
                        </a:rPr>
                        <a:t>2. MISIDENTIFICATION OF SOUNDS, SMELLS, TASTES, OR TOUCH</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6161FF"/>
                    </a:solidFill>
                  </a:tcPr>
                </a:tc>
                <a:extLst>
                  <a:ext uri="{0D108BD9-81ED-4DB2-BD59-A6C34878D82A}">
                    <a16:rowId xmlns:a16="http://schemas.microsoft.com/office/drawing/2014/main" val="10000"/>
                  </a:ext>
                </a:extLst>
              </a:tr>
            </a:tbl>
          </a:graphicData>
        </a:graphic>
      </p:graphicFrame>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marL="0" lvl="0" indent="0">
              <a:buNone/>
            </a:pPr>
            <a:r>
              <a:rPr lang="en-CA" dirty="0" smtClean="0">
                <a:ln>
                  <a:solidFill>
                    <a:schemeClr val="tx1"/>
                  </a:solidFill>
                </a:ln>
                <a:solidFill>
                  <a:srgbClr val="6161FF"/>
                </a:solidFill>
                <a:latin typeface="High Tower Text" panose="02040502050506030303" pitchFamily="18" charset="0"/>
                <a:cs typeface="Aharoni" panose="02010803020104030203" pitchFamily="2" charset="-79"/>
              </a:rPr>
              <a:t>Tactile</a:t>
            </a:r>
          </a:p>
          <a:p>
            <a:pPr marL="0" lvl="0" indent="0" algn="ctr">
              <a:buNone/>
            </a:pPr>
            <a:r>
              <a:rPr lang="en-CA" dirty="0">
                <a:ln>
                  <a:solidFill>
                    <a:schemeClr val="tx1"/>
                  </a:solidFill>
                </a:ln>
                <a:solidFill>
                  <a:srgbClr val="6161FF"/>
                </a:solidFill>
                <a:latin typeface="High Tower Text" panose="02040502050506030303" pitchFamily="18" charset="0"/>
                <a:cs typeface="Aharoni" panose="02010803020104030203" pitchFamily="2" charset="-79"/>
              </a:rPr>
              <a:t>	</a:t>
            </a:r>
            <a:r>
              <a:rPr lang="en-CA" sz="2800" dirty="0" smtClean="0">
                <a:ln>
                  <a:solidFill>
                    <a:schemeClr val="tx1"/>
                  </a:solidFill>
                </a:ln>
                <a:solidFill>
                  <a:srgbClr val="6161FF"/>
                </a:solidFill>
                <a:latin typeface="High Tower Text" panose="02040502050506030303" pitchFamily="18" charset="0"/>
                <a:cs typeface="Aharoni" panose="02010803020104030203" pitchFamily="2" charset="-79"/>
              </a:rPr>
              <a:t>‘I was almost raped by this man”</a:t>
            </a:r>
          </a:p>
          <a:p>
            <a:pPr marL="0" lvl="0" indent="0" algn="ctr">
              <a:buNone/>
            </a:pPr>
            <a:r>
              <a:rPr lang="en-CA" sz="2400" dirty="0" smtClean="0">
                <a:ln>
                  <a:solidFill>
                    <a:schemeClr val="tx1"/>
                  </a:solidFill>
                </a:ln>
                <a:solidFill>
                  <a:srgbClr val="6161FF"/>
                </a:solidFill>
                <a:latin typeface="High Tower Text" panose="02040502050506030303" pitchFamily="18" charset="0"/>
                <a:cs typeface="Aharoni" panose="02010803020104030203" pitchFamily="2" charset="-79"/>
              </a:rPr>
              <a:t>Male RN applying cream to the excoriated perineum</a:t>
            </a:r>
          </a:p>
          <a:p>
            <a:pPr marL="0" lvl="0" indent="0" algn="ctr">
              <a:buNone/>
            </a:pPr>
            <a:endParaRPr lang="en-CA" sz="2400" dirty="0">
              <a:ln>
                <a:solidFill>
                  <a:schemeClr val="tx1"/>
                </a:solidFill>
              </a:ln>
              <a:solidFill>
                <a:srgbClr val="6161FF"/>
              </a:solidFill>
              <a:latin typeface="High Tower Text" panose="02040502050506030303" pitchFamily="18" charset="0"/>
              <a:cs typeface="Aharoni" panose="02010803020104030203" pitchFamily="2" charset="-79"/>
            </a:endParaRPr>
          </a:p>
          <a:p>
            <a:pPr marL="0" lvl="0" indent="0" algn="ctr">
              <a:buNone/>
            </a:pPr>
            <a:r>
              <a:rPr lang="en-CA" sz="2800" dirty="0" smtClean="0">
                <a:ln>
                  <a:solidFill>
                    <a:schemeClr val="tx1"/>
                  </a:solidFill>
                </a:ln>
                <a:solidFill>
                  <a:srgbClr val="6161FF"/>
                </a:solidFill>
                <a:latin typeface="High Tower Text" panose="02040502050506030303" pitchFamily="18" charset="0"/>
                <a:cs typeface="Aharoni" panose="02010803020104030203" pitchFamily="2" charset="-79"/>
              </a:rPr>
              <a:t>Survivor of childhood trauma</a:t>
            </a:r>
            <a:endParaRPr lang="en-CA" sz="2800" dirty="0" smtClean="0">
              <a:ln>
                <a:solidFill>
                  <a:schemeClr val="tx1"/>
                </a:solidFill>
              </a:ln>
              <a:solidFill>
                <a:schemeClr val="tx1"/>
              </a:solidFill>
              <a:latin typeface="High Tower Text" panose="02040502050506030303" pitchFamily="18" charset="0"/>
              <a:cs typeface="Aharoni" panose="02010803020104030203" pitchFamily="2" charset="-79"/>
            </a:endParaRPr>
          </a:p>
          <a:p>
            <a:pPr marL="0" lvl="0" indent="0">
              <a:buNone/>
            </a:pPr>
            <a:endParaRPr lang="en-CA" u="sng" dirty="0">
              <a:ln>
                <a:solidFill>
                  <a:schemeClr val="tx1"/>
                </a:solidFill>
              </a:ln>
              <a:solidFill>
                <a:srgbClr val="6161FF"/>
              </a:solidFill>
              <a:latin typeface="High Tower Text" panose="02040502050506030303" pitchFamily="18" charset="0"/>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45</a:t>
            </a:fld>
            <a:endParaRPr lang="en-US" dirty="0"/>
          </a:p>
        </p:txBody>
      </p:sp>
    </p:spTree>
    <p:extLst>
      <p:ext uri="{BB962C8B-B14F-4D97-AF65-F5344CB8AC3E}">
        <p14:creationId xmlns:p14="http://schemas.microsoft.com/office/powerpoint/2010/main" val="398970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 calcmode="lin" valueType="num">
                                      <p:cBhvr additive="base">
                                        <p:cTn id="1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 calcmode="lin" valueType="num">
                                      <p:cBhvr additive="base">
                                        <p:cTn id="1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 calcmode="lin" valueType="num">
                                      <p:cBhvr additive="base">
                                        <p:cTn id="2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938458155"/>
              </p:ext>
            </p:extLst>
          </p:nvPr>
        </p:nvGraphicFramePr>
        <p:xfrm>
          <a:off x="381000" y="5638800"/>
          <a:ext cx="8305800" cy="1066800"/>
        </p:xfrm>
        <a:graphic>
          <a:graphicData uri="http://schemas.openxmlformats.org/drawingml/2006/table">
            <a:tbl>
              <a:tblPr firstRow="1" firstCol="1" bandRow="1"/>
              <a:tblGrid>
                <a:gridCol w="8305800">
                  <a:extLst>
                    <a:ext uri="{9D8B030D-6E8A-4147-A177-3AD203B41FA5}">
                      <a16:colId xmlns:a16="http://schemas.microsoft.com/office/drawing/2014/main" val="20000"/>
                    </a:ext>
                  </a:extLst>
                </a:gridCol>
              </a:tblGrid>
              <a:tr h="1066800">
                <a:tc>
                  <a:txBody>
                    <a:bodyPr/>
                    <a:lstStyle/>
                    <a:p>
                      <a:pPr marL="0" marR="0">
                        <a:lnSpc>
                          <a:spcPct val="115000"/>
                        </a:lnSpc>
                        <a:spcBef>
                          <a:spcPts val="0"/>
                        </a:spcBef>
                        <a:spcAft>
                          <a:spcPts val="0"/>
                        </a:spcAft>
                      </a:pPr>
                      <a:r>
                        <a:rPr lang="en-CA" sz="2000" b="1" dirty="0">
                          <a:effectLst/>
                          <a:latin typeface="Arial"/>
                          <a:ea typeface="Calibri"/>
                          <a:cs typeface="Times New Roman"/>
                        </a:rPr>
                        <a:t>3. </a:t>
                      </a:r>
                      <a:r>
                        <a:rPr lang="en-CA" sz="2000" b="1" dirty="0" smtClean="0">
                          <a:effectLst/>
                          <a:latin typeface="Arial"/>
                          <a:ea typeface="Calibri"/>
                          <a:cs typeface="Times New Roman"/>
                        </a:rPr>
                        <a:t>MISOF </a:t>
                      </a:r>
                      <a:r>
                        <a:rPr lang="en-CA" sz="2000" b="1" dirty="0">
                          <a:effectLst/>
                          <a:latin typeface="Arial"/>
                          <a:ea typeface="Calibri"/>
                          <a:cs typeface="Times New Roman"/>
                        </a:rPr>
                        <a:t>EVENTS OR OCCURRENCES</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8F8FFF"/>
                    </a:solidFill>
                  </a:tcPr>
                </a:tc>
                <a:extLst>
                  <a:ext uri="{0D108BD9-81ED-4DB2-BD59-A6C34878D82A}">
                    <a16:rowId xmlns:a16="http://schemas.microsoft.com/office/drawing/2014/main" val="10000"/>
                  </a:ext>
                </a:extLst>
              </a:tr>
            </a:tbl>
          </a:graphicData>
        </a:graphic>
      </p:graphicFrame>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marL="0" lvl="0" indent="0">
              <a:buNone/>
            </a:pPr>
            <a:r>
              <a:rPr lang="en-CA" dirty="0" smtClean="0">
                <a:ln>
                  <a:solidFill>
                    <a:schemeClr val="tx1"/>
                  </a:solidFill>
                </a:ln>
                <a:solidFill>
                  <a:srgbClr val="6161FF"/>
                </a:solidFill>
                <a:latin typeface="High Tower Text" panose="02040502050506030303" pitchFamily="18" charset="0"/>
                <a:cs typeface="Aharoni" panose="02010803020104030203" pitchFamily="2" charset="-79"/>
              </a:rPr>
              <a:t>Events and occurrences</a:t>
            </a:r>
          </a:p>
          <a:p>
            <a:pPr marL="0" indent="0" algn="ctr">
              <a:spcAft>
                <a:spcPts val="3000"/>
              </a:spcAft>
              <a:buNone/>
            </a:pPr>
            <a:r>
              <a:rPr lang="en-US" sz="2800" dirty="0" smtClean="0">
                <a:latin typeface="High Tower Text" panose="02040502050506030303" pitchFamily="18" charset="0"/>
              </a:rPr>
              <a:t>“I am being evicted”</a:t>
            </a:r>
          </a:p>
          <a:p>
            <a:pPr marL="0" indent="0" algn="ctr">
              <a:spcAft>
                <a:spcPts val="3000"/>
              </a:spcAft>
              <a:buNone/>
            </a:pPr>
            <a:r>
              <a:rPr lang="en-US" sz="2800" dirty="0" smtClean="0">
                <a:latin typeface="High Tower Text" panose="02040502050506030303" pitchFamily="18" charset="0"/>
              </a:rPr>
              <a:t>Several deaths in the LTCH </a:t>
            </a:r>
            <a:r>
              <a:rPr lang="en-US" sz="2800" dirty="0">
                <a:latin typeface="High Tower Text" panose="02040502050506030303" pitchFamily="18" charset="0"/>
              </a:rPr>
              <a:t>r</a:t>
            </a:r>
            <a:r>
              <a:rPr lang="en-US" sz="2800" dirty="0" smtClean="0">
                <a:latin typeface="High Tower Text" panose="02040502050506030303" pitchFamily="18" charset="0"/>
              </a:rPr>
              <a:t>ooms sanitized </a:t>
            </a:r>
          </a:p>
          <a:p>
            <a:pPr marL="0" indent="0" algn="ctr">
              <a:spcAft>
                <a:spcPts val="3000"/>
              </a:spcAft>
              <a:buNone/>
            </a:pPr>
            <a:r>
              <a:rPr lang="en-US" sz="2800" dirty="0" smtClean="0">
                <a:latin typeface="High Tower Text" panose="02040502050506030303" pitchFamily="18" charset="0"/>
              </a:rPr>
              <a:t>h/o homelessness and frequent moves</a:t>
            </a:r>
          </a:p>
          <a:p>
            <a:pPr marL="0" indent="0" algn="ctr">
              <a:spcAft>
                <a:spcPts val="3000"/>
              </a:spcAft>
              <a:buNone/>
            </a:pPr>
            <a:endParaRPr lang="en-US" sz="1800" dirty="0">
              <a:latin typeface="Arial Rounded MT Bold" panose="020F0704030504030204" pitchFamily="34" charset="0"/>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46</a:t>
            </a:fld>
            <a:endParaRPr lang="en-US" dirty="0"/>
          </a:p>
        </p:txBody>
      </p:sp>
    </p:spTree>
    <p:extLst>
      <p:ext uri="{BB962C8B-B14F-4D97-AF65-F5344CB8AC3E}">
        <p14:creationId xmlns:p14="http://schemas.microsoft.com/office/powerpoint/2010/main" val="41801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 calcmode="lin" valueType="num">
                                      <p:cBhvr additive="base">
                                        <p:cTn id="1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382924935"/>
              </p:ext>
            </p:extLst>
          </p:nvPr>
        </p:nvGraphicFramePr>
        <p:xfrm>
          <a:off x="406620" y="5410200"/>
          <a:ext cx="8280180" cy="1066800"/>
        </p:xfrm>
        <a:graphic>
          <a:graphicData uri="http://schemas.openxmlformats.org/drawingml/2006/table">
            <a:tbl>
              <a:tblPr firstRow="1" firstCol="1" bandRow="1"/>
              <a:tblGrid>
                <a:gridCol w="8280180">
                  <a:extLst>
                    <a:ext uri="{9D8B030D-6E8A-4147-A177-3AD203B41FA5}">
                      <a16:colId xmlns:a16="http://schemas.microsoft.com/office/drawing/2014/main" val="20000"/>
                    </a:ext>
                  </a:extLst>
                </a:gridCol>
              </a:tblGrid>
              <a:tr h="1066800">
                <a:tc>
                  <a:txBody>
                    <a:bodyPr/>
                    <a:lstStyle/>
                    <a:p>
                      <a:pPr marL="0" marR="0">
                        <a:lnSpc>
                          <a:spcPct val="115000"/>
                        </a:lnSpc>
                        <a:spcBef>
                          <a:spcPts val="0"/>
                        </a:spcBef>
                        <a:spcAft>
                          <a:spcPts val="0"/>
                        </a:spcAft>
                      </a:pPr>
                      <a:r>
                        <a:rPr lang="en-CA" sz="2000" b="1" dirty="0">
                          <a:effectLst/>
                          <a:latin typeface="Arial"/>
                          <a:ea typeface="Calibri"/>
                          <a:cs typeface="Times New Roman"/>
                        </a:rPr>
                        <a:t>4. MISPERCEPTION </a:t>
                      </a:r>
                      <a:r>
                        <a:rPr lang="en-CA" sz="2000" b="1" dirty="0" smtClean="0">
                          <a:effectLst/>
                          <a:latin typeface="Arial"/>
                          <a:ea typeface="Calibri"/>
                          <a:cs typeface="Times New Roman"/>
                        </a:rPr>
                        <a:t> </a:t>
                      </a:r>
                      <a:r>
                        <a:rPr lang="en-CA" sz="2000" b="1" dirty="0">
                          <a:effectLst/>
                          <a:latin typeface="Arial"/>
                          <a:ea typeface="Calibri"/>
                          <a:cs typeface="Times New Roman"/>
                        </a:rPr>
                        <a:t>OF COMMENTS OR BEHAVIORS OF OTHERS</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6161FF"/>
                    </a:solidFill>
                  </a:tcPr>
                </a:tc>
                <a:extLst>
                  <a:ext uri="{0D108BD9-81ED-4DB2-BD59-A6C34878D82A}">
                    <a16:rowId xmlns:a16="http://schemas.microsoft.com/office/drawing/2014/main" val="10000"/>
                  </a:ext>
                </a:extLst>
              </a:tr>
            </a:tbl>
          </a:graphicData>
        </a:graphic>
      </p:graphicFrame>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p>
          <a:p>
            <a:pPr marL="0" indent="0">
              <a:buNone/>
            </a:pPr>
            <a:r>
              <a:rPr lang="en-CA" sz="2800" dirty="0">
                <a:ln>
                  <a:solidFill>
                    <a:schemeClr val="tx1"/>
                  </a:solidFill>
                </a:ln>
                <a:solidFill>
                  <a:srgbClr val="6161FF"/>
                </a:solidFill>
                <a:latin typeface="High Tower Text" panose="02040502050506030303" pitchFamily="18" charset="0"/>
                <a:cs typeface="Aharoni" panose="02010803020104030203" pitchFamily="2" charset="-79"/>
              </a:rPr>
              <a:t>Comments or Actions of Others</a:t>
            </a:r>
          </a:p>
          <a:p>
            <a:pPr marL="0" lvl="0" indent="0">
              <a:buNone/>
            </a:pPr>
            <a:endParaRPr lang="en-CA" sz="3600" dirty="0">
              <a:ln>
                <a:solidFill>
                  <a:schemeClr val="tx1"/>
                </a:solidFill>
              </a:ln>
              <a:solidFill>
                <a:srgbClr val="6161FF"/>
              </a:solidFill>
              <a:latin typeface="High Tower Text" panose="02040502050506030303" pitchFamily="18" charset="0"/>
              <a:cs typeface="Aharoni" panose="02010803020104030203" pitchFamily="2" charset="-79"/>
            </a:endParaRPr>
          </a:p>
          <a:p>
            <a:pPr marL="0" lvl="0" indent="0" algn="ctr">
              <a:buNone/>
            </a:pPr>
            <a:r>
              <a:rPr lang="en-CA" sz="2400" dirty="0">
                <a:ln>
                  <a:solidFill>
                    <a:schemeClr val="tx1"/>
                  </a:solidFill>
                </a:ln>
                <a:solidFill>
                  <a:srgbClr val="6161FF"/>
                </a:solidFill>
                <a:latin typeface="High Tower Text" panose="02040502050506030303" pitchFamily="18" charset="0"/>
                <a:cs typeface="Aharoni" panose="02010803020104030203" pitchFamily="2" charset="-79"/>
              </a:rPr>
              <a:t>“Why do you always yell at me.  Why don’t you like me”</a:t>
            </a:r>
          </a:p>
          <a:p>
            <a:pPr marL="0" lvl="0" indent="0" algn="ctr">
              <a:buNone/>
            </a:pPr>
            <a:endParaRPr lang="en-CA" sz="2400" dirty="0">
              <a:ln>
                <a:solidFill>
                  <a:schemeClr val="tx1"/>
                </a:solidFill>
              </a:ln>
              <a:solidFill>
                <a:srgbClr val="6161FF"/>
              </a:solidFill>
              <a:latin typeface="High Tower Text" panose="02040502050506030303" pitchFamily="18" charset="0"/>
              <a:cs typeface="Aharoni" panose="02010803020104030203" pitchFamily="2" charset="-79"/>
            </a:endParaRPr>
          </a:p>
          <a:p>
            <a:pPr marL="0" lvl="0" indent="0" algn="ctr">
              <a:buNone/>
            </a:pPr>
            <a:r>
              <a:rPr lang="en-CA" sz="2400" dirty="0">
                <a:ln>
                  <a:solidFill>
                    <a:schemeClr val="tx1"/>
                  </a:solidFill>
                </a:ln>
                <a:solidFill>
                  <a:srgbClr val="6161FF"/>
                </a:solidFill>
                <a:latin typeface="High Tower Text" panose="02040502050506030303" pitchFamily="18" charset="0"/>
                <a:cs typeface="Aharoni" panose="02010803020104030203" pitchFamily="2" charset="-79"/>
              </a:rPr>
              <a:t>Raised in a loud, chaotic and abusive environment </a:t>
            </a:r>
          </a:p>
          <a:p>
            <a:pPr marL="0" lvl="0" indent="0" algn="ctr">
              <a:buNone/>
            </a:pP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47</a:t>
            </a:fld>
            <a:endParaRPr lang="en-US" dirty="0"/>
          </a:p>
        </p:txBody>
      </p:sp>
    </p:spTree>
    <p:extLst>
      <p:ext uri="{BB962C8B-B14F-4D97-AF65-F5344CB8AC3E}">
        <p14:creationId xmlns:p14="http://schemas.microsoft.com/office/powerpoint/2010/main" val="2723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 calcmode="lin" valueType="num">
                                      <p:cBhvr additive="base">
                                        <p:cTn id="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 calcmode="lin" valueType="num">
                                      <p:cBhvr additive="base">
                                        <p:cTn id="1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6" name="Rectangle 5"/>
          <p:cNvSpPr/>
          <p:nvPr/>
        </p:nvSpPr>
        <p:spPr>
          <a:xfrm>
            <a:off x="370490" y="2819400"/>
            <a:ext cx="8403020" cy="2111347"/>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3200" dirty="0" smtClean="0">
                <a:latin typeface="High Tower Text" panose="02040502050506030303" pitchFamily="18" charset="0"/>
              </a:rPr>
              <a:t>An alternative approach to assess for psychosis</a:t>
            </a:r>
            <a:endParaRPr lang="en-CA" sz="3200" b="1" u="sng" dirty="0" smtClean="0">
              <a:latin typeface="High Tower Text" panose="02040502050506030303" pitchFamily="18" charset="0"/>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48</a:t>
            </a:fld>
            <a:endParaRPr lang="en-US" dirty="0"/>
          </a:p>
        </p:txBody>
      </p:sp>
    </p:spTree>
    <p:extLst>
      <p:ext uri="{BB962C8B-B14F-4D97-AF65-F5344CB8AC3E}">
        <p14:creationId xmlns:p14="http://schemas.microsoft.com/office/powerpoint/2010/main" val="26140483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Based </a:t>
            </a:r>
            <a:r>
              <a:rPr lang="en-CA" sz="2600" dirty="0">
                <a:ln>
                  <a:solidFill>
                    <a:schemeClr val="tx1"/>
                  </a:solidFill>
                </a:ln>
                <a:solidFill>
                  <a:srgbClr val="6161FF"/>
                </a:solidFill>
                <a:latin typeface="Aharoni" panose="02010803020104030203" pitchFamily="2" charset="-79"/>
                <a:cs typeface="Aharoni" panose="02010803020104030203" pitchFamily="2" charset="-79"/>
              </a:rPr>
              <a:t>in </a:t>
            </a:r>
            <a:r>
              <a:rPr lang="en-CA" sz="2600" dirty="0" smtClean="0">
                <a:ln>
                  <a:solidFill>
                    <a:schemeClr val="tx1"/>
                  </a:solidFill>
                </a:ln>
                <a:solidFill>
                  <a:srgbClr val="6161FF"/>
                </a:solidFill>
                <a:latin typeface="Aharoni" panose="02010803020104030203" pitchFamily="2" charset="-79"/>
                <a:cs typeface="Aharoni" panose="02010803020104030203" pitchFamily="2" charset="-79"/>
              </a:rPr>
              <a:t>Impairment of </a:t>
            </a:r>
            <a:r>
              <a:rPr lang="en-CA" sz="2600" dirty="0">
                <a:ln>
                  <a:solidFill>
                    <a:schemeClr val="tx1"/>
                  </a:solidFill>
                </a:ln>
                <a:solidFill>
                  <a:srgbClr val="6161FF"/>
                </a:solidFill>
                <a:latin typeface="Aharoni" panose="02010803020104030203" pitchFamily="2" charset="-79"/>
                <a:cs typeface="Aharoni" panose="02010803020104030203" pitchFamily="2" charset="-79"/>
              </a:rPr>
              <a:t>Information Processing Circuits</a:t>
            </a:r>
          </a:p>
          <a:p>
            <a:pPr marL="0" lvl="0" indent="0" algn="ctr">
              <a:buNone/>
            </a:pPr>
            <a:r>
              <a:rPr lang="en-CA" u="sng" dirty="0">
                <a:ln>
                  <a:solidFill>
                    <a:schemeClr val="tx1"/>
                  </a:solidFill>
                </a:ln>
                <a:solidFill>
                  <a:srgbClr val="6161FF"/>
                </a:solidFill>
                <a:latin typeface="Aharoni" panose="02010803020104030203" pitchFamily="2" charset="-79"/>
                <a:cs typeface="Aharoni" panose="02010803020104030203" pitchFamily="2" charset="-79"/>
              </a:rPr>
              <a:t>Misidentification </a:t>
            </a:r>
            <a:r>
              <a:rPr lang="en-CA" u="sng" dirty="0" smtClean="0">
                <a:ln>
                  <a:solidFill>
                    <a:schemeClr val="tx1"/>
                  </a:solidFill>
                </a:ln>
                <a:solidFill>
                  <a:srgbClr val="6161FF"/>
                </a:solidFill>
                <a:latin typeface="Aharoni" panose="02010803020104030203" pitchFamily="2" charset="-79"/>
                <a:cs typeface="Aharoni" panose="02010803020104030203" pitchFamily="2" charset="-79"/>
              </a:rPr>
              <a:t>Expressions</a:t>
            </a:r>
            <a:endParaRPr lang="en-CA" u="sng" dirty="0">
              <a:ln>
                <a:solidFill>
                  <a:schemeClr val="tx1"/>
                </a:solidFill>
              </a:ln>
              <a:solidFill>
                <a:srgbClr val="6161FF"/>
              </a:solidFill>
              <a:latin typeface="Aharoni" panose="02010803020104030203" pitchFamily="2" charset="-79"/>
              <a:cs typeface="Aharoni" panose="02010803020104030203" pitchFamily="2" charset="-79"/>
            </a:endParaRPr>
          </a:p>
        </p:txBody>
      </p:sp>
      <p:sp>
        <p:nvSpPr>
          <p:cNvPr id="8" name="Rectangle 7"/>
          <p:cNvSpPr/>
          <p:nvPr/>
        </p:nvSpPr>
        <p:spPr>
          <a:xfrm>
            <a:off x="419100" y="2819400"/>
            <a:ext cx="8305800" cy="1865126"/>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Expressions</a:t>
            </a:r>
          </a:p>
          <a:p>
            <a:pPr algn="ctr">
              <a:lnSpc>
                <a:spcPct val="160000"/>
              </a:lnSpc>
            </a:pPr>
            <a:endParaRPr lang="en-CA" sz="1200" u="sng" dirty="0" smtClean="0">
              <a:latin typeface="Arial Rounded MT Bold" panose="020F0704030504030204" pitchFamily="34" charset="0"/>
            </a:endParaRPr>
          </a:p>
          <a:p>
            <a:pPr algn="ctr">
              <a:lnSpc>
                <a:spcPct val="160000"/>
              </a:lnSpc>
            </a:pPr>
            <a:r>
              <a:rPr lang="en-CA" sz="2400" dirty="0" smtClean="0">
                <a:latin typeface="High Tower Text" panose="02040502050506030303" pitchFamily="18" charset="0"/>
              </a:rPr>
              <a:t>“Please help me – my thinking is NOT based in reality”</a:t>
            </a:r>
            <a:endParaRPr lang="en-CA" sz="2400" b="1" u="sng" dirty="0">
              <a:latin typeface="High Tower Text" panose="02040502050506030303" pitchFamily="18" charset="0"/>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49</a:t>
            </a:fld>
            <a:endParaRPr lang="en-US" dirty="0"/>
          </a:p>
        </p:txBody>
      </p:sp>
    </p:spTree>
    <p:extLst>
      <p:ext uri="{BB962C8B-B14F-4D97-AF65-F5344CB8AC3E}">
        <p14:creationId xmlns:p14="http://schemas.microsoft.com/office/powerpoint/2010/main" val="3068774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ight Brace 9"/>
          <p:cNvSpPr/>
          <p:nvPr/>
        </p:nvSpPr>
        <p:spPr>
          <a:xfrm rot="16200000">
            <a:off x="4360549" y="-3086101"/>
            <a:ext cx="575311" cy="7772401"/>
          </a:xfrm>
          <a:prstGeom prst="rightBrace">
            <a:avLst/>
          </a:prstGeom>
          <a:noFill/>
          <a:ln w="57150" cmpd="sng">
            <a:solidFill>
              <a:schemeClr val="tx1"/>
            </a:solidFill>
            <a:beve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1" name="Group 10"/>
          <p:cNvGrpSpPr/>
          <p:nvPr/>
        </p:nvGrpSpPr>
        <p:grpSpPr>
          <a:xfrm>
            <a:off x="2971800" y="152400"/>
            <a:ext cx="3505200" cy="2362200"/>
            <a:chOff x="2604284" y="982581"/>
            <a:chExt cx="2256340" cy="1130497"/>
          </a:xfrm>
        </p:grpSpPr>
        <p:sp>
          <p:nvSpPr>
            <p:cNvPr id="12" name="Oval 11"/>
            <p:cNvSpPr/>
            <p:nvPr/>
          </p:nvSpPr>
          <p:spPr>
            <a:xfrm>
              <a:off x="2604284" y="982581"/>
              <a:ext cx="2256340" cy="1130497"/>
            </a:xfrm>
            <a:prstGeom prst="ellipse">
              <a:avLst/>
            </a:prstGeom>
            <a:solidFill>
              <a:srgbClr val="FF8989"/>
            </a:solidFill>
            <a:ln>
              <a:solidFill>
                <a:srgbClr val="FF8989"/>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Oval 4"/>
            <p:cNvSpPr/>
            <p:nvPr/>
          </p:nvSpPr>
          <p:spPr>
            <a:xfrm>
              <a:off x="2934717" y="1148138"/>
              <a:ext cx="1595474" cy="799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pPr>
              <a:r>
                <a:rPr lang="en-CA" sz="3200" b="1" kern="1200" dirty="0" smtClean="0">
                  <a:solidFill>
                    <a:sysClr val="windowText" lastClr="000000"/>
                  </a:solidFill>
                  <a:latin typeface="Bookman Old Style" panose="02050604050505020204" pitchFamily="18" charset="0"/>
                </a:rPr>
                <a:t>Sensorium</a:t>
              </a:r>
            </a:p>
            <a:p>
              <a:pPr lvl="0" algn="ctr" defTabSz="711200">
                <a:lnSpc>
                  <a:spcPct val="90000"/>
                </a:lnSpc>
                <a:spcBef>
                  <a:spcPct val="0"/>
                </a:spcBef>
              </a:pPr>
              <a:r>
                <a:rPr lang="en-CA" sz="2400" dirty="0" smtClean="0">
                  <a:solidFill>
                    <a:sysClr val="windowText" lastClr="000000"/>
                  </a:solidFill>
                  <a:latin typeface="Bookman Old Style" panose="02050604050505020204" pitchFamily="18" charset="0"/>
                </a:rPr>
                <a:t>(gatekeeper)</a:t>
              </a:r>
              <a:endParaRPr lang="en-CA" sz="2400" kern="1200" dirty="0">
                <a:solidFill>
                  <a:sysClr val="windowText" lastClr="000000"/>
                </a:solidFill>
                <a:latin typeface="Bookman Old Style" panose="02050604050505020204" pitchFamily="18" charset="0"/>
              </a:endParaRPr>
            </a:p>
          </p:txBody>
        </p:sp>
      </p:grpSp>
      <p:sp>
        <p:nvSpPr>
          <p:cNvPr id="2" name="Content Placeholder 1"/>
          <p:cNvSpPr>
            <a:spLocks noGrp="1"/>
          </p:cNvSpPr>
          <p:nvPr>
            <p:ph idx="1"/>
          </p:nvPr>
        </p:nvSpPr>
        <p:spPr/>
        <p:txBody>
          <a:bodyPr/>
          <a:lstStyle/>
          <a:p>
            <a:endParaRPr lang="en-US" smtClean="0"/>
          </a:p>
          <a:p>
            <a:endParaRPr lang="en-US" smtClean="0"/>
          </a:p>
          <a:p>
            <a:endParaRPr lang="en-US" dirty="0"/>
          </a:p>
        </p:txBody>
      </p:sp>
      <p:sp>
        <p:nvSpPr>
          <p:cNvPr id="4" name="Slide Number Placeholder 3"/>
          <p:cNvSpPr>
            <a:spLocks noGrp="1"/>
          </p:cNvSpPr>
          <p:nvPr>
            <p:ph type="sldNum" sz="quarter" idx="10"/>
          </p:nvPr>
        </p:nvSpPr>
        <p:spPr/>
        <p:txBody>
          <a:bodyPr/>
          <a:lstStyle/>
          <a:p>
            <a:fld id="{800A0DDF-9B95-4961-8F3C-303932E2D10A}" type="slidenum">
              <a:rPr lang="en-US" smtClean="0"/>
              <a:pPr/>
              <a:t>5</a:t>
            </a:fld>
            <a:endParaRPr lang="en-US" dirty="0"/>
          </a:p>
        </p:txBody>
      </p:sp>
    </p:spTree>
    <p:extLst>
      <p:ext uri="{BB962C8B-B14F-4D97-AF65-F5344CB8AC3E}">
        <p14:creationId xmlns:p14="http://schemas.microsoft.com/office/powerpoint/2010/main" val="2558000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3418" y1="22969" x2="71139" y2="45378"/>
                        <a14:foregroundMark x1="71139" y1="20448" x2="44051" y2="57143"/>
                        <a14:foregroundMark x1="52152" y1="27451" x2="46076" y2="50980"/>
                        <a14:foregroundMark x1="63291" y1="16527" x2="73165" y2="34454"/>
                        <a14:foregroundMark x1="36709" y1="23810" x2="25823" y2="22969"/>
                        <a14:foregroundMark x1="27089" y1="23529" x2="19241" y2="12605"/>
                        <a14:foregroundMark x1="8101" y1="14006" x2="21013" y2="30812"/>
                        <a14:foregroundMark x1="22278" y1="32213" x2="33924" y2="31373"/>
                        <a14:foregroundMark x1="39747" y1="25210" x2="65063" y2="52941"/>
                        <a14:foregroundMark x1="36709" y1="42017" x2="9620" y2="38936"/>
                        <a14:foregroundMark x1="6582" y1="36695" x2="11646" y2="43417"/>
                        <a14:foregroundMark x1="11646" y1="36695" x2="5316" y2="43697"/>
                        <a14:foregroundMark x1="37468" y1="49020" x2="18987" y2="48179"/>
                        <a14:foregroundMark x1="19747" y1="48459" x2="8354" y2="64426"/>
                        <a14:foregroundMark x1="6835" y1="58824" x2="9620" y2="66106"/>
                        <a14:foregroundMark x1="10633" y1="58543" x2="4810" y2="63305"/>
                        <a14:foregroundMark x1="5316" y1="38375" x2="7595" y2="43978"/>
                        <a14:foregroundMark x1="9873" y1="45098" x2="10886" y2="42297"/>
                        <a14:foregroundMark x1="9114" y1="12605" x2="11392" y2="14566"/>
                        <a14:foregroundMark x1="7342" y1="12325" x2="5570" y2="17647"/>
                        <a14:foregroundMark x1="5570" y1="19888" x2="11646" y2="20448"/>
                        <a14:foregroundMark x1="37468" y1="51821" x2="44810" y2="71429"/>
                        <a14:foregroundMark x1="44051" y1="69468" x2="38481" y2="85714"/>
                        <a14:foregroundMark x1="38734" y1="85154" x2="40000" y2="87395"/>
                        <a14:foregroundMark x1="41013" y1="87955" x2="71139" y2="87395"/>
                        <a14:foregroundMark x1="71139" y1="87395" x2="72658" y2="81232"/>
                        <a14:foregroundMark x1="72911" y1="80392" x2="83291" y2="78992"/>
                      </a14:backgroundRemoval>
                    </a14:imgEffect>
                  </a14:imgLayer>
                </a14:imgProps>
              </a:ext>
              <a:ext uri="{28A0092B-C50C-407E-A947-70E740481C1C}">
                <a14:useLocalDpi xmlns:a14="http://schemas.microsoft.com/office/drawing/2010/main" val="0"/>
              </a:ext>
            </a:extLst>
          </a:blip>
          <a:stretch>
            <a:fillRect/>
          </a:stretch>
        </p:blipFill>
        <p:spPr>
          <a:xfrm>
            <a:off x="6248400" y="2971800"/>
            <a:ext cx="3077100" cy="4391502"/>
          </a:xfrm>
          <a:prstGeom prst="rect">
            <a:avLst/>
          </a:prstGeom>
        </p:spPr>
      </p:pic>
      <p:sp>
        <p:nvSpPr>
          <p:cNvPr id="18" name="Content Placeholder 2"/>
          <p:cNvSpPr>
            <a:spLocks noGrp="1"/>
          </p:cNvSpPr>
          <p:nvPr>
            <p:ph idx="1"/>
          </p:nvPr>
        </p:nvSpPr>
        <p:spPr>
          <a:xfrm>
            <a:off x="0" y="2819400"/>
            <a:ext cx="9144000" cy="3886200"/>
          </a:xfrm>
          <a:ln>
            <a:noFill/>
          </a:ln>
        </p:spPr>
        <p:txBody>
          <a:bodyPr>
            <a:noAutofit/>
          </a:bodyPr>
          <a:lstStyle/>
          <a:p>
            <a:pPr lvl="1">
              <a:spcAft>
                <a:spcPts val="1200"/>
              </a:spcAft>
              <a:buFont typeface="Wingdings" panose="05000000000000000000" pitchFamily="2" charset="2"/>
              <a:buChar char="§"/>
            </a:pPr>
            <a:r>
              <a:rPr lang="en-CA" sz="3600"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p>
          <a:p>
            <a:pPr lvl="1">
              <a:spcAft>
                <a:spcPts val="1200"/>
              </a:spcAft>
              <a:buFont typeface="Wingdings" panose="05000000000000000000" pitchFamily="2" charset="2"/>
              <a:buChar char="§"/>
            </a:pPr>
            <a:r>
              <a:rPr lang="en-CA" sz="3600" dirty="0">
                <a:ln>
                  <a:solidFill>
                    <a:schemeClr val="tx1"/>
                  </a:solidFill>
                </a:ln>
                <a:solidFill>
                  <a:srgbClr val="FF781D"/>
                </a:solidFill>
                <a:latin typeface="Aharoni" panose="02010803020104030203" pitchFamily="2" charset="-79"/>
                <a:cs typeface="Aharoni" panose="02010803020104030203" pitchFamily="2" charset="-79"/>
              </a:rPr>
              <a:t>Apathy Expressions</a:t>
            </a:r>
          </a:p>
          <a:p>
            <a:pPr lvl="1">
              <a:spcAft>
                <a:spcPts val="1200"/>
              </a:spcAft>
              <a:buFont typeface="Wingdings" panose="05000000000000000000" pitchFamily="2" charset="2"/>
              <a:buChar char="§"/>
            </a:pPr>
            <a:r>
              <a:rPr lang="en-CA" sz="3600" dirty="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sz="3600" dirty="0">
              <a:ln>
                <a:solidFill>
                  <a:schemeClr val="tx1"/>
                </a:solidFill>
              </a:ln>
              <a:solidFill>
                <a:schemeClr val="tx2">
                  <a:lumMod val="75000"/>
                </a:schemeClr>
              </a:solidFill>
              <a:latin typeface="Aharoni" panose="02010803020104030203" pitchFamily="2" charset="-79"/>
              <a:cs typeface="Aharoni" panose="02010803020104030203" pitchFamily="2" charset="-79"/>
            </a:endParaRPr>
          </a:p>
          <a:p>
            <a:pPr lvl="1">
              <a:spcAft>
                <a:spcPts val="1200"/>
              </a:spcAft>
              <a:buFont typeface="Wingdings" panose="05000000000000000000" pitchFamily="2" charset="2"/>
              <a:buChar char="§"/>
            </a:pPr>
            <a:r>
              <a:rPr lang="en-CA" sz="3600" dirty="0" smtClean="0">
                <a:ln>
                  <a:solidFill>
                    <a:schemeClr val="tx1"/>
                  </a:solidFill>
                </a:ln>
                <a:solidFill>
                  <a:srgbClr val="FF781D"/>
                </a:solidFill>
                <a:latin typeface="Aharoni" panose="02010803020104030203" pitchFamily="2" charset="-79"/>
                <a:cs typeface="Aharoni" panose="02010803020104030203" pitchFamily="2" charset="-79"/>
              </a:rPr>
              <a:t>Importuning Expressions</a:t>
            </a:r>
            <a:endParaRPr lang="en-CA" sz="3600"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19"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2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40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40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4000" dirty="0" smtClean="0">
                <a:ln>
                  <a:solidFill>
                    <a:schemeClr val="tx1"/>
                  </a:solidFill>
                </a:ln>
                <a:solidFill>
                  <a:srgbClr val="FF781D"/>
                </a:solidFill>
                <a:latin typeface="Aharoni" panose="02010803020104030203" pitchFamily="2" charset="-79"/>
                <a:cs typeface="Aharoni" panose="02010803020104030203" pitchFamily="2" charset="-79"/>
              </a:rPr>
              <a:t>Circuits</a:t>
            </a:r>
            <a:endParaRPr lang="en-CA" sz="4000"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50</a:t>
            </a:fld>
            <a:endParaRPr lang="en-US" dirty="0"/>
          </a:p>
        </p:txBody>
      </p:sp>
    </p:spTree>
    <p:extLst>
      <p:ext uri="{BB962C8B-B14F-4D97-AF65-F5344CB8AC3E}">
        <p14:creationId xmlns:p14="http://schemas.microsoft.com/office/powerpoint/2010/main" val="395793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9620" y="1828800"/>
            <a:ext cx="8686800" cy="4031873"/>
          </a:xfrm>
          <a:prstGeom prst="rect">
            <a:avLst/>
          </a:prstGeom>
        </p:spPr>
        <p:txBody>
          <a:bodyPr wrap="square">
            <a:spAutoFit/>
          </a:bodyPr>
          <a:lstStyle/>
          <a:p>
            <a:pPr lvl="0">
              <a:spcAft>
                <a:spcPts val="1200"/>
              </a:spcAft>
              <a:buClr>
                <a:srgbClr val="F0A22E"/>
              </a:buClr>
              <a:buSzPct val="70000"/>
            </a:pPr>
            <a:r>
              <a:rPr lang="en-CA" sz="3600" b="1" dirty="0" smtClean="0">
                <a:latin typeface="High Tower Text" panose="02040502050506030303" pitchFamily="18" charset="0"/>
              </a:rPr>
              <a:t>Need</a:t>
            </a:r>
          </a:p>
          <a:p>
            <a:pPr marL="457200" lvl="0" indent="-457200">
              <a:spcAft>
                <a:spcPts val="1200"/>
              </a:spcAft>
              <a:buSzPct val="70000"/>
              <a:buFont typeface="Wingdings" panose="05000000000000000000" pitchFamily="2" charset="2"/>
              <a:buChar char="§"/>
            </a:pPr>
            <a:r>
              <a:rPr lang="en-CA" sz="2800" dirty="0" smtClean="0">
                <a:latin typeface="High Tower Text" panose="02040502050506030303" pitchFamily="18" charset="0"/>
              </a:rPr>
              <a:t>Preserved </a:t>
            </a:r>
            <a:r>
              <a:rPr lang="en-CA" sz="3200" b="1" dirty="0" smtClean="0">
                <a:latin typeface="High Tower Text" panose="02040502050506030303" pitchFamily="18" charset="0"/>
              </a:rPr>
              <a:t>Motivational Circuits </a:t>
            </a:r>
            <a:r>
              <a:rPr lang="en-CA" sz="2800" dirty="0" smtClean="0">
                <a:latin typeface="High Tower Text" panose="02040502050506030303" pitchFamily="18" charset="0"/>
              </a:rPr>
              <a:t>needed to:</a:t>
            </a:r>
            <a:endParaRPr lang="en-CA" sz="2800" b="1" dirty="0">
              <a:latin typeface="High Tower Text" panose="02040502050506030303" pitchFamily="18" charset="0"/>
            </a:endParaRPr>
          </a:p>
          <a:p>
            <a:pPr marL="334963" lvl="1" indent="-334963">
              <a:spcAft>
                <a:spcPts val="2400"/>
              </a:spcAft>
              <a:buClr>
                <a:schemeClr val="tx1"/>
              </a:buClr>
              <a:buSzPct val="100000"/>
              <a:buFont typeface="Wingdings" panose="05000000000000000000" pitchFamily="2" charset="2"/>
              <a:buChar char="§"/>
            </a:pPr>
            <a:r>
              <a:rPr lang="en-CA" sz="2800" dirty="0" smtClean="0">
                <a:latin typeface="High Tower Text" panose="02040502050506030303" pitchFamily="18" charset="0"/>
              </a:rPr>
              <a:t>Detect </a:t>
            </a:r>
            <a:r>
              <a:rPr lang="en-CA" sz="3200" b="1" dirty="0" smtClean="0">
                <a:latin typeface="High Tower Text" panose="02040502050506030303" pitchFamily="18" charset="0"/>
              </a:rPr>
              <a:t>State </a:t>
            </a:r>
            <a:r>
              <a:rPr lang="en-CA" sz="2800" dirty="0" smtClean="0">
                <a:latin typeface="High Tower Text" panose="02040502050506030303" pitchFamily="18" charset="0"/>
              </a:rPr>
              <a:t>of </a:t>
            </a:r>
            <a:r>
              <a:rPr lang="en-CA" sz="2800" dirty="0">
                <a:latin typeface="High Tower Text" panose="02040502050506030303" pitchFamily="18" charset="0"/>
              </a:rPr>
              <a:t>discrepancy </a:t>
            </a:r>
            <a:r>
              <a:rPr lang="en-CA" sz="2800" dirty="0" smtClean="0">
                <a:latin typeface="High Tower Text" panose="02040502050506030303" pitchFamily="18" charset="0"/>
              </a:rPr>
              <a:t>between</a:t>
            </a:r>
            <a:endParaRPr lang="en-CA" sz="2800" dirty="0">
              <a:latin typeface="High Tower Text" panose="02040502050506030303" pitchFamily="18" charset="0"/>
            </a:endParaRPr>
          </a:p>
          <a:p>
            <a:pPr marL="792163" lvl="2" indent="-334963">
              <a:spcAft>
                <a:spcPts val="2400"/>
              </a:spcAft>
              <a:buClr>
                <a:schemeClr val="tx1"/>
              </a:buClr>
              <a:buSzPct val="100000"/>
              <a:buFont typeface="Wingdings" panose="05000000000000000000" pitchFamily="2" charset="2"/>
              <a:buChar char="§"/>
            </a:pPr>
            <a:r>
              <a:rPr lang="en-CA" sz="2800" dirty="0" smtClean="0">
                <a:latin typeface="High Tower Text" panose="02040502050506030303" pitchFamily="18" charset="0"/>
              </a:rPr>
              <a:t>Internal </a:t>
            </a:r>
            <a:r>
              <a:rPr lang="en-CA" sz="3200" b="1" dirty="0">
                <a:latin typeface="High Tower Text" panose="02040502050506030303" pitchFamily="18" charset="0"/>
              </a:rPr>
              <a:t>P</a:t>
            </a:r>
            <a:r>
              <a:rPr lang="en-CA" sz="3200" b="1" dirty="0" smtClean="0">
                <a:latin typeface="High Tower Text" panose="02040502050506030303" pitchFamily="18" charset="0"/>
              </a:rPr>
              <a:t>hysiological </a:t>
            </a:r>
            <a:r>
              <a:rPr lang="en-CA" sz="3200" b="1" dirty="0">
                <a:latin typeface="High Tower Text" panose="02040502050506030303" pitchFamily="18" charset="0"/>
              </a:rPr>
              <a:t>or </a:t>
            </a:r>
            <a:r>
              <a:rPr lang="en-CA" sz="3200" b="1" dirty="0" smtClean="0">
                <a:latin typeface="High Tower Text" panose="02040502050506030303" pitchFamily="18" charset="0"/>
              </a:rPr>
              <a:t>Psychological  </a:t>
            </a:r>
            <a:r>
              <a:rPr lang="en-CA" sz="2800" dirty="0" smtClean="0">
                <a:latin typeface="High Tower Text" panose="02040502050506030303" pitchFamily="18" charset="0"/>
              </a:rPr>
              <a:t>state, and The </a:t>
            </a:r>
            <a:r>
              <a:rPr lang="en-CA" sz="2800" dirty="0">
                <a:latin typeface="High Tower Text" panose="02040502050506030303" pitchFamily="18" charset="0"/>
              </a:rPr>
              <a:t>external state of the </a:t>
            </a:r>
            <a:r>
              <a:rPr lang="en-CA" sz="3200" b="1" dirty="0">
                <a:latin typeface="High Tower Text" panose="02040502050506030303" pitchFamily="18" charset="0"/>
              </a:rPr>
              <a:t>M</a:t>
            </a:r>
            <a:r>
              <a:rPr lang="en-CA" sz="3200" b="1" dirty="0" smtClean="0">
                <a:latin typeface="High Tower Text" panose="02040502050506030303" pitchFamily="18" charset="0"/>
              </a:rPr>
              <a:t>ilieu, </a:t>
            </a:r>
            <a:r>
              <a:rPr lang="en-CA" sz="2800" b="1" dirty="0" smtClean="0">
                <a:latin typeface="High Tower Text" panose="02040502050506030303" pitchFamily="18" charset="0"/>
              </a:rPr>
              <a:t>to </a:t>
            </a:r>
            <a:endParaRPr lang="en-CA" sz="2800" dirty="0">
              <a:latin typeface="High Tower Text" panose="02040502050506030303" pitchFamily="18" charset="0"/>
            </a:endParaRPr>
          </a:p>
          <a:p>
            <a:pPr marL="334963" lvl="1" indent="-334963">
              <a:spcAft>
                <a:spcPts val="2400"/>
              </a:spcAft>
              <a:buClr>
                <a:schemeClr val="tx1"/>
              </a:buClr>
              <a:buSzPct val="100000"/>
              <a:buFont typeface="Wingdings" panose="05000000000000000000" pitchFamily="2" charset="2"/>
              <a:buChar char="§"/>
            </a:pPr>
            <a:r>
              <a:rPr lang="en-CA" sz="2800" dirty="0" smtClean="0">
                <a:latin typeface="High Tower Text" panose="02040502050506030303" pitchFamily="18" charset="0"/>
              </a:rPr>
              <a:t>Identify </a:t>
            </a:r>
            <a:r>
              <a:rPr lang="en-CA" sz="3200" dirty="0" smtClean="0">
                <a:latin typeface="High Tower Text" panose="02040502050506030303" pitchFamily="18" charset="0"/>
              </a:rPr>
              <a:t>a </a:t>
            </a:r>
            <a:r>
              <a:rPr lang="en-CA" sz="3200" b="1" dirty="0">
                <a:latin typeface="High Tower Text" panose="02040502050506030303" pitchFamily="18" charset="0"/>
              </a:rPr>
              <a:t>N</a:t>
            </a:r>
            <a:r>
              <a:rPr lang="en-CA" sz="3200" b="1" dirty="0" smtClean="0">
                <a:latin typeface="High Tower Text" panose="02040502050506030303" pitchFamily="18" charset="0"/>
              </a:rPr>
              <a:t>eed</a:t>
            </a:r>
            <a:endParaRPr lang="en-CA" sz="3200" dirty="0">
              <a:latin typeface="High Tower Text" panose="02040502050506030303" pitchFamily="18" charset="0"/>
            </a:endParaRPr>
          </a:p>
        </p:txBody>
      </p:sp>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7620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endParaRPr lang="en-CA" sz="2800"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51</a:t>
            </a:fld>
            <a:endParaRPr lang="en-US" dirty="0"/>
          </a:p>
        </p:txBody>
      </p:sp>
    </p:spTree>
    <p:extLst>
      <p:ext uri="{BB962C8B-B14F-4D97-AF65-F5344CB8AC3E}">
        <p14:creationId xmlns:p14="http://schemas.microsoft.com/office/powerpoint/2010/main" val="291894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1000"/>
                                        <p:tgtEl>
                                          <p:spTgt spid="4">
                                            <p:txEl>
                                              <p:pRg st="4" end="4"/>
                                            </p:txEl>
                                          </p:spTgt>
                                        </p:tgtEl>
                                      </p:cBhvr>
                                    </p:animEffect>
                                    <p:anim calcmode="lin" valueType="num">
                                      <p:cBhvr>
                                        <p:cTn id="2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9620" y="1828800"/>
            <a:ext cx="8686800" cy="4832092"/>
          </a:xfrm>
          <a:prstGeom prst="rect">
            <a:avLst/>
          </a:prstGeom>
        </p:spPr>
        <p:txBody>
          <a:bodyPr wrap="square">
            <a:spAutoFit/>
          </a:bodyPr>
          <a:lstStyle/>
          <a:p>
            <a:pPr lvl="0">
              <a:spcAft>
                <a:spcPts val="1200"/>
              </a:spcAft>
              <a:buClr>
                <a:srgbClr val="F0A22E"/>
              </a:buClr>
              <a:buSzPct val="70000"/>
            </a:pPr>
            <a:r>
              <a:rPr lang="en-CA" sz="3200" b="1" dirty="0" smtClean="0">
                <a:latin typeface="Arial Rounded MT Bold" panose="020F0704030504030204" pitchFamily="34" charset="0"/>
              </a:rPr>
              <a:t>The Process</a:t>
            </a:r>
            <a:endParaRPr lang="en-CA" sz="3200" b="1" dirty="0">
              <a:latin typeface="Arial Rounded MT Bold" panose="020F0704030504030204" pitchFamily="34" charset="0"/>
            </a:endParaRPr>
          </a:p>
          <a:p>
            <a:pPr marL="342900" lvl="0" indent="-342900">
              <a:spcAft>
                <a:spcPts val="1800"/>
              </a:spcAft>
              <a:buClr>
                <a:srgbClr val="FF781D"/>
              </a:buClr>
              <a:buSzPct val="70000"/>
              <a:buFont typeface="Wingdings" panose="05000000000000000000" pitchFamily="2" charset="2"/>
              <a:buChar char="§"/>
            </a:pPr>
            <a:endParaRPr lang="en-CA" sz="1100" b="1" dirty="0">
              <a:latin typeface="Arial Rounded MT Bold" panose="020F0704030504030204" pitchFamily="34" charset="0"/>
            </a:endParaRPr>
          </a:p>
          <a:p>
            <a:pPr marL="342900" lvl="1" indent="-342900">
              <a:spcAft>
                <a:spcPts val="3000"/>
              </a:spcAft>
              <a:buClr>
                <a:srgbClr val="FF781D"/>
              </a:buClr>
              <a:buSzPct val="100000"/>
              <a:buFont typeface="Wingdings" panose="05000000000000000000" pitchFamily="2" charset="2"/>
              <a:buChar char="§"/>
            </a:pPr>
            <a:r>
              <a:rPr lang="en-US" sz="2800" dirty="0" smtClean="0">
                <a:latin typeface="Arial Rounded MT Bold" panose="020F0704030504030204" pitchFamily="34" charset="0"/>
              </a:rPr>
              <a:t>Needs 				 	  thoughts</a:t>
            </a:r>
            <a:endParaRPr lang="en-US" sz="2800" dirty="0">
              <a:latin typeface="Arial Rounded MT Bold" panose="020F0704030504030204" pitchFamily="34" charset="0"/>
            </a:endParaRPr>
          </a:p>
          <a:p>
            <a:pPr marL="342900" lvl="1" indent="-342900">
              <a:spcAft>
                <a:spcPts val="3000"/>
              </a:spcAft>
              <a:buClr>
                <a:srgbClr val="FF781D"/>
              </a:buClr>
              <a:buSzPct val="100000"/>
              <a:buFont typeface="Wingdings" panose="05000000000000000000" pitchFamily="2" charset="2"/>
              <a:buChar char="§"/>
            </a:pPr>
            <a:r>
              <a:rPr lang="en-US" sz="2800" dirty="0">
                <a:latin typeface="Arial Rounded MT Bold" panose="020F0704030504030204" pitchFamily="34" charset="0"/>
              </a:rPr>
              <a:t>Thoughts </a:t>
            </a:r>
            <a:r>
              <a:rPr lang="en-US" sz="2800" dirty="0" smtClean="0">
                <a:latin typeface="Arial Rounded MT Bold" panose="020F0704030504030204" pitchFamily="34" charset="0"/>
              </a:rPr>
              <a:t>				        goals  </a:t>
            </a:r>
            <a:r>
              <a:rPr lang="en-US" sz="2800" dirty="0" err="1" smtClean="0">
                <a:latin typeface="Arial Rounded MT Bold" panose="020F0704030504030204" pitchFamily="34" charset="0"/>
              </a:rPr>
              <a:t>Goals</a:t>
            </a:r>
            <a:endParaRPr lang="en-US" sz="2800" dirty="0">
              <a:latin typeface="Arial Rounded MT Bold" panose="020F0704030504030204" pitchFamily="34" charset="0"/>
            </a:endParaRPr>
          </a:p>
          <a:p>
            <a:pPr marL="342900" lvl="1" indent="-342900">
              <a:spcAft>
                <a:spcPts val="3000"/>
              </a:spcAft>
              <a:buClr>
                <a:srgbClr val="FF781D"/>
              </a:buClr>
              <a:buSzPct val="100000"/>
              <a:buFont typeface="Wingdings" panose="05000000000000000000" pitchFamily="2" charset="2"/>
              <a:buChar char="§"/>
            </a:pPr>
            <a:r>
              <a:rPr lang="en-US" sz="2800" dirty="0" smtClean="0">
                <a:latin typeface="Arial Rounded MT Bold" panose="020F0704030504030204" pitchFamily="34" charset="0"/>
              </a:rPr>
              <a:t>Goals		</a:t>
            </a:r>
            <a:r>
              <a:rPr lang="en-US" sz="2800" dirty="0">
                <a:latin typeface="Arial Rounded MT Bold" panose="020F0704030504030204" pitchFamily="34" charset="0"/>
              </a:rPr>
              <a:t> </a:t>
            </a:r>
            <a:r>
              <a:rPr lang="en-US" sz="2800" dirty="0" smtClean="0">
                <a:latin typeface="Arial Rounded MT Bold" panose="020F0704030504030204" pitchFamily="34" charset="0"/>
              </a:rPr>
              <a:t>      ‘</a:t>
            </a:r>
            <a:r>
              <a:rPr lang="en-US" sz="2800" dirty="0">
                <a:latin typeface="Arial Rounded MT Bold" panose="020F0704030504030204" pitchFamily="34" charset="0"/>
              </a:rPr>
              <a:t>drives’ or ‘motivation’</a:t>
            </a:r>
          </a:p>
          <a:p>
            <a:pPr marL="342900" lvl="1" indent="-342900">
              <a:spcAft>
                <a:spcPts val="3000"/>
              </a:spcAft>
              <a:buClr>
                <a:srgbClr val="FF781D"/>
              </a:buClr>
              <a:buSzPct val="100000"/>
              <a:buFont typeface="Wingdings" panose="05000000000000000000" pitchFamily="2" charset="2"/>
              <a:buChar char="§"/>
            </a:pPr>
            <a:r>
              <a:rPr lang="en-US" sz="2800" dirty="0" smtClean="0">
                <a:latin typeface="Arial Rounded MT Bold" panose="020F0704030504030204" pitchFamily="34" charset="0"/>
              </a:rPr>
              <a:t>‘Motivation’					    need </a:t>
            </a:r>
          </a:p>
          <a:p>
            <a:pPr marL="457200" lvl="2">
              <a:spcAft>
                <a:spcPts val="1200"/>
              </a:spcAft>
              <a:buClr>
                <a:schemeClr val="tx1"/>
              </a:buClr>
              <a:buSzPct val="100000"/>
            </a:pPr>
            <a:r>
              <a:rPr lang="en-US" sz="2800" dirty="0" smtClean="0">
                <a:latin typeface="Arial Rounded MT Bold" panose="020F0704030504030204" pitchFamily="34" charset="0"/>
              </a:rPr>
              <a:t>	Results in goal attainment</a:t>
            </a:r>
            <a:endParaRPr lang="en-US" sz="2800" dirty="0">
              <a:latin typeface="Arial Rounded MT Bold" panose="020F0704030504030204" pitchFamily="34" charset="0"/>
            </a:endParaRPr>
          </a:p>
        </p:txBody>
      </p:sp>
      <p:sp>
        <p:nvSpPr>
          <p:cNvPr id="25" name="Right Arrow 24"/>
          <p:cNvSpPr/>
          <p:nvPr/>
        </p:nvSpPr>
        <p:spPr>
          <a:xfrm>
            <a:off x="1905000" y="4343400"/>
            <a:ext cx="1676400" cy="876691"/>
          </a:xfrm>
          <a:prstGeom prst="rightArrow">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781D"/>
              </a:solidFill>
            </a:endParaRPr>
          </a:p>
        </p:txBody>
      </p:sp>
      <p:sp>
        <p:nvSpPr>
          <p:cNvPr id="24" name="Right Arrow 23"/>
          <p:cNvSpPr/>
          <p:nvPr/>
        </p:nvSpPr>
        <p:spPr>
          <a:xfrm>
            <a:off x="2514600" y="3505200"/>
            <a:ext cx="3810000" cy="876691"/>
          </a:xfrm>
          <a:prstGeom prst="rightArrow">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781D"/>
              </a:solidFill>
            </a:endParaRPr>
          </a:p>
        </p:txBody>
      </p:sp>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7620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endParaRPr lang="en-CA" sz="2800"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13" name="Right Arrow 12"/>
          <p:cNvSpPr/>
          <p:nvPr/>
        </p:nvSpPr>
        <p:spPr>
          <a:xfrm>
            <a:off x="2057400" y="2704709"/>
            <a:ext cx="3810000" cy="876691"/>
          </a:xfrm>
          <a:prstGeom prst="rightArrow">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781D"/>
              </a:solidFill>
            </a:endParaRPr>
          </a:p>
        </p:txBody>
      </p:sp>
      <p:sp>
        <p:nvSpPr>
          <p:cNvPr id="2" name="TextBox 1"/>
          <p:cNvSpPr txBox="1"/>
          <p:nvPr/>
        </p:nvSpPr>
        <p:spPr>
          <a:xfrm>
            <a:off x="2057399" y="2862068"/>
            <a:ext cx="3548723" cy="523220"/>
          </a:xfrm>
          <a:prstGeom prst="rect">
            <a:avLst/>
          </a:prstGeom>
          <a:noFill/>
        </p:spPr>
        <p:txBody>
          <a:bodyPr wrap="square" rtlCol="0">
            <a:spAutoFit/>
          </a:bodyPr>
          <a:lstStyle/>
          <a:p>
            <a:r>
              <a:rPr lang="en-US" sz="2800" dirty="0" smtClean="0">
                <a:latin typeface="Arial Rounded MT Bold" panose="020F0704030504030204" pitchFamily="34" charset="0"/>
              </a:rPr>
              <a:t>get represented as</a:t>
            </a:r>
            <a:endParaRPr lang="en-US" sz="2800" dirty="0">
              <a:latin typeface="Arial Rounded MT Bold" panose="020F0704030504030204" pitchFamily="34" charset="0"/>
            </a:endParaRPr>
          </a:p>
        </p:txBody>
      </p:sp>
      <p:sp>
        <p:nvSpPr>
          <p:cNvPr id="15" name="TextBox 14"/>
          <p:cNvSpPr txBox="1"/>
          <p:nvPr/>
        </p:nvSpPr>
        <p:spPr>
          <a:xfrm>
            <a:off x="2535620" y="3662820"/>
            <a:ext cx="3569792" cy="523220"/>
          </a:xfrm>
          <a:prstGeom prst="rect">
            <a:avLst/>
          </a:prstGeom>
          <a:noFill/>
        </p:spPr>
        <p:txBody>
          <a:bodyPr wrap="square" rtlCol="0">
            <a:spAutoFit/>
          </a:bodyPr>
          <a:lstStyle/>
          <a:p>
            <a:r>
              <a:rPr lang="en-US" sz="2800" dirty="0">
                <a:latin typeface="Arial Rounded MT Bold" panose="020F0704030504030204" pitchFamily="34" charset="0"/>
              </a:rPr>
              <a:t>l</a:t>
            </a:r>
            <a:r>
              <a:rPr lang="en-US" sz="2800" dirty="0" smtClean="0">
                <a:latin typeface="Arial Rounded MT Bold" panose="020F0704030504030204" pitchFamily="34" charset="0"/>
              </a:rPr>
              <a:t>ead to formation of</a:t>
            </a:r>
            <a:endParaRPr lang="en-US" sz="2800" dirty="0">
              <a:latin typeface="Arial Rounded MT Bold" panose="020F0704030504030204" pitchFamily="34" charset="0"/>
            </a:endParaRPr>
          </a:p>
        </p:txBody>
      </p:sp>
      <p:sp>
        <p:nvSpPr>
          <p:cNvPr id="19" name="TextBox 18"/>
          <p:cNvSpPr txBox="1"/>
          <p:nvPr/>
        </p:nvSpPr>
        <p:spPr>
          <a:xfrm>
            <a:off x="1926020" y="4458091"/>
            <a:ext cx="1480674" cy="523220"/>
          </a:xfrm>
          <a:prstGeom prst="rect">
            <a:avLst/>
          </a:prstGeom>
          <a:noFill/>
        </p:spPr>
        <p:txBody>
          <a:bodyPr wrap="square" rtlCol="0">
            <a:spAutoFit/>
          </a:bodyPr>
          <a:lstStyle/>
          <a:p>
            <a:r>
              <a:rPr lang="en-US" sz="2800" dirty="0" smtClean="0">
                <a:latin typeface="Arial Rounded MT Bold" panose="020F0704030504030204" pitchFamily="34" charset="0"/>
              </a:rPr>
              <a:t>trigger</a:t>
            </a:r>
            <a:endParaRPr lang="en-US" sz="2800" dirty="0">
              <a:latin typeface="Arial Rounded MT Bold" panose="020F0704030504030204" pitchFamily="34" charset="0"/>
            </a:endParaRPr>
          </a:p>
        </p:txBody>
      </p:sp>
      <p:sp>
        <p:nvSpPr>
          <p:cNvPr id="26" name="Right Arrow 25"/>
          <p:cNvSpPr/>
          <p:nvPr/>
        </p:nvSpPr>
        <p:spPr>
          <a:xfrm>
            <a:off x="2895600" y="5105400"/>
            <a:ext cx="4061220" cy="876691"/>
          </a:xfrm>
          <a:prstGeom prst="rightArrow">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781D"/>
              </a:solidFill>
            </a:endParaRPr>
          </a:p>
        </p:txBody>
      </p:sp>
      <p:sp>
        <p:nvSpPr>
          <p:cNvPr id="21" name="TextBox 20"/>
          <p:cNvSpPr txBox="1"/>
          <p:nvPr/>
        </p:nvSpPr>
        <p:spPr>
          <a:xfrm>
            <a:off x="2895600" y="5267980"/>
            <a:ext cx="4061220" cy="523220"/>
          </a:xfrm>
          <a:prstGeom prst="rect">
            <a:avLst/>
          </a:prstGeom>
          <a:noFill/>
        </p:spPr>
        <p:txBody>
          <a:bodyPr wrap="square" rtlCol="0">
            <a:spAutoFit/>
          </a:bodyPr>
          <a:lstStyle/>
          <a:p>
            <a:r>
              <a:rPr lang="en-US" sz="2800" dirty="0">
                <a:latin typeface="Arial Rounded MT Bold" panose="020F0704030504030204" pitchFamily="34" charset="0"/>
              </a:rPr>
              <a:t>propels to satiate the</a:t>
            </a:r>
          </a:p>
        </p:txBody>
      </p:sp>
      <p:sp>
        <p:nvSpPr>
          <p:cNvPr id="23" name="Bent-Up Arrow 22"/>
          <p:cNvSpPr/>
          <p:nvPr/>
        </p:nvSpPr>
        <p:spPr>
          <a:xfrm rot="5400000">
            <a:off x="358096" y="5890304"/>
            <a:ext cx="685800" cy="639992"/>
          </a:xfrm>
          <a:prstGeom prst="bentUpArrow">
            <a:avLst>
              <a:gd name="adj1" fmla="val 22688"/>
              <a:gd name="adj2" fmla="val 25000"/>
              <a:gd name="adj3" fmla="val 25000"/>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52</a:t>
            </a:fld>
            <a:endParaRPr lang="en-US" dirty="0"/>
          </a:p>
        </p:txBody>
      </p:sp>
    </p:spTree>
    <p:extLst>
      <p:ext uri="{BB962C8B-B14F-4D97-AF65-F5344CB8AC3E}">
        <p14:creationId xmlns:p14="http://schemas.microsoft.com/office/powerpoint/2010/main" val="632195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fade">
                                      <p:cBhvr>
                                        <p:cTn id="14" dur="1000"/>
                                        <p:tgtEl>
                                          <p:spTgt spid="8">
                                            <p:txEl>
                                              <p:pRg st="3" end="3"/>
                                            </p:txEl>
                                          </p:spTgt>
                                        </p:tgtEl>
                                      </p:cBhvr>
                                    </p:animEffect>
                                    <p:anim calcmode="lin" valueType="num">
                                      <p:cBhvr>
                                        <p:cTn id="1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1000"/>
                                        <p:tgtEl>
                                          <p:spTgt spid="8">
                                            <p:txEl>
                                              <p:pRg st="5" end="5"/>
                                            </p:txEl>
                                          </p:spTgt>
                                        </p:tgtEl>
                                      </p:cBhvr>
                                    </p:animEffect>
                                    <p:anim calcmode="lin" valueType="num">
                                      <p:cBhvr>
                                        <p:cTn id="29"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1000"/>
                                        <p:tgtEl>
                                          <p:spTgt spid="8">
                                            <p:txEl>
                                              <p:pRg st="6" end="6"/>
                                            </p:txEl>
                                          </p:spTgt>
                                        </p:tgtEl>
                                      </p:cBhvr>
                                    </p:animEffect>
                                    <p:anim calcmode="lin" valueType="num">
                                      <p:cBhvr>
                                        <p:cTn id="36"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71838"/>
            <a:ext cx="9144000" cy="3650230"/>
          </a:xfrm>
          <a:prstGeom prst="rect">
            <a:avLst/>
          </a:prstGeom>
        </p:spPr>
        <p:txBody>
          <a:bodyPr wrap="square">
            <a:spAutoFit/>
          </a:bodyPr>
          <a:lstStyle/>
          <a:p>
            <a:pPr lvl="0" algn="ctr">
              <a:spcBef>
                <a:spcPct val="20000"/>
              </a:spcBef>
              <a:buClr>
                <a:srgbClr val="F0A22E"/>
              </a:buClr>
              <a:buSzPct val="70000"/>
            </a:pPr>
            <a:r>
              <a:rPr lang="en-CA" sz="4400" b="1" dirty="0" smtClean="0">
                <a:latin typeface="Arial Rounded MT Bold" panose="020F0704030504030204" pitchFamily="34" charset="0"/>
              </a:rPr>
              <a:t>Needs		Thoughts		Goals           </a:t>
            </a:r>
            <a:endParaRPr lang="en-CA" sz="4400" b="1" dirty="0">
              <a:latin typeface="Arial Rounded MT Bold" panose="020F0704030504030204" pitchFamily="34" charset="0"/>
            </a:endParaRPr>
          </a:p>
          <a:p>
            <a:pPr lvl="0" algn="ctr">
              <a:spcBef>
                <a:spcPct val="20000"/>
              </a:spcBef>
              <a:buClr>
                <a:srgbClr val="F0A22E"/>
              </a:buClr>
              <a:buSzPct val="70000"/>
            </a:pPr>
            <a:endParaRPr lang="en-CA" sz="4400" b="1" dirty="0">
              <a:latin typeface="Arial Rounded MT Bold" panose="020F0704030504030204" pitchFamily="34" charset="0"/>
            </a:endParaRPr>
          </a:p>
          <a:p>
            <a:pPr lvl="0" algn="ctr">
              <a:spcBef>
                <a:spcPct val="20000"/>
              </a:spcBef>
              <a:buClr>
                <a:srgbClr val="F0A22E"/>
              </a:buClr>
              <a:buSzPct val="70000"/>
            </a:pPr>
            <a:r>
              <a:rPr lang="en-CA" sz="500" b="1" dirty="0" smtClean="0">
                <a:latin typeface="Arial Rounded MT Bold" panose="020F0704030504030204" pitchFamily="34" charset="0"/>
              </a:rPr>
              <a:t>    </a:t>
            </a:r>
            <a:r>
              <a:rPr lang="en-CA" sz="2400" b="1" dirty="0" smtClean="0">
                <a:latin typeface="Arial Rounded MT Bold" panose="020F0704030504030204" pitchFamily="34" charset="0"/>
              </a:rPr>
              <a:t>     </a:t>
            </a:r>
          </a:p>
          <a:p>
            <a:pPr lvl="0" algn="ctr">
              <a:spcBef>
                <a:spcPct val="20000"/>
              </a:spcBef>
              <a:buClr>
                <a:srgbClr val="F0A22E"/>
              </a:buClr>
              <a:buSzPct val="70000"/>
            </a:pPr>
            <a:r>
              <a:rPr lang="en-CA" sz="4400" b="1" dirty="0" smtClean="0">
                <a:latin typeface="Arial Rounded MT Bold" panose="020F0704030504030204" pitchFamily="34" charset="0"/>
              </a:rPr>
              <a:t>Release</a:t>
            </a:r>
            <a:r>
              <a:rPr lang="en-CA" sz="4400" b="1" dirty="0">
                <a:latin typeface="Arial Rounded MT Bold" panose="020F0704030504030204" pitchFamily="34" charset="0"/>
              </a:rPr>
              <a:t>	 </a:t>
            </a:r>
            <a:r>
              <a:rPr lang="en-CA" sz="4400" b="1" dirty="0" smtClean="0">
                <a:latin typeface="Arial Rounded MT Bold" panose="020F0704030504030204" pitchFamily="34" charset="0"/>
              </a:rPr>
              <a:t>    Satiation</a:t>
            </a:r>
            <a:r>
              <a:rPr lang="en-CA" sz="4400" b="1" dirty="0">
                <a:latin typeface="Arial Rounded MT Bold" panose="020F0704030504030204" pitchFamily="34" charset="0"/>
              </a:rPr>
              <a:t>	</a:t>
            </a:r>
            <a:r>
              <a:rPr lang="en-CA" sz="4400" b="1" dirty="0" smtClean="0">
                <a:latin typeface="Arial Rounded MT Bold" panose="020F0704030504030204" pitchFamily="34" charset="0"/>
              </a:rPr>
              <a:t>	Motive</a:t>
            </a:r>
          </a:p>
          <a:p>
            <a:pPr lvl="0" algn="ctr">
              <a:spcBef>
                <a:spcPct val="20000"/>
              </a:spcBef>
              <a:buClr>
                <a:srgbClr val="F0A22E"/>
              </a:buClr>
              <a:buSzPct val="70000"/>
            </a:pPr>
            <a:endParaRPr lang="en-US" sz="4400" dirty="0">
              <a:latin typeface="Arial Rounded MT Bold" panose="020F0704030504030204" pitchFamily="34" charset="0"/>
            </a:endParaRPr>
          </a:p>
        </p:txBody>
      </p:sp>
      <p:sp>
        <p:nvSpPr>
          <p:cNvPr id="6" name="Right Arrow 5"/>
          <p:cNvSpPr/>
          <p:nvPr/>
        </p:nvSpPr>
        <p:spPr>
          <a:xfrm>
            <a:off x="2438400" y="3581400"/>
            <a:ext cx="762000" cy="381261"/>
          </a:xfrm>
          <a:prstGeom prst="rightArrow">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781D"/>
              </a:solidFill>
            </a:endParaRPr>
          </a:p>
        </p:txBody>
      </p:sp>
      <p:sp>
        <p:nvSpPr>
          <p:cNvPr id="3" name="Rectangle 2"/>
          <p:cNvSpPr/>
          <p:nvPr/>
        </p:nvSpPr>
        <p:spPr>
          <a:xfrm>
            <a:off x="1346637" y="2286000"/>
            <a:ext cx="6477000" cy="584775"/>
          </a:xfrm>
          <a:prstGeom prst="rect">
            <a:avLst/>
          </a:prstGeom>
        </p:spPr>
        <p:txBody>
          <a:bodyPr wrap="square">
            <a:spAutoFit/>
          </a:bodyPr>
          <a:lstStyle/>
          <a:p>
            <a:pPr lvl="0" algn="ctr">
              <a:spcBef>
                <a:spcPct val="20000"/>
              </a:spcBef>
              <a:buClr>
                <a:srgbClr val="F0A22E"/>
              </a:buClr>
              <a:buSzPct val="70000"/>
            </a:pPr>
            <a:r>
              <a:rPr lang="en-CA" sz="3200" b="1" dirty="0">
                <a:latin typeface="Arial Rounded MT Bold" panose="020F0704030504030204" pitchFamily="34" charset="0"/>
              </a:rPr>
              <a:t>‘Needs’ </a:t>
            </a:r>
            <a:r>
              <a:rPr lang="en-CA" sz="3200" dirty="0">
                <a:latin typeface="Arial Rounded MT Bold" panose="020F0704030504030204" pitchFamily="34" charset="0"/>
              </a:rPr>
              <a:t>and</a:t>
            </a:r>
            <a:r>
              <a:rPr lang="en-CA" sz="3200" b="1" dirty="0">
                <a:latin typeface="Arial Rounded MT Bold" panose="020F0704030504030204" pitchFamily="34" charset="0"/>
              </a:rPr>
              <a:t> ‘Motives’ </a:t>
            </a:r>
            <a:r>
              <a:rPr lang="en-CA" sz="3200" dirty="0">
                <a:latin typeface="Arial Rounded MT Bold" panose="020F0704030504030204" pitchFamily="34" charset="0"/>
              </a:rPr>
              <a:t>Coexist</a:t>
            </a:r>
          </a:p>
        </p:txBody>
      </p:sp>
      <p:sp>
        <p:nvSpPr>
          <p:cNvPr id="13"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5" name="Right Arrow 14"/>
          <p:cNvSpPr/>
          <p:nvPr/>
        </p:nvSpPr>
        <p:spPr>
          <a:xfrm rot="10800000">
            <a:off x="2823881" y="5638800"/>
            <a:ext cx="548390" cy="381261"/>
          </a:xfrm>
          <a:prstGeom prst="rightArrow">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781D"/>
              </a:solidFill>
            </a:endParaRPr>
          </a:p>
        </p:txBody>
      </p:sp>
      <p:sp>
        <p:nvSpPr>
          <p:cNvPr id="16" name="Right Arrow 15"/>
          <p:cNvSpPr/>
          <p:nvPr/>
        </p:nvSpPr>
        <p:spPr>
          <a:xfrm>
            <a:off x="6019800" y="3581400"/>
            <a:ext cx="762000" cy="381261"/>
          </a:xfrm>
          <a:prstGeom prst="rightArrow">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781D"/>
              </a:solidFill>
            </a:endParaRPr>
          </a:p>
        </p:txBody>
      </p:sp>
      <p:sp>
        <p:nvSpPr>
          <p:cNvPr id="17" name="Right Arrow 16"/>
          <p:cNvSpPr/>
          <p:nvPr/>
        </p:nvSpPr>
        <p:spPr>
          <a:xfrm rot="10800000">
            <a:off x="5669405" y="5638799"/>
            <a:ext cx="548390" cy="381261"/>
          </a:xfrm>
          <a:prstGeom prst="rightArrow">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781D"/>
              </a:solidFill>
            </a:endParaRPr>
          </a:p>
        </p:txBody>
      </p:sp>
      <p:sp>
        <p:nvSpPr>
          <p:cNvPr id="18" name="Right Arrow 17"/>
          <p:cNvSpPr/>
          <p:nvPr/>
        </p:nvSpPr>
        <p:spPr>
          <a:xfrm rot="5400000">
            <a:off x="7442636" y="4725306"/>
            <a:ext cx="762000" cy="381261"/>
          </a:xfrm>
          <a:prstGeom prst="rightArrow">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781D"/>
              </a:solidFill>
            </a:endParaRPr>
          </a:p>
        </p:txBody>
      </p:sp>
      <p:sp>
        <p:nvSpPr>
          <p:cNvPr id="19" name="Right Arrow 18"/>
          <p:cNvSpPr/>
          <p:nvPr/>
        </p:nvSpPr>
        <p:spPr>
          <a:xfrm rot="16200000">
            <a:off x="800231" y="4725306"/>
            <a:ext cx="762000" cy="381261"/>
          </a:xfrm>
          <a:prstGeom prst="rightArrow">
            <a:avLst/>
          </a:prstGeom>
          <a:solidFill>
            <a:srgbClr val="FF781D"/>
          </a:solidFill>
          <a:ln>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781D"/>
              </a:solidFill>
            </a:endParaRPr>
          </a:p>
        </p:txBody>
      </p:sp>
      <p:sp>
        <p:nvSpPr>
          <p:cNvPr id="14"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53</a:t>
            </a:fld>
            <a:endParaRPr lang="en-US" dirty="0"/>
          </a:p>
        </p:txBody>
      </p:sp>
    </p:spTree>
    <p:extLst>
      <p:ext uri="{BB962C8B-B14F-4D97-AF65-F5344CB8AC3E}">
        <p14:creationId xmlns:p14="http://schemas.microsoft.com/office/powerpoint/2010/main" val="11314690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368" b="4023"/>
          <a:stretch/>
        </p:blipFill>
        <p:spPr>
          <a:xfrm>
            <a:off x="1447" y="4419600"/>
            <a:ext cx="9183146" cy="2238703"/>
          </a:xfrm>
          <a:prstGeom prst="rect">
            <a:avLst/>
          </a:prstGeom>
        </p:spPr>
      </p:pic>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graphicFrame>
        <p:nvGraphicFramePr>
          <p:cNvPr id="6" name="Diagram 5"/>
          <p:cNvGraphicFramePr/>
          <p:nvPr>
            <p:extLst>
              <p:ext uri="{D42A27DB-BD31-4B8C-83A1-F6EECF244321}">
                <p14:modId xmlns:p14="http://schemas.microsoft.com/office/powerpoint/2010/main" val="2141801359"/>
              </p:ext>
            </p:extLst>
          </p:nvPr>
        </p:nvGraphicFramePr>
        <p:xfrm>
          <a:off x="-304800" y="1587057"/>
          <a:ext cx="7620000" cy="565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Lightning Bolt 7"/>
          <p:cNvSpPr/>
          <p:nvPr/>
        </p:nvSpPr>
        <p:spPr>
          <a:xfrm rot="18646544">
            <a:off x="2962776" y="3025063"/>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fld id="{800A0DDF-9B95-4961-8F3C-303932E2D10A}" type="slidenum">
              <a:rPr lang="en-US" smtClean="0"/>
              <a:pPr/>
              <a:t>54</a:t>
            </a:fld>
            <a:endParaRPr lang="en-US" dirty="0"/>
          </a:p>
        </p:txBody>
      </p:sp>
    </p:spTree>
    <p:extLst>
      <p:ext uri="{BB962C8B-B14F-4D97-AF65-F5344CB8AC3E}">
        <p14:creationId xmlns:p14="http://schemas.microsoft.com/office/powerpoint/2010/main" val="319897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8"/>
                                        </p:tgtEl>
                                        <p:attrNameLst>
                                          <p:attrName>style.color</p:attrName>
                                        </p:attrNameLst>
                                      </p:cBhvr>
                                      <p:to>
                                        <a:schemeClr val="bg1"/>
                                      </p:to>
                                    </p:animClr>
                                    <p:animClr clrSpc="rgb" dir="cw">
                                      <p:cBhvr>
                                        <p:cTn id="11" dur="250" autoRev="1" fill="remove"/>
                                        <p:tgtEl>
                                          <p:spTgt spid="8"/>
                                        </p:tgtEl>
                                        <p:attrNameLst>
                                          <p:attrName>fillcolor</p:attrName>
                                        </p:attrNameLst>
                                      </p:cBhvr>
                                      <p:to>
                                        <a:schemeClr val="bg1"/>
                                      </p:to>
                                    </p:animClr>
                                    <p:set>
                                      <p:cBhvr>
                                        <p:cTn id="12" dur="250" autoRev="1" fill="remove"/>
                                        <p:tgtEl>
                                          <p:spTgt spid="8"/>
                                        </p:tgtEl>
                                        <p:attrNameLst>
                                          <p:attrName>fill.type</p:attrName>
                                        </p:attrNameLst>
                                      </p:cBhvr>
                                      <p:to>
                                        <p:strVal val="solid"/>
                                      </p:to>
                                    </p:set>
                                    <p:set>
                                      <p:cBhvr>
                                        <p:cTn id="13"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graphicFrame>
        <p:nvGraphicFramePr>
          <p:cNvPr id="7" name="Table 6"/>
          <p:cNvGraphicFramePr>
            <a:graphicFrameLocks noGrp="1"/>
          </p:cNvGraphicFramePr>
          <p:nvPr>
            <p:extLst>
              <p:ext uri="{D42A27DB-BD31-4B8C-83A1-F6EECF244321}">
                <p14:modId xmlns:p14="http://schemas.microsoft.com/office/powerpoint/2010/main" val="2579445262"/>
              </p:ext>
            </p:extLst>
          </p:nvPr>
        </p:nvGraphicFramePr>
        <p:xfrm>
          <a:off x="406620" y="2514600"/>
          <a:ext cx="8280180" cy="1051560"/>
        </p:xfrm>
        <a:graphic>
          <a:graphicData uri="http://schemas.openxmlformats.org/drawingml/2006/table">
            <a:tbl>
              <a:tblPr firstRow="1" firstCol="1" bandRow="1"/>
              <a:tblGrid>
                <a:gridCol w="8280180">
                  <a:extLst>
                    <a:ext uri="{9D8B030D-6E8A-4147-A177-3AD203B41FA5}">
                      <a16:colId xmlns:a16="http://schemas.microsoft.com/office/drawing/2014/main" val="20000"/>
                    </a:ext>
                  </a:extLst>
                </a:gridCol>
              </a:tblGrid>
              <a:tr h="685800">
                <a:tc>
                  <a:txBody>
                    <a:bodyPr/>
                    <a:lstStyle/>
                    <a:p>
                      <a:pPr marL="0" marR="0">
                        <a:lnSpc>
                          <a:spcPct val="115000"/>
                        </a:lnSpc>
                        <a:spcBef>
                          <a:spcPts val="0"/>
                        </a:spcBef>
                        <a:spcAft>
                          <a:spcPts val="0"/>
                        </a:spcAft>
                      </a:pPr>
                      <a:r>
                        <a:rPr lang="en-CA" sz="2000" b="1" dirty="0">
                          <a:effectLst/>
                          <a:latin typeface="Arial"/>
                          <a:ea typeface="Calibri"/>
                          <a:cs typeface="Times New Roman"/>
                        </a:rPr>
                        <a:t>1. GOAL DIRECTED THINKING</a:t>
                      </a:r>
                      <a:endParaRPr lang="en-US" sz="2000" dirty="0">
                        <a:effectLst/>
                        <a:latin typeface="Calibri"/>
                        <a:ea typeface="Calibri"/>
                        <a:cs typeface="Times New Roman"/>
                      </a:endParaRPr>
                    </a:p>
                    <a:p>
                      <a:pPr marL="0" marR="0">
                        <a:lnSpc>
                          <a:spcPct val="115000"/>
                        </a:lnSpc>
                        <a:spcBef>
                          <a:spcPts val="0"/>
                        </a:spcBef>
                        <a:spcAft>
                          <a:spcPts val="0"/>
                        </a:spcAft>
                      </a:pPr>
                      <a:r>
                        <a:rPr lang="en-CA" sz="2000" dirty="0">
                          <a:effectLst/>
                          <a:latin typeface="Arial"/>
                          <a:ea typeface="Calibri"/>
                          <a:cs typeface="Times New Roman"/>
                        </a:rPr>
                        <a:t>(e.g., I am going home to my kids, I am going to the bank, I am getting married today, where can I pay my bills, etc.)</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B685"/>
                    </a:solid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276690307"/>
              </p:ext>
            </p:extLst>
          </p:nvPr>
        </p:nvGraphicFramePr>
        <p:xfrm>
          <a:off x="381000" y="4899342"/>
          <a:ext cx="8305800" cy="1752600"/>
        </p:xfrm>
        <a:graphic>
          <a:graphicData uri="http://schemas.openxmlformats.org/drawingml/2006/table">
            <a:tbl>
              <a:tblPr firstRow="1" firstCol="1" bandRow="1"/>
              <a:tblGrid>
                <a:gridCol w="8305800">
                  <a:extLst>
                    <a:ext uri="{9D8B030D-6E8A-4147-A177-3AD203B41FA5}">
                      <a16:colId xmlns:a16="http://schemas.microsoft.com/office/drawing/2014/main" val="20000"/>
                    </a:ext>
                  </a:extLst>
                </a:gridCol>
              </a:tblGrid>
              <a:tr h="1066800">
                <a:tc>
                  <a:txBody>
                    <a:bodyPr/>
                    <a:lstStyle/>
                    <a:p>
                      <a:pPr marL="0" marR="0">
                        <a:lnSpc>
                          <a:spcPct val="115000"/>
                        </a:lnSpc>
                        <a:spcBef>
                          <a:spcPts val="0"/>
                        </a:spcBef>
                        <a:spcAft>
                          <a:spcPts val="0"/>
                        </a:spcAft>
                      </a:pPr>
                      <a:r>
                        <a:rPr lang="en-CA" sz="2000" b="1" dirty="0">
                          <a:effectLst/>
                          <a:latin typeface="Arial"/>
                          <a:ea typeface="Calibri"/>
                          <a:cs typeface="Times New Roman"/>
                        </a:rPr>
                        <a:t>2. GOAL DIRECTED ACTIVITIES </a:t>
                      </a:r>
                      <a:endParaRPr lang="en-US" sz="2000" dirty="0">
                        <a:effectLst/>
                        <a:latin typeface="Calibri"/>
                        <a:ea typeface="Calibri"/>
                        <a:cs typeface="Times New Roman"/>
                      </a:endParaRPr>
                    </a:p>
                    <a:p>
                      <a:pPr marL="0" marR="0">
                        <a:lnSpc>
                          <a:spcPct val="115000"/>
                        </a:lnSpc>
                        <a:spcBef>
                          <a:spcPts val="0"/>
                        </a:spcBef>
                        <a:spcAft>
                          <a:spcPts val="0"/>
                        </a:spcAft>
                      </a:pPr>
                      <a:r>
                        <a:rPr lang="en-CA" sz="2000" dirty="0">
                          <a:effectLst/>
                          <a:latin typeface="Arial"/>
                          <a:ea typeface="Calibri"/>
                          <a:cs typeface="Times New Roman"/>
                        </a:rPr>
                        <a:t>(e.g., rummaging, hoarding, rifling, or emptying drawers etc.; stripping of clothes; rearranging furniture or fixing items in milieu; stripping bedding or pulling curtains/fixtures on the walls; bed/chair exiting or exit seeking; intrusiveness or purposeful wandering; seemingly driven, “on the go”)</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781D"/>
                    </a:solidFill>
                  </a:tcPr>
                </a:tc>
                <a:extLst>
                  <a:ext uri="{0D108BD9-81ED-4DB2-BD59-A6C34878D82A}">
                    <a16:rowId xmlns:a16="http://schemas.microsoft.com/office/drawing/2014/main" val="10000"/>
                  </a:ext>
                </a:extLst>
              </a:tr>
            </a:tbl>
          </a:graphicData>
        </a:graphic>
      </p:graphicFrame>
      <p:sp>
        <p:nvSpPr>
          <p:cNvPr id="5" name="Down Arrow 4"/>
          <p:cNvSpPr/>
          <p:nvPr/>
        </p:nvSpPr>
        <p:spPr>
          <a:xfrm>
            <a:off x="2078420" y="3810000"/>
            <a:ext cx="50292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Bookman Old Style" panose="02050604050505020204" pitchFamily="18" charset="0"/>
              </a:rPr>
              <a:t>Leads to</a:t>
            </a:r>
            <a:endParaRPr lang="en-US" sz="2800" b="1" dirty="0">
              <a:solidFill>
                <a:schemeClr val="tx1"/>
              </a:solidFill>
              <a:latin typeface="Bookman Old Style" panose="02050604050505020204" pitchFamily="18" charset="0"/>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55</a:t>
            </a:fld>
            <a:endParaRPr lang="en-US" dirty="0"/>
          </a:p>
        </p:txBody>
      </p:sp>
    </p:spTree>
    <p:extLst>
      <p:ext uri="{BB962C8B-B14F-4D97-AF65-F5344CB8AC3E}">
        <p14:creationId xmlns:p14="http://schemas.microsoft.com/office/powerpoint/2010/main" val="425691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p>
          <a:p>
            <a:pPr marL="0" lvl="0" indent="0" algn="ctr">
              <a:buNone/>
            </a:pPr>
            <a:endParaRPr lang="en-CA" u="sng" dirty="0" smtClean="0">
              <a:ln>
                <a:solidFill>
                  <a:schemeClr val="tx1"/>
                </a:solidFill>
              </a:ln>
              <a:solidFill>
                <a:srgbClr val="FF781D"/>
              </a:solidFill>
              <a:latin typeface="Aharoni" panose="02010803020104030203" pitchFamily="2" charset="-79"/>
              <a:cs typeface="Aharoni" panose="02010803020104030203" pitchFamily="2" charset="-79"/>
            </a:endParaRPr>
          </a:p>
          <a:p>
            <a:pPr>
              <a:buClrTx/>
              <a:buFont typeface="Arial" panose="020B0604020202020204" pitchFamily="34" charset="0"/>
              <a:buChar char="•"/>
            </a:pPr>
            <a:r>
              <a:rPr lang="en-US" sz="2800" dirty="0">
                <a:latin typeface="High Tower Text" panose="02040502050506030303" pitchFamily="18" charset="0"/>
              </a:rPr>
              <a:t>Impairment in </a:t>
            </a:r>
            <a:r>
              <a:rPr lang="en-US" sz="2800" dirty="0" smtClean="0">
                <a:latin typeface="High Tower Text" panose="02040502050506030303" pitchFamily="18" charset="0"/>
              </a:rPr>
              <a:t>MC.  </a:t>
            </a:r>
            <a:r>
              <a:rPr lang="en-US" b="1" dirty="0" smtClean="0">
                <a:latin typeface="High Tower Text" panose="02040502050506030303" pitchFamily="18" charset="0"/>
              </a:rPr>
              <a:t>High</a:t>
            </a:r>
            <a:r>
              <a:rPr lang="en-US" sz="2800" dirty="0" smtClean="0">
                <a:latin typeface="High Tower Text" panose="02040502050506030303" pitchFamily="18" charset="0"/>
              </a:rPr>
              <a:t> Motivational Drives</a:t>
            </a:r>
            <a:endParaRPr lang="en-US" sz="2800" dirty="0">
              <a:latin typeface="High Tower Text" panose="02040502050506030303" pitchFamily="18" charset="0"/>
            </a:endParaRPr>
          </a:p>
          <a:p>
            <a:pPr>
              <a:buClrTx/>
              <a:buFont typeface="Arial" panose="020B0604020202020204" pitchFamily="34" charset="0"/>
              <a:buChar char="•"/>
            </a:pPr>
            <a:r>
              <a:rPr lang="en-US" sz="2800" b="1" dirty="0" smtClean="0">
                <a:latin typeface="High Tower Text" panose="02040502050506030303" pitchFamily="18" charset="0"/>
              </a:rPr>
              <a:t>Heightened detection of </a:t>
            </a:r>
            <a:r>
              <a:rPr lang="en-US" sz="2800" dirty="0" smtClean="0">
                <a:latin typeface="High Tower Text" panose="02040502050506030303" pitchFamily="18" charset="0"/>
              </a:rPr>
              <a:t>discrepancy </a:t>
            </a:r>
            <a:r>
              <a:rPr lang="en-US" sz="2800" dirty="0">
                <a:latin typeface="High Tower Text" panose="02040502050506030303" pitchFamily="18" charset="0"/>
              </a:rPr>
              <a:t>between </a:t>
            </a:r>
            <a:r>
              <a:rPr lang="en-US" sz="3600" b="1" dirty="0">
                <a:latin typeface="High Tower Text" panose="02040502050506030303" pitchFamily="18" charset="0"/>
              </a:rPr>
              <a:t>self</a:t>
            </a:r>
            <a:r>
              <a:rPr lang="en-US" sz="2800" dirty="0">
                <a:latin typeface="High Tower Text" panose="02040502050506030303" pitchFamily="18" charset="0"/>
              </a:rPr>
              <a:t> and </a:t>
            </a:r>
            <a:r>
              <a:rPr lang="en-US" sz="3600" b="1" dirty="0" smtClean="0">
                <a:latin typeface="High Tower Text" panose="02040502050506030303" pitchFamily="18" charset="0"/>
              </a:rPr>
              <a:t>milieu</a:t>
            </a:r>
            <a:endParaRPr lang="en-US" sz="2800" b="1" dirty="0" smtClean="0">
              <a:latin typeface="High Tower Text" panose="02040502050506030303" pitchFamily="18" charset="0"/>
            </a:endParaRPr>
          </a:p>
          <a:p>
            <a:pPr lvl="0">
              <a:buClrTx/>
              <a:buFont typeface="Arial" panose="020B0604020202020204" pitchFamily="34" charset="0"/>
              <a:buChar char="•"/>
            </a:pPr>
            <a:r>
              <a:rPr lang="en-US" sz="2800" b="1" dirty="0" smtClean="0">
                <a:latin typeface="High Tower Text" panose="02040502050506030303" pitchFamily="18" charset="0"/>
              </a:rPr>
              <a:t>Persistent</a:t>
            </a:r>
            <a:r>
              <a:rPr lang="en-US" sz="2800" dirty="0" smtClean="0">
                <a:latin typeface="High Tower Text" panose="02040502050506030303" pitchFamily="18" charset="0"/>
              </a:rPr>
              <a:t> and </a:t>
            </a:r>
            <a:r>
              <a:rPr lang="en-US" sz="2800" b="1" dirty="0" smtClean="0">
                <a:latin typeface="High Tower Text" panose="02040502050506030303" pitchFamily="18" charset="0"/>
              </a:rPr>
              <a:t>repetitive </a:t>
            </a:r>
            <a:r>
              <a:rPr lang="en-US" sz="2800" dirty="0" smtClean="0">
                <a:latin typeface="High Tower Text" panose="02040502050506030303" pitchFamily="18" charset="0"/>
              </a:rPr>
              <a:t>Appears </a:t>
            </a:r>
            <a:r>
              <a:rPr lang="en-US" sz="2800" u="sng" dirty="0">
                <a:latin typeface="High Tower Text" panose="02040502050506030303" pitchFamily="18" charset="0"/>
              </a:rPr>
              <a:t>determined</a:t>
            </a:r>
          </a:p>
          <a:p>
            <a:pPr marL="342900" lvl="1" indent="-342900">
              <a:spcAft>
                <a:spcPts val="2400"/>
              </a:spcAft>
              <a:buClr>
                <a:schemeClr val="tx1"/>
              </a:buClr>
              <a:buSzPct val="100000"/>
              <a:buFont typeface="Wingdings" panose="05000000000000000000" pitchFamily="2" charset="2"/>
              <a:buChar char="§"/>
            </a:pPr>
            <a:r>
              <a:rPr lang="en-US" dirty="0">
                <a:latin typeface="High Tower Text" panose="02040502050506030303" pitchFamily="18" charset="0"/>
              </a:rPr>
              <a:t>High degree of ‘</a:t>
            </a:r>
            <a:r>
              <a:rPr lang="en-US" dirty="0" smtClean="0">
                <a:latin typeface="High Tower Text" panose="02040502050506030303" pitchFamily="18" charset="0"/>
              </a:rPr>
              <a:t>unrest’.  </a:t>
            </a:r>
          </a:p>
          <a:p>
            <a:pPr marL="342900" lvl="1" indent="-342900">
              <a:spcAft>
                <a:spcPts val="2400"/>
              </a:spcAft>
              <a:buClr>
                <a:schemeClr val="tx1"/>
              </a:buClr>
              <a:buSzPct val="100000"/>
              <a:buFont typeface="Wingdings" panose="05000000000000000000" pitchFamily="2" charset="2"/>
              <a:buChar char="§"/>
            </a:pPr>
            <a:r>
              <a:rPr lang="en-US" dirty="0" smtClean="0">
                <a:latin typeface="High Tower Text" panose="02040502050506030303" pitchFamily="18" charset="0"/>
              </a:rPr>
              <a:t>Staff </a:t>
            </a:r>
            <a:r>
              <a:rPr lang="en-US" dirty="0">
                <a:latin typeface="High Tower Text" panose="02040502050506030303" pitchFamily="18" charset="0"/>
              </a:rPr>
              <a:t>playing ‘catch-up</a:t>
            </a:r>
            <a:r>
              <a:rPr lang="en-US" dirty="0" smtClean="0">
                <a:latin typeface="High Tower Text" panose="02040502050506030303" pitchFamily="18" charset="0"/>
              </a:rPr>
              <a:t>’</a:t>
            </a:r>
          </a:p>
          <a:p>
            <a:pPr marL="0" lvl="0" indent="0">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694053"/>
            <a:ext cx="1219200" cy="1219200"/>
          </a:xfrm>
          <a:prstGeom prst="rect">
            <a:avLst/>
          </a:prstGeom>
        </p:spPr>
      </p:pic>
      <p:sp>
        <p:nvSpPr>
          <p:cNvPr id="4" name="Slide Number Placeholder 3"/>
          <p:cNvSpPr>
            <a:spLocks noGrp="1"/>
          </p:cNvSpPr>
          <p:nvPr>
            <p:ph type="sldNum" sz="quarter" idx="10"/>
          </p:nvPr>
        </p:nvSpPr>
        <p:spPr/>
        <p:txBody>
          <a:bodyPr/>
          <a:lstStyle/>
          <a:p>
            <a:fld id="{800A0DDF-9B95-4961-8F3C-303932E2D10A}" type="slidenum">
              <a:rPr lang="en-US" smtClean="0"/>
              <a:pPr/>
              <a:t>56</a:t>
            </a:fld>
            <a:endParaRPr lang="en-US" dirty="0"/>
          </a:p>
        </p:txBody>
      </p:sp>
    </p:spTree>
    <p:extLst>
      <p:ext uri="{BB962C8B-B14F-4D97-AF65-F5344CB8AC3E}">
        <p14:creationId xmlns:p14="http://schemas.microsoft.com/office/powerpoint/2010/main" val="42030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57</a:t>
            </a:fld>
            <a:endParaRPr lang="en-US" dirty="0"/>
          </a:p>
        </p:txBody>
      </p:sp>
      <p:sp>
        <p:nvSpPr>
          <p:cNvPr id="8" name="Rectangle 7"/>
          <p:cNvSpPr/>
          <p:nvPr/>
        </p:nvSpPr>
        <p:spPr>
          <a:xfrm>
            <a:off x="370490" y="2819400"/>
            <a:ext cx="8403020" cy="1914370"/>
          </a:xfrm>
          <a:prstGeom prst="rect">
            <a:avLst/>
          </a:prstGeom>
        </p:spPr>
        <p:txBody>
          <a:bodyPr wrap="square">
            <a:spAutoFit/>
          </a:bodyPr>
          <a:lstStyle/>
          <a:p>
            <a:pPr algn="ctr">
              <a:lnSpc>
                <a:spcPct val="160000"/>
              </a:lnSpc>
            </a:pPr>
            <a:r>
              <a:rPr lang="en-CA" sz="3200" u="sng" dirty="0" smtClean="0">
                <a:latin typeface="High Tower Text" panose="02040502050506030303" pitchFamily="18"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2800" dirty="0" smtClean="0">
                <a:latin typeface="Arial Rounded MT Bold" panose="020F0704030504030204" pitchFamily="34" charset="0"/>
              </a:rPr>
              <a:t>Presence of “busy beaver” states</a:t>
            </a:r>
            <a:endParaRPr lang="en-CA" sz="2800" b="1" u="sng" dirty="0" smtClean="0">
              <a:latin typeface="Arial Rounded MT Bold" panose="020F0704030504030204" pitchFamily="34" charset="0"/>
            </a:endParaRPr>
          </a:p>
        </p:txBody>
      </p:sp>
    </p:spTree>
    <p:extLst>
      <p:ext uri="{BB962C8B-B14F-4D97-AF65-F5344CB8AC3E}">
        <p14:creationId xmlns:p14="http://schemas.microsoft.com/office/powerpoint/2010/main" val="165229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19400"/>
            <a:ext cx="9144000" cy="2456057"/>
          </a:xfrm>
          <a:prstGeom prst="rect">
            <a:avLst/>
          </a:prstGeom>
        </p:spPr>
        <p:txBody>
          <a:bodyPr wrap="square">
            <a:spAutoFit/>
          </a:bodyPr>
          <a:lstStyle/>
          <a:p>
            <a:pPr algn="ctr">
              <a:lnSpc>
                <a:spcPct val="160000"/>
              </a:lnSpc>
            </a:pPr>
            <a:r>
              <a:rPr lang="en-CA" sz="3200" u="sng" dirty="0" smtClean="0">
                <a:latin typeface="High Tower Text" panose="02040502050506030303" pitchFamily="18" charset="0"/>
              </a:rPr>
              <a:t>Meaning of Expressions</a:t>
            </a:r>
          </a:p>
          <a:p>
            <a:pPr algn="ctr">
              <a:lnSpc>
                <a:spcPct val="160000"/>
              </a:lnSpc>
            </a:pPr>
            <a:endParaRPr lang="en-CA" sz="1200" u="sng" dirty="0" smtClean="0">
              <a:latin typeface="Arial Rounded MT Bold" panose="020F0704030504030204" pitchFamily="34" charset="0"/>
            </a:endParaRPr>
          </a:p>
          <a:p>
            <a:pPr algn="ctr">
              <a:lnSpc>
                <a:spcPct val="160000"/>
              </a:lnSpc>
            </a:pPr>
            <a:r>
              <a:rPr lang="en-US" sz="2800" dirty="0" smtClean="0">
                <a:latin typeface="High Tower Text" panose="02040502050506030303" pitchFamily="18" charset="0"/>
              </a:rPr>
              <a:t>“Please help me belong...”</a:t>
            </a:r>
          </a:p>
          <a:p>
            <a:pPr algn="ctr">
              <a:lnSpc>
                <a:spcPct val="160000"/>
              </a:lnSpc>
            </a:pPr>
            <a:r>
              <a:rPr lang="en-US" sz="2400" dirty="0">
                <a:latin typeface="High Tower Text" panose="02040502050506030303" pitchFamily="18" charset="0"/>
              </a:rPr>
              <a:t>(Family, Faith, </a:t>
            </a:r>
            <a:r>
              <a:rPr lang="en-US" sz="2400" dirty="0" smtClean="0">
                <a:latin typeface="High Tower Text" panose="02040502050506030303" pitchFamily="18" charset="0"/>
              </a:rPr>
              <a:t>Community Profession </a:t>
            </a:r>
            <a:r>
              <a:rPr lang="en-US" sz="2400" dirty="0">
                <a:latin typeface="High Tower Text" panose="02040502050506030303" pitchFamily="18" charset="0"/>
              </a:rPr>
              <a:t>or Life’s Work, </a:t>
            </a:r>
            <a:r>
              <a:rPr lang="en-US" sz="2400" dirty="0" smtClean="0">
                <a:latin typeface="High Tower Text" panose="02040502050506030303" pitchFamily="18" charset="0"/>
              </a:rPr>
              <a:t>Ethnicity</a:t>
            </a:r>
            <a:r>
              <a:rPr lang="en-US" sz="2400" dirty="0">
                <a:latin typeface="High Tower Text" panose="02040502050506030303" pitchFamily="18" charset="0"/>
              </a:rPr>
              <a:t>)</a:t>
            </a:r>
          </a:p>
        </p:txBody>
      </p:sp>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58</a:t>
            </a:fld>
            <a:endParaRPr lang="en-US" dirty="0"/>
          </a:p>
        </p:txBody>
      </p:sp>
    </p:spTree>
    <p:extLst>
      <p:ext uri="{BB962C8B-B14F-4D97-AF65-F5344CB8AC3E}">
        <p14:creationId xmlns:p14="http://schemas.microsoft.com/office/powerpoint/2010/main" val="178248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2877" y1="22904" x2="44240" y2="27744"/>
                        <a14:foregroundMark x1="50170" y1="22359" x2="53851" y2="20450"/>
                        <a14:foregroundMark x1="42672" y1="33333" x2="47035" y2="33333"/>
                        <a14:foregroundMark x1="54874" y1="32311" x2="51738" y2="34560"/>
                        <a14:foregroundMark x1="47035" y1="27607" x2="48262" y2="28971"/>
                        <a14:foregroundMark x1="48057" y1="26517" x2="49830" y2="27607"/>
                        <a14:foregroundMark x1="43695" y1="19905" x2="48057" y2="19564"/>
                        <a14:foregroundMark x1="53647" y1="19359" x2="56442" y2="20586"/>
                        <a14:foregroundMark x1="66053" y1="10498" x2="72120" y2="7703"/>
                        <a14:foregroundMark x1="77028" y1="7703" x2="85072" y2="10838"/>
                        <a14:foregroundMark x1="62577" y1="35106" x2="68643" y2="34356"/>
                        <a14:foregroundMark x1="61350" y1="38037" x2="69530" y2="37151"/>
                        <a14:foregroundMark x1="73347" y1="34356" x2="77573" y2="33197"/>
                        <a14:foregroundMark x1="79618" y1="37560" x2="81254" y2="38378"/>
                        <a14:foregroundMark x1="71779" y1="40832" x2="76005" y2="41922"/>
                        <a14:foregroundMark x1="73892" y1="11043" x2="73551" y2="12747"/>
                        <a14:foregroundMark x1="75801" y1="10702" x2="75460" y2="13633"/>
                        <a14:foregroundMark x1="62713" y1="8248" x2="60668" y2="9816"/>
                        <a14:foregroundMark x1="64485" y1="15406" x2="65508" y2="18200"/>
                        <a14:foregroundMark x1="84185" y1="8248" x2="86980" y2="9952"/>
                        <a14:foregroundMark x1="87185" y1="8248" x2="87526" y2="9066"/>
                        <a14:foregroundMark x1="68507" y1="13088" x2="78596" y2="20450"/>
                        <a14:foregroundMark x1="40082" y1="33538" x2="41990" y2="35787"/>
                      </a14:backgroundRemoval>
                    </a14:imgEffect>
                  </a14:imgLayer>
                </a14:imgProps>
              </a:ext>
              <a:ext uri="{28A0092B-C50C-407E-A947-70E740481C1C}">
                <a14:useLocalDpi xmlns:a14="http://schemas.microsoft.com/office/drawing/2010/main" val="0"/>
              </a:ext>
            </a:extLst>
          </a:blip>
          <a:stretch>
            <a:fillRect/>
          </a:stretch>
        </p:blipFill>
        <p:spPr>
          <a:xfrm flipH="1">
            <a:off x="6172199" y="2450641"/>
            <a:ext cx="2999873" cy="4429784"/>
          </a:xfrm>
          <a:prstGeom prst="rect">
            <a:avLst/>
          </a:prstGeom>
        </p:spPr>
      </p:pic>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838200"/>
            <a:ext cx="9144000" cy="12954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p>
          <a:p>
            <a:pPr lvl="1"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(Goal Directed)  </a:t>
            </a:r>
            <a:r>
              <a:rPr lang="en-CA" dirty="0" smtClean="0">
                <a:latin typeface="High Tower Text" panose="02040502050506030303" pitchFamily="18" charset="0"/>
              </a:rPr>
              <a:t>Thought</a:t>
            </a:r>
            <a:endParaRPr lang="en-CA" dirty="0">
              <a:latin typeface="High Tower Text" panose="02040502050506030303" pitchFamily="18" charset="0"/>
            </a:endParaRPr>
          </a:p>
          <a:p>
            <a:pPr lvl="2"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“My husband will be home by 4, I need to go home and make dinner”</a:t>
            </a:r>
          </a:p>
          <a:p>
            <a:pPr lvl="1"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(Goal Directed)  </a:t>
            </a:r>
            <a:r>
              <a:rPr lang="en-CA" dirty="0" smtClean="0">
                <a:latin typeface="High Tower Text" panose="02040502050506030303" pitchFamily="18" charset="0"/>
              </a:rPr>
              <a:t>Action</a:t>
            </a:r>
          </a:p>
          <a:p>
            <a:pPr lvl="2" indent="-457200">
              <a:spcAft>
                <a:spcPts val="1800"/>
              </a:spcAft>
              <a:buClr>
                <a:schemeClr val="tx1"/>
              </a:buClr>
              <a:buSzPct val="100000"/>
              <a:buFont typeface="Wingdings" panose="05000000000000000000" pitchFamily="2" charset="2"/>
              <a:buChar char="§"/>
            </a:pPr>
            <a:r>
              <a:rPr lang="en-CA" dirty="0" smtClean="0">
                <a:latin typeface="High Tower Text" panose="02040502050506030303" pitchFamily="18" charset="0"/>
              </a:rPr>
              <a:t>Intrusiveness </a:t>
            </a:r>
            <a:r>
              <a:rPr lang="en-CA" dirty="0">
                <a:latin typeface="High Tower Text" panose="02040502050506030303" pitchFamily="18" charset="0"/>
              </a:rPr>
              <a:t>into nursing station, pacing, </a:t>
            </a:r>
            <a:endParaRPr lang="en-CA" dirty="0" smtClean="0">
              <a:latin typeface="High Tower Text" panose="02040502050506030303" pitchFamily="18" charset="0"/>
            </a:endParaRPr>
          </a:p>
          <a:p>
            <a:pPr marL="457200" lvl="1" indent="0">
              <a:spcAft>
                <a:spcPts val="1800"/>
              </a:spcAft>
              <a:buClr>
                <a:schemeClr val="tx1"/>
              </a:buClr>
              <a:buSzPct val="100000"/>
              <a:buNone/>
            </a:pPr>
            <a:r>
              <a:rPr lang="en-CA" sz="2400" dirty="0">
                <a:latin typeface="High Tower Text" panose="02040502050506030303" pitchFamily="18" charset="0"/>
              </a:rPr>
              <a:t> </a:t>
            </a:r>
            <a:r>
              <a:rPr lang="en-CA" sz="2400" dirty="0" smtClean="0">
                <a:latin typeface="High Tower Text" panose="02040502050506030303" pitchFamily="18" charset="0"/>
              </a:rPr>
              <a:t>        exit-seeking</a:t>
            </a:r>
            <a:r>
              <a:rPr lang="en-CA" sz="2400" dirty="0">
                <a:latin typeface="High Tower Text" panose="02040502050506030303" pitchFamily="18" charset="0"/>
              </a:rPr>
              <a:t>, trying the doors, </a:t>
            </a:r>
            <a:r>
              <a:rPr lang="en-CA" sz="2400" dirty="0" smtClean="0">
                <a:latin typeface="High Tower Text" panose="02040502050506030303" pitchFamily="18" charset="0"/>
              </a:rPr>
              <a:t>becoming increasingly </a:t>
            </a:r>
          </a:p>
          <a:p>
            <a:pPr marL="457200" lvl="1" indent="0">
              <a:spcAft>
                <a:spcPts val="1800"/>
              </a:spcAft>
              <a:buClr>
                <a:schemeClr val="tx1"/>
              </a:buClr>
              <a:buSzPct val="100000"/>
              <a:buNone/>
            </a:pPr>
            <a:r>
              <a:rPr lang="en-CA" sz="2400" dirty="0">
                <a:latin typeface="High Tower Text" panose="02040502050506030303" pitchFamily="18" charset="0"/>
              </a:rPr>
              <a:t> </a:t>
            </a:r>
            <a:r>
              <a:rPr lang="en-CA" sz="2400" dirty="0" smtClean="0">
                <a:latin typeface="High Tower Text" panose="02040502050506030303" pitchFamily="18" charset="0"/>
              </a:rPr>
              <a:t>        distressed and inconsolable.  </a:t>
            </a:r>
          </a:p>
          <a:p>
            <a:pPr marL="457200" lvl="1" indent="0" algn="ctr">
              <a:spcAft>
                <a:spcPts val="1800"/>
              </a:spcAft>
              <a:buClr>
                <a:schemeClr val="tx1"/>
              </a:buClr>
              <a:buSzPct val="100000"/>
              <a:buNone/>
            </a:pPr>
            <a:r>
              <a:rPr lang="en-CA" sz="2400" dirty="0" smtClean="0">
                <a:latin typeface="High Tower Text" panose="02040502050506030303" pitchFamily="18" charset="0"/>
              </a:rPr>
              <a:t>(Belongingness to Family)</a:t>
            </a:r>
            <a:endParaRPr lang="en-CA" sz="2400" dirty="0">
              <a:latin typeface="High Tower Text" panose="02040502050506030303" pitchFamily="18" charset="0"/>
            </a:endParaRPr>
          </a:p>
          <a:p>
            <a:pPr marL="0" lvl="0" indent="0">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59</a:t>
            </a:fld>
            <a:endParaRPr lang="en-US" dirty="0"/>
          </a:p>
        </p:txBody>
      </p:sp>
    </p:spTree>
    <p:extLst>
      <p:ext uri="{BB962C8B-B14F-4D97-AF65-F5344CB8AC3E}">
        <p14:creationId xmlns:p14="http://schemas.microsoft.com/office/powerpoint/2010/main" val="426592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anim calcmode="lin" valueType="num">
                                      <p:cBhvr additive="base">
                                        <p:cTn id="2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 calcmode="lin" valueType="num">
                                      <p:cBhvr additive="base">
                                        <p:cTn id="3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High Tower Text" panose="02040502050506030303" pitchFamily="18" charset="0"/>
              </a:rPr>
              <a:t>LuBAIR</a:t>
            </a:r>
            <a:r>
              <a:rPr lang="en-CA" b="1" dirty="0" smtClean="0">
                <a:solidFill>
                  <a:schemeClr val="tx1"/>
                </a:solidFill>
                <a:latin typeface="High Tower Text" panose="02040502050506030303" pitchFamily="18" charset="0"/>
              </a:rPr>
              <a:t>™ Paradigm</a:t>
            </a:r>
            <a:endParaRPr lang="en-US" b="1" dirty="0">
              <a:solidFill>
                <a:schemeClr val="tx1"/>
              </a:solidFill>
              <a:latin typeface="High Tower Text" panose="02040502050506030303" pitchFamily="18" charset="0"/>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6</a:t>
            </a:fld>
            <a:endParaRPr lang="en-US" dirty="0"/>
          </a:p>
        </p:txBody>
      </p:sp>
      <p:sp>
        <p:nvSpPr>
          <p:cNvPr id="2" name="Content Placeholder 1"/>
          <p:cNvSpPr>
            <a:spLocks noGrp="1"/>
          </p:cNvSpPr>
          <p:nvPr>
            <p:ph idx="1"/>
          </p:nvPr>
        </p:nvSpPr>
        <p:spPr>
          <a:xfrm>
            <a:off x="304800" y="990600"/>
            <a:ext cx="8686800" cy="5867400"/>
          </a:xfrm>
        </p:spPr>
        <p:txBody>
          <a:bodyPr>
            <a:normAutofit lnSpcReduction="10000"/>
          </a:bodyPr>
          <a:lstStyle/>
          <a:p>
            <a:pPr marL="0" indent="0" algn="ctr">
              <a:buNone/>
            </a:pPr>
            <a:r>
              <a:rPr lang="en-US" sz="4000" b="1" u="sng" dirty="0" smtClean="0">
                <a:latin typeface="High Tower Text" panose="02040502050506030303" pitchFamily="18" charset="0"/>
              </a:rPr>
              <a:t>Functional Hierarchy of the Brain</a:t>
            </a:r>
          </a:p>
          <a:p>
            <a:pPr marL="0" indent="0" algn="ctr">
              <a:buNone/>
            </a:pPr>
            <a:endParaRPr lang="en-US" sz="4000" b="1" u="sng" dirty="0" smtClean="0">
              <a:latin typeface="High Tower Text" panose="02040502050506030303" pitchFamily="18" charset="0"/>
            </a:endParaRPr>
          </a:p>
          <a:p>
            <a:pPr marL="0" indent="0">
              <a:buNone/>
            </a:pPr>
            <a:r>
              <a:rPr lang="en-US" sz="3600" b="1" dirty="0" smtClean="0">
                <a:latin typeface="High Tower Text" panose="02040502050506030303" pitchFamily="18" charset="0"/>
              </a:rPr>
              <a:t>        S.  </a:t>
            </a:r>
            <a:r>
              <a:rPr lang="en-US" b="1" dirty="0" smtClean="0">
                <a:latin typeface="High Tower Text" panose="02040502050506030303" pitchFamily="18" charset="0"/>
              </a:rPr>
              <a:t>S</a:t>
            </a:r>
            <a:r>
              <a:rPr lang="en-US" sz="2800" dirty="0" smtClean="0">
                <a:latin typeface="High Tower Text" panose="02040502050506030303" pitchFamily="18" charset="0"/>
              </a:rPr>
              <a:t>ensorium</a:t>
            </a:r>
          </a:p>
          <a:p>
            <a:pPr marL="0" indent="0">
              <a:buNone/>
            </a:pPr>
            <a:r>
              <a:rPr lang="en-US" sz="2800" b="1" dirty="0">
                <a:latin typeface="High Tower Text" panose="02040502050506030303" pitchFamily="18" charset="0"/>
              </a:rPr>
              <a:t> </a:t>
            </a:r>
            <a:r>
              <a:rPr lang="en-US" sz="2800" b="1" dirty="0" smtClean="0">
                <a:latin typeface="High Tower Text" panose="02040502050506030303" pitchFamily="18" charset="0"/>
              </a:rPr>
              <a:t>          </a:t>
            </a:r>
            <a:r>
              <a:rPr lang="en-US" sz="3600" b="1" dirty="0" err="1" smtClean="0">
                <a:latin typeface="High Tower Text" panose="02040502050506030303" pitchFamily="18" charset="0"/>
              </a:rPr>
              <a:t>i</a:t>
            </a:r>
            <a:r>
              <a:rPr lang="en-US" sz="3600" b="1" dirty="0" smtClean="0">
                <a:latin typeface="High Tower Text" panose="02040502050506030303" pitchFamily="18" charset="0"/>
              </a:rPr>
              <a:t>.   </a:t>
            </a:r>
            <a:r>
              <a:rPr lang="en-US" dirty="0" smtClean="0">
                <a:latin typeface="High Tower Text" panose="02040502050506030303" pitchFamily="18" charset="0"/>
              </a:rPr>
              <a:t>I</a:t>
            </a:r>
            <a:r>
              <a:rPr lang="en-US" sz="2800" dirty="0" smtClean="0">
                <a:latin typeface="High Tower Text" panose="02040502050506030303" pitchFamily="18" charset="0"/>
              </a:rPr>
              <a:t>ntellectual Functions</a:t>
            </a:r>
          </a:p>
          <a:p>
            <a:pPr marL="0" indent="0">
              <a:buNone/>
            </a:pPr>
            <a:r>
              <a:rPr lang="en-US" sz="2800" b="1" dirty="0">
                <a:latin typeface="High Tower Text" panose="02040502050506030303" pitchFamily="18" charset="0"/>
              </a:rPr>
              <a:t> </a:t>
            </a:r>
            <a:r>
              <a:rPr lang="en-US" sz="2800" b="1" dirty="0" smtClean="0">
                <a:latin typeface="High Tower Text" panose="02040502050506030303" pitchFamily="18" charset="0"/>
              </a:rPr>
              <a:t>         </a:t>
            </a:r>
            <a:r>
              <a:rPr lang="en-US" sz="3600" b="1" dirty="0" smtClean="0">
                <a:latin typeface="High Tower Text" panose="02040502050506030303" pitchFamily="18" charset="0"/>
              </a:rPr>
              <a:t>T.  </a:t>
            </a:r>
            <a:r>
              <a:rPr lang="en-US" dirty="0" smtClean="0">
                <a:latin typeface="High Tower Text" panose="02040502050506030303" pitchFamily="18" charset="0"/>
              </a:rPr>
              <a:t>T</a:t>
            </a:r>
            <a:r>
              <a:rPr lang="en-US" sz="2800" dirty="0" smtClean="0">
                <a:latin typeface="High Tower Text" panose="02040502050506030303" pitchFamily="18" charset="0"/>
              </a:rPr>
              <a:t>hinking Functions</a:t>
            </a:r>
          </a:p>
          <a:p>
            <a:pPr marL="0" indent="0">
              <a:buNone/>
            </a:pPr>
            <a:r>
              <a:rPr lang="en-US" sz="2800" b="1" dirty="0">
                <a:latin typeface="High Tower Text" panose="02040502050506030303" pitchFamily="18" charset="0"/>
              </a:rPr>
              <a:t> </a:t>
            </a:r>
            <a:r>
              <a:rPr lang="en-US" sz="2800" b="1" dirty="0" smtClean="0">
                <a:latin typeface="High Tower Text" panose="02040502050506030303" pitchFamily="18" charset="0"/>
              </a:rPr>
              <a:t>          </a:t>
            </a:r>
            <a:r>
              <a:rPr lang="en-US" sz="3600" b="1" dirty="0" smtClean="0">
                <a:latin typeface="High Tower Text" panose="02040502050506030303" pitchFamily="18" charset="0"/>
              </a:rPr>
              <a:t>E.  </a:t>
            </a:r>
            <a:r>
              <a:rPr lang="en-US" dirty="0" smtClean="0">
                <a:latin typeface="High Tower Text" panose="02040502050506030303" pitchFamily="18" charset="0"/>
              </a:rPr>
              <a:t>E</a:t>
            </a:r>
            <a:r>
              <a:rPr lang="en-US" sz="2800" dirty="0" smtClean="0">
                <a:latin typeface="High Tower Text" panose="02040502050506030303" pitchFamily="18" charset="0"/>
              </a:rPr>
              <a:t>motional Functions </a:t>
            </a:r>
          </a:p>
          <a:p>
            <a:pPr marL="0" indent="0">
              <a:buNone/>
            </a:pPr>
            <a:r>
              <a:rPr lang="en-US" sz="2800" b="1" dirty="0">
                <a:latin typeface="High Tower Text" panose="02040502050506030303" pitchFamily="18" charset="0"/>
              </a:rPr>
              <a:t> </a:t>
            </a:r>
            <a:r>
              <a:rPr lang="en-US" sz="2800" b="1" dirty="0" smtClean="0">
                <a:latin typeface="High Tower Text" panose="02040502050506030303" pitchFamily="18" charset="0"/>
              </a:rPr>
              <a:t>          </a:t>
            </a:r>
            <a:r>
              <a:rPr lang="en-US" sz="3600" b="1" dirty="0" smtClean="0">
                <a:latin typeface="High Tower Text" panose="02040502050506030303" pitchFamily="18" charset="0"/>
              </a:rPr>
              <a:t>A.  </a:t>
            </a:r>
            <a:r>
              <a:rPr lang="en-US" dirty="0" smtClean="0">
                <a:latin typeface="High Tower Text" panose="02040502050506030303" pitchFamily="18" charset="0"/>
              </a:rPr>
              <a:t>A</a:t>
            </a:r>
            <a:r>
              <a:rPr lang="en-US" sz="2800" dirty="0" smtClean="0">
                <a:latin typeface="High Tower Text" panose="02040502050506030303" pitchFamily="18" charset="0"/>
              </a:rPr>
              <a:t>ctions or </a:t>
            </a:r>
            <a:r>
              <a:rPr lang="en-US" dirty="0" smtClean="0">
                <a:latin typeface="High Tower Text" panose="02040502050506030303" pitchFamily="18" charset="0"/>
              </a:rPr>
              <a:t>B</a:t>
            </a:r>
            <a:r>
              <a:rPr lang="en-US" sz="2800" dirty="0" smtClean="0">
                <a:latin typeface="High Tower Text" panose="02040502050506030303" pitchFamily="18" charset="0"/>
              </a:rPr>
              <a:t>ehavioral </a:t>
            </a:r>
            <a:r>
              <a:rPr lang="en-US" dirty="0" smtClean="0">
                <a:latin typeface="High Tower Text" panose="02040502050506030303" pitchFamily="18" charset="0"/>
              </a:rPr>
              <a:t>F</a:t>
            </a:r>
            <a:r>
              <a:rPr lang="en-US" sz="2800" dirty="0" smtClean="0">
                <a:latin typeface="High Tower Text" panose="02040502050506030303" pitchFamily="18" charset="0"/>
              </a:rPr>
              <a:t>unctions</a:t>
            </a:r>
            <a:r>
              <a:rPr lang="en-US" sz="3600" b="1" dirty="0" smtClean="0">
                <a:latin typeface="High Tower Text" panose="02040502050506030303" pitchFamily="18" charset="0"/>
              </a:rPr>
              <a:t> </a:t>
            </a:r>
          </a:p>
          <a:p>
            <a:pPr marL="0" indent="0" algn="ctr">
              <a:buNone/>
            </a:pPr>
            <a:r>
              <a:rPr lang="en-US" sz="3600" b="1" dirty="0">
                <a:latin typeface="High Tower Text" panose="02040502050506030303" pitchFamily="18" charset="0"/>
              </a:rPr>
              <a:t>{</a:t>
            </a:r>
            <a:r>
              <a:rPr lang="en-US" sz="3600" b="1" dirty="0" err="1" smtClean="0">
                <a:latin typeface="High Tower Text" panose="02040502050506030303" pitchFamily="18" charset="0"/>
              </a:rPr>
              <a:t>S.i</a:t>
            </a:r>
            <a:r>
              <a:rPr lang="en-US" sz="3600" b="1" dirty="0" smtClean="0">
                <a:latin typeface="High Tower Text" panose="02040502050506030303" pitchFamily="18" charset="0"/>
              </a:rPr>
              <a:t>.(</a:t>
            </a:r>
            <a:r>
              <a:rPr lang="en-US" sz="3600" b="1" dirty="0" err="1" smtClean="0">
                <a:latin typeface="High Tower Text" panose="02040502050506030303" pitchFamily="18" charset="0"/>
              </a:rPr>
              <a:t>T.e.a</a:t>
            </a:r>
            <a:r>
              <a:rPr lang="en-US" sz="3600" b="1" dirty="0" smtClean="0">
                <a:latin typeface="High Tower Text" panose="02040502050506030303" pitchFamily="18" charset="0"/>
              </a:rPr>
              <a:t>)T} </a:t>
            </a:r>
          </a:p>
          <a:p>
            <a:pPr marL="0" indent="0" algn="ctr">
              <a:buNone/>
            </a:pPr>
            <a:r>
              <a:rPr lang="en-US" sz="3600" b="1" dirty="0" smtClean="0">
                <a:latin typeface="High Tower Text" panose="02040502050506030303" pitchFamily="18" charset="0"/>
              </a:rPr>
              <a:t>Pronounced </a:t>
            </a:r>
            <a:r>
              <a:rPr lang="en-US" sz="3600" b="1" u="sng" dirty="0" smtClean="0">
                <a:latin typeface="High Tower Text" panose="02040502050506030303" pitchFamily="18" charset="0"/>
              </a:rPr>
              <a:t>S </a:t>
            </a:r>
            <a:r>
              <a:rPr lang="en-US" sz="3600" b="1" u="sng" dirty="0" err="1" smtClean="0">
                <a:latin typeface="High Tower Text" panose="02040502050506030303" pitchFamily="18" charset="0"/>
              </a:rPr>
              <a:t>i</a:t>
            </a:r>
            <a:r>
              <a:rPr lang="en-US" sz="3600" b="1" u="sng" dirty="0" smtClean="0">
                <a:latin typeface="High Tower Text" panose="02040502050506030303" pitchFamily="18" charset="0"/>
              </a:rPr>
              <a:t> T Model</a:t>
            </a:r>
            <a:endParaRPr lang="en-US" sz="3600" b="1" u="sng" dirty="0">
              <a:latin typeface="High Tower Text" panose="02040502050506030303" pitchFamily="18" charset="0"/>
            </a:endParaRPr>
          </a:p>
        </p:txBody>
      </p:sp>
    </p:spTree>
    <p:extLst>
      <p:ext uri="{BB962C8B-B14F-4D97-AF65-F5344CB8AC3E}">
        <p14:creationId xmlns:p14="http://schemas.microsoft.com/office/powerpoint/2010/main" val="154307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fade">
                                      <p:cBhvr>
                                        <p:cTn id="49" dur="1000"/>
                                        <p:tgtEl>
                                          <p:spTgt spid="2">
                                            <p:txEl>
                                              <p:pRg st="8" end="8"/>
                                            </p:txEl>
                                          </p:spTgt>
                                        </p:tgtEl>
                                      </p:cBhvr>
                                    </p:animEffect>
                                    <p:anim calcmode="lin" valueType="num">
                                      <p:cBhvr>
                                        <p:cTn id="5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2877" y1="22904" x2="44240" y2="27744"/>
                        <a14:foregroundMark x1="50170" y1="22359" x2="53851" y2="20450"/>
                        <a14:foregroundMark x1="42672" y1="33333" x2="47035" y2="33333"/>
                        <a14:foregroundMark x1="54874" y1="32311" x2="51738" y2="34560"/>
                        <a14:foregroundMark x1="47035" y1="27607" x2="48262" y2="28971"/>
                        <a14:foregroundMark x1="48057" y1="26517" x2="49830" y2="27607"/>
                        <a14:foregroundMark x1="43695" y1="19905" x2="48057" y2="19564"/>
                        <a14:foregroundMark x1="53647" y1="19359" x2="56442" y2="20586"/>
                        <a14:foregroundMark x1="66053" y1="10498" x2="72120" y2="7703"/>
                        <a14:foregroundMark x1="77028" y1="7703" x2="85072" y2="10838"/>
                        <a14:foregroundMark x1="62577" y1="35106" x2="68643" y2="34356"/>
                        <a14:foregroundMark x1="61350" y1="38037" x2="69530" y2="37151"/>
                        <a14:foregroundMark x1="73347" y1="34356" x2="77573" y2="33197"/>
                        <a14:foregroundMark x1="79618" y1="37560" x2="81254" y2="38378"/>
                        <a14:foregroundMark x1="71779" y1="40832" x2="76005" y2="41922"/>
                        <a14:foregroundMark x1="73892" y1="11043" x2="73551" y2="12747"/>
                        <a14:foregroundMark x1="75801" y1="10702" x2="75460" y2="13633"/>
                        <a14:foregroundMark x1="62713" y1="8248" x2="60668" y2="9816"/>
                        <a14:foregroundMark x1="64485" y1="15406" x2="65508" y2="18200"/>
                        <a14:foregroundMark x1="84185" y1="8248" x2="86980" y2="9952"/>
                        <a14:foregroundMark x1="87185" y1="8248" x2="87526" y2="9066"/>
                        <a14:foregroundMark x1="68507" y1="13088" x2="78596" y2="20450"/>
                        <a14:foregroundMark x1="40082" y1="33538" x2="41990" y2="35787"/>
                      </a14:backgroundRemoval>
                    </a14:imgEffect>
                  </a14:imgLayer>
                </a14:imgProps>
              </a:ext>
              <a:ext uri="{28A0092B-C50C-407E-A947-70E740481C1C}">
                <a14:useLocalDpi xmlns:a14="http://schemas.microsoft.com/office/drawing/2010/main" val="0"/>
              </a:ext>
            </a:extLst>
          </a:blip>
          <a:stretch>
            <a:fillRect/>
          </a:stretch>
        </p:blipFill>
        <p:spPr>
          <a:xfrm flipH="1">
            <a:off x="6477000" y="2667000"/>
            <a:ext cx="2819400" cy="4429784"/>
          </a:xfrm>
          <a:prstGeom prst="rect">
            <a:avLst/>
          </a:prstGeom>
        </p:spPr>
      </p:pic>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p>
          <a:p>
            <a:pPr lvl="1"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(Goal Directed)  Thought</a:t>
            </a:r>
            <a:r>
              <a:rPr lang="en-CA" dirty="0">
                <a:latin typeface="Arial Rounded MT Bold" panose="020F0704030504030204" pitchFamily="34" charset="0"/>
              </a:rPr>
              <a:t>”</a:t>
            </a:r>
          </a:p>
          <a:p>
            <a:pPr lvl="2"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“I am late for the appointment with Father Carruthers”  </a:t>
            </a:r>
          </a:p>
          <a:p>
            <a:pPr lvl="1"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(Goal Directed)  Action</a:t>
            </a:r>
            <a:endParaRPr lang="en-CA" dirty="0">
              <a:latin typeface="Arial Rounded MT Bold" panose="020F0704030504030204" pitchFamily="34" charset="0"/>
            </a:endParaRPr>
          </a:p>
          <a:p>
            <a:pPr lvl="2"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Repetitive requests to call son for a ride to the church, getting angry at </a:t>
            </a:r>
            <a:r>
              <a:rPr lang="en-CA" dirty="0" smtClean="0">
                <a:latin typeface="High Tower Text" panose="02040502050506030303" pitchFamily="18" charset="0"/>
              </a:rPr>
              <a:t>staff, calling them names, insulting          their religion</a:t>
            </a:r>
          </a:p>
          <a:p>
            <a:pPr marL="685800" lvl="2" indent="0" algn="ctr">
              <a:spcAft>
                <a:spcPts val="1800"/>
              </a:spcAft>
              <a:buClr>
                <a:schemeClr val="tx1"/>
              </a:buClr>
              <a:buSzPct val="100000"/>
              <a:buNone/>
            </a:pPr>
            <a:r>
              <a:rPr lang="en-CA" dirty="0" smtClean="0">
                <a:latin typeface="High Tower Text" panose="02040502050506030303" pitchFamily="18" charset="0"/>
              </a:rPr>
              <a:t>(Belongingness to Faith)</a:t>
            </a:r>
            <a:endParaRPr lang="en-CA" dirty="0">
              <a:latin typeface="High Tower Text" panose="02040502050506030303" pitchFamily="18" charset="0"/>
            </a:endParaRPr>
          </a:p>
          <a:p>
            <a:pPr marL="0" lvl="0" indent="0">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60</a:t>
            </a:fld>
            <a:endParaRPr lang="en-US" dirty="0"/>
          </a:p>
        </p:txBody>
      </p:sp>
    </p:spTree>
    <p:extLst>
      <p:ext uri="{BB962C8B-B14F-4D97-AF65-F5344CB8AC3E}">
        <p14:creationId xmlns:p14="http://schemas.microsoft.com/office/powerpoint/2010/main" val="305575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1000"/>
                                        <p:tgtEl>
                                          <p:spTgt spid="7">
                                            <p:txEl>
                                              <p:pRg st="3" end="3"/>
                                            </p:txEl>
                                          </p:spTgt>
                                        </p:tgtEl>
                                      </p:cBhvr>
                                    </p:animEffect>
                                    <p:anim calcmode="lin" valueType="num">
                                      <p:cBhvr>
                                        <p:cTn id="1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1000"/>
                                        <p:tgtEl>
                                          <p:spTgt spid="7">
                                            <p:txEl>
                                              <p:pRg st="5" end="5"/>
                                            </p:txEl>
                                          </p:spTgt>
                                        </p:tgtEl>
                                      </p:cBhvr>
                                    </p:animEffect>
                                    <p:anim calcmode="lin" valueType="num">
                                      <p:cBhvr>
                                        <p:cTn id="2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fade">
                                      <p:cBhvr>
                                        <p:cTn id="26" dur="1000"/>
                                        <p:tgtEl>
                                          <p:spTgt spid="7">
                                            <p:txEl>
                                              <p:pRg st="6" end="6"/>
                                            </p:txEl>
                                          </p:spTgt>
                                        </p:tgtEl>
                                      </p:cBhvr>
                                    </p:animEffect>
                                    <p:anim calcmode="lin" valueType="num">
                                      <p:cBhvr>
                                        <p:cTn id="2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648068"/>
            <a:ext cx="3450024" cy="3859701"/>
          </a:xfrm>
          <a:prstGeom prst="rect">
            <a:avLst/>
          </a:prstGeom>
        </p:spPr>
      </p:pic>
      <p:sp>
        <p:nvSpPr>
          <p:cNvPr id="8" name="Content Placeholder 2"/>
          <p:cNvSpPr txBox="1">
            <a:spLocks/>
          </p:cNvSpPr>
          <p:nvPr/>
        </p:nvSpPr>
        <p:spPr>
          <a:xfrm>
            <a:off x="0" y="762000"/>
            <a:ext cx="9144000" cy="1371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p>
          <a:p>
            <a:pPr lvl="1"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(Goal Directed)  Thought</a:t>
            </a:r>
          </a:p>
          <a:p>
            <a:pPr marL="914400" lvl="1" indent="-457200">
              <a:spcAft>
                <a:spcPts val="1800"/>
              </a:spcAft>
              <a:buClr>
                <a:schemeClr val="tx1"/>
              </a:buClr>
              <a:buSzPct val="100000"/>
              <a:buFont typeface="Wingdings" panose="05000000000000000000" pitchFamily="2" charset="2"/>
              <a:buChar char="§"/>
            </a:pPr>
            <a:r>
              <a:rPr lang="en-US" sz="2400" dirty="0">
                <a:latin typeface="High Tower Text" panose="02040502050506030303" pitchFamily="18" charset="0"/>
              </a:rPr>
              <a:t>“I need to get to the bank to pay </a:t>
            </a:r>
            <a:r>
              <a:rPr lang="en-US" sz="2400" dirty="0" smtClean="0">
                <a:latin typeface="High Tower Text" panose="02040502050506030303" pitchFamily="18" charset="0"/>
              </a:rPr>
              <a:t>my                             </a:t>
            </a:r>
            <a:r>
              <a:rPr lang="en-US" sz="2400" dirty="0">
                <a:latin typeface="High Tower Text" panose="02040502050506030303" pitchFamily="18" charset="0"/>
              </a:rPr>
              <a:t>mortgage. </a:t>
            </a:r>
            <a:r>
              <a:rPr lang="en-US" sz="2400" dirty="0" smtClean="0">
                <a:latin typeface="High Tower Text" panose="02040502050506030303" pitchFamily="18" charset="0"/>
              </a:rPr>
              <a:t> I </a:t>
            </a:r>
            <a:r>
              <a:rPr lang="en-US" sz="2400" dirty="0">
                <a:latin typeface="High Tower Text" panose="02040502050506030303" pitchFamily="18" charset="0"/>
              </a:rPr>
              <a:t>will loose my house”</a:t>
            </a:r>
            <a:endParaRPr lang="en-CA" sz="2400" dirty="0">
              <a:latin typeface="High Tower Text" panose="02040502050506030303" pitchFamily="18" charset="0"/>
            </a:endParaRPr>
          </a:p>
          <a:p>
            <a:pPr lvl="1"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(Goal Directed)  Action</a:t>
            </a:r>
          </a:p>
          <a:p>
            <a:pPr marL="914400" lvl="1" indent="-457200">
              <a:spcAft>
                <a:spcPts val="1800"/>
              </a:spcAft>
              <a:buClr>
                <a:schemeClr val="tx1"/>
              </a:buClr>
              <a:buSzPct val="100000"/>
              <a:buFont typeface="Wingdings" panose="05000000000000000000" pitchFamily="2" charset="2"/>
              <a:buChar char="§"/>
            </a:pPr>
            <a:r>
              <a:rPr lang="en-US" sz="2400" dirty="0">
                <a:latin typeface="High Tower Text" panose="02040502050506030303" pitchFamily="18" charset="0"/>
              </a:rPr>
              <a:t>Asking for a phone book, looking for </a:t>
            </a:r>
            <a:r>
              <a:rPr lang="en-US" sz="2400" dirty="0" smtClean="0">
                <a:latin typeface="High Tower Text" panose="02040502050506030303" pitchFamily="18" charset="0"/>
              </a:rPr>
              <a:t>                                          a </a:t>
            </a:r>
            <a:r>
              <a:rPr lang="en-US" sz="2400" dirty="0">
                <a:latin typeface="High Tower Text" panose="02040502050506030303" pitchFamily="18" charset="0"/>
              </a:rPr>
              <a:t>phone, reaching over desk, </a:t>
            </a:r>
            <a:r>
              <a:rPr lang="en-US" sz="2400" dirty="0" smtClean="0">
                <a:latin typeface="High Tower Text" panose="02040502050506030303" pitchFamily="18" charset="0"/>
              </a:rPr>
              <a:t>                                               entering </a:t>
            </a:r>
            <a:r>
              <a:rPr lang="en-US" sz="2400" dirty="0">
                <a:latin typeface="High Tower Text" panose="02040502050506030303" pitchFamily="18" charset="0"/>
              </a:rPr>
              <a:t>the nursing station, </a:t>
            </a:r>
            <a:r>
              <a:rPr lang="en-US" sz="2400" dirty="0" smtClean="0">
                <a:latin typeface="High Tower Text" panose="02040502050506030303" pitchFamily="18" charset="0"/>
              </a:rPr>
              <a:t>                                                yelling </a:t>
            </a:r>
            <a:r>
              <a:rPr lang="en-US" sz="2400" dirty="0">
                <a:latin typeface="High Tower Text" panose="02040502050506030303" pitchFamily="18" charset="0"/>
              </a:rPr>
              <a:t>and screaming. </a:t>
            </a:r>
          </a:p>
          <a:p>
            <a:pPr marL="457200" lvl="1" indent="0" algn="ctr">
              <a:spcAft>
                <a:spcPts val="1800"/>
              </a:spcAft>
              <a:buClr>
                <a:schemeClr val="tx1"/>
              </a:buClr>
              <a:buSzPct val="100000"/>
              <a:buNone/>
            </a:pPr>
            <a:r>
              <a:rPr lang="en-US" sz="3200" dirty="0" smtClean="0">
                <a:latin typeface="High Tower Text" panose="02040502050506030303" pitchFamily="18" charset="0"/>
              </a:rPr>
              <a:t>(Belongingness to Community)</a:t>
            </a:r>
            <a:endParaRPr lang="en-US" sz="3200" dirty="0">
              <a:latin typeface="High Tower Text" panose="02040502050506030303" pitchFamily="18" charset="0"/>
            </a:endParaRPr>
          </a:p>
          <a:p>
            <a:pPr marL="0" lvl="0" indent="0" algn="ctr">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61</a:t>
            </a:fld>
            <a:endParaRPr lang="en-US" dirty="0"/>
          </a:p>
        </p:txBody>
      </p:sp>
    </p:spTree>
    <p:extLst>
      <p:ext uri="{BB962C8B-B14F-4D97-AF65-F5344CB8AC3E}">
        <p14:creationId xmlns:p14="http://schemas.microsoft.com/office/powerpoint/2010/main" val="99353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 calcmode="lin" valueType="num">
                                      <p:cBhvr additive="base">
                                        <p:cTn id="1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 calcmode="lin" valueType="num">
                                      <p:cBhvr additive="base">
                                        <p:cTn id="2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 calcmode="lin" valueType="num">
                                      <p:cBhvr additive="base">
                                        <p:cTn id="2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9621" y="2706737"/>
            <a:ext cx="2722179" cy="3154710"/>
          </a:xfrm>
          <a:prstGeom prst="rect">
            <a:avLst/>
          </a:prstGeom>
        </p:spPr>
        <p:txBody>
          <a:bodyPr wrap="square">
            <a:spAutoFit/>
          </a:bodyPr>
          <a:lstStyle/>
          <a:p>
            <a:pPr lvl="0" algn="ctr">
              <a:spcAft>
                <a:spcPts val="1200"/>
              </a:spcAft>
              <a:buClr>
                <a:srgbClr val="F0A22E"/>
              </a:buClr>
              <a:buSzPct val="70000"/>
            </a:pPr>
            <a:r>
              <a:rPr lang="en-CA" sz="3200" dirty="0" smtClean="0">
                <a:latin typeface="High Tower Text" panose="02040502050506030303" pitchFamily="18" charset="0"/>
              </a:rPr>
              <a:t>(Goal Directed) Thought</a:t>
            </a:r>
            <a:endParaRPr lang="en-CA" sz="3200" dirty="0">
              <a:latin typeface="High Tower Text" panose="02040502050506030303" pitchFamily="18" charset="0"/>
            </a:endParaRPr>
          </a:p>
          <a:p>
            <a:pPr lvl="0">
              <a:spcAft>
                <a:spcPts val="1200"/>
              </a:spcAft>
              <a:buClr>
                <a:srgbClr val="F0A22E"/>
              </a:buClr>
              <a:buSzPct val="70000"/>
            </a:pPr>
            <a:endParaRPr lang="en-CA" sz="1100" b="1" dirty="0">
              <a:latin typeface="Arial Rounded MT Bold" panose="020F0704030504030204" pitchFamily="34" charset="0"/>
            </a:endParaRPr>
          </a:p>
          <a:p>
            <a:pPr marL="463550" lvl="1" indent="-342900">
              <a:spcAft>
                <a:spcPts val="1200"/>
              </a:spcAft>
              <a:buClr>
                <a:schemeClr val="tx1"/>
              </a:buClr>
              <a:buSzPct val="100000"/>
              <a:buFont typeface="Wingdings" panose="05000000000000000000" pitchFamily="2" charset="2"/>
              <a:buChar char="§"/>
            </a:pPr>
            <a:r>
              <a:rPr lang="en-CA" sz="2400" dirty="0" smtClean="0">
                <a:latin typeface="High Tower Text" panose="02040502050506030303" pitchFamily="18" charset="0"/>
              </a:rPr>
              <a:t>“I am late for work!  Where are my keys?”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3304" y="2312894"/>
            <a:ext cx="2747062" cy="3657332"/>
          </a:xfrm>
          <a:prstGeom prst="rect">
            <a:avLst/>
          </a:prstGeom>
        </p:spPr>
      </p:pic>
      <p:sp>
        <p:nvSpPr>
          <p:cNvPr id="3" name="Rectangle 2"/>
          <p:cNvSpPr/>
          <p:nvPr/>
        </p:nvSpPr>
        <p:spPr>
          <a:xfrm>
            <a:off x="6019800" y="2706737"/>
            <a:ext cx="2971800" cy="3400931"/>
          </a:xfrm>
          <a:prstGeom prst="rect">
            <a:avLst/>
          </a:prstGeom>
        </p:spPr>
        <p:txBody>
          <a:bodyPr wrap="square">
            <a:spAutoFit/>
          </a:bodyPr>
          <a:lstStyle/>
          <a:p>
            <a:pPr marL="0" lvl="1" algn="ctr">
              <a:spcAft>
                <a:spcPts val="1200"/>
              </a:spcAft>
              <a:buClr>
                <a:schemeClr val="tx2"/>
              </a:buClr>
              <a:buSzPct val="70000"/>
            </a:pPr>
            <a:r>
              <a:rPr lang="en-CA" sz="3200" dirty="0">
                <a:latin typeface="High Tower Text" panose="02040502050506030303" pitchFamily="18" charset="0"/>
              </a:rPr>
              <a:t>(Goal Directed) </a:t>
            </a:r>
            <a:r>
              <a:rPr lang="en-CA" sz="3200" dirty="0" smtClean="0">
                <a:latin typeface="High Tower Text" panose="02040502050506030303" pitchFamily="18" charset="0"/>
              </a:rPr>
              <a:t>Action</a:t>
            </a:r>
          </a:p>
          <a:p>
            <a:pPr marL="0" lvl="1">
              <a:spcAft>
                <a:spcPts val="1200"/>
              </a:spcAft>
              <a:buClr>
                <a:schemeClr val="tx2"/>
              </a:buClr>
              <a:buSzPct val="70000"/>
            </a:pPr>
            <a:endParaRPr lang="en-CA" sz="1100" b="1" dirty="0">
              <a:latin typeface="Arial Rounded MT Bold" panose="020F0704030504030204" pitchFamily="34" charset="0"/>
            </a:endParaRPr>
          </a:p>
          <a:p>
            <a:pPr marL="463550" lvl="1" indent="-342900">
              <a:spcAft>
                <a:spcPts val="1200"/>
              </a:spcAft>
              <a:buSzPct val="100000"/>
              <a:buFont typeface="Wingdings" panose="05000000000000000000" pitchFamily="2" charset="2"/>
              <a:buChar char="§"/>
            </a:pPr>
            <a:r>
              <a:rPr lang="en-CA" sz="2400" dirty="0" smtClean="0">
                <a:latin typeface="High Tower Text" panose="02040502050506030303" pitchFamily="18" charset="0"/>
              </a:rPr>
              <a:t>Rummaging</a:t>
            </a:r>
            <a:r>
              <a:rPr lang="en-CA" sz="2400" dirty="0">
                <a:latin typeface="High Tower Text" panose="02040502050506030303" pitchFamily="18" charset="0"/>
              </a:rPr>
              <a:t>, rifling, emptying </a:t>
            </a:r>
            <a:r>
              <a:rPr lang="en-CA" sz="2400" dirty="0" smtClean="0">
                <a:latin typeface="High Tower Text" panose="02040502050506030303" pitchFamily="18" charset="0"/>
              </a:rPr>
              <a:t>drawers, changing clothes, confrontational.  </a:t>
            </a:r>
            <a:endParaRPr lang="en-CA" sz="2400" dirty="0">
              <a:latin typeface="High Tower Text" panose="02040502050506030303" pitchFamily="18" charset="0"/>
            </a:endParaRPr>
          </a:p>
        </p:txBody>
      </p:sp>
      <p:sp>
        <p:nvSpPr>
          <p:cNvPr id="9"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p>
          <a:p>
            <a:pPr marL="0" lvl="0" indent="0" algn="ctr">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a:p>
            <a:pPr marL="0" lvl="0" indent="0" algn="ctr">
              <a:buNone/>
            </a:pPr>
            <a:endParaRPr lang="en-CA" u="sng" dirty="0" smtClean="0">
              <a:ln>
                <a:solidFill>
                  <a:schemeClr val="tx1"/>
                </a:solidFill>
              </a:ln>
              <a:solidFill>
                <a:srgbClr val="FF781D"/>
              </a:solidFill>
              <a:latin typeface="Aharoni" panose="02010803020104030203" pitchFamily="2" charset="-79"/>
              <a:cs typeface="Aharoni" panose="02010803020104030203" pitchFamily="2" charset="-79"/>
            </a:endParaRPr>
          </a:p>
          <a:p>
            <a:pPr marL="0" lvl="0" indent="0" algn="ctr">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a:p>
            <a:pPr marL="0" lvl="0" indent="0" algn="ctr">
              <a:buNone/>
            </a:pPr>
            <a:endParaRPr lang="en-CA" u="sng" dirty="0" smtClean="0">
              <a:ln>
                <a:solidFill>
                  <a:schemeClr val="tx1"/>
                </a:solidFill>
              </a:ln>
              <a:solidFill>
                <a:srgbClr val="FF781D"/>
              </a:solidFill>
              <a:latin typeface="Aharoni" panose="02010803020104030203" pitchFamily="2" charset="-79"/>
              <a:cs typeface="Aharoni" panose="02010803020104030203" pitchFamily="2" charset="-79"/>
            </a:endParaRPr>
          </a:p>
          <a:p>
            <a:pPr marL="0" lvl="0" indent="0" algn="ctr">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a:p>
            <a:pPr marL="0" lvl="0" indent="0" algn="ctr">
              <a:buNone/>
            </a:pPr>
            <a:endParaRPr lang="en-CA" u="sng" dirty="0" smtClean="0">
              <a:ln>
                <a:solidFill>
                  <a:schemeClr val="tx1"/>
                </a:solidFill>
              </a:ln>
              <a:solidFill>
                <a:srgbClr val="FF781D"/>
              </a:solidFill>
              <a:latin typeface="Aharoni" panose="02010803020104030203" pitchFamily="2" charset="-79"/>
              <a:cs typeface="Aharoni" panose="02010803020104030203" pitchFamily="2" charset="-79"/>
            </a:endParaRPr>
          </a:p>
          <a:p>
            <a:pPr marL="0" lvl="0" indent="0" algn="ctr">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a:p>
            <a:pPr marL="0" lvl="0" indent="0" algn="ctr">
              <a:buNone/>
            </a:pPr>
            <a:r>
              <a:rPr lang="en-CA" sz="2800" dirty="0" smtClean="0">
                <a:ln>
                  <a:solidFill>
                    <a:schemeClr val="tx1"/>
                  </a:solidFill>
                </a:ln>
                <a:solidFill>
                  <a:schemeClr val="tx1"/>
                </a:solidFill>
                <a:latin typeface="High Tower Text" panose="02040502050506030303" pitchFamily="18" charset="0"/>
                <a:cs typeface="Aharoni" panose="02010803020104030203" pitchFamily="2" charset="-79"/>
              </a:rPr>
              <a:t>(Belongingness to Work)</a:t>
            </a:r>
            <a:endParaRPr lang="en-CA" sz="2800" dirty="0">
              <a:ln>
                <a:solidFill>
                  <a:schemeClr val="tx1"/>
                </a:solidFill>
              </a:ln>
              <a:solidFill>
                <a:schemeClr val="tx1"/>
              </a:solidFill>
              <a:latin typeface="High Tower Text" panose="02040502050506030303" pitchFamily="18" charset="0"/>
              <a:cs typeface="Aharoni" panose="02010803020104030203" pitchFamily="2" charset="-79"/>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62</a:t>
            </a:fld>
            <a:endParaRPr lang="en-US" dirty="0"/>
          </a:p>
        </p:txBody>
      </p:sp>
    </p:spTree>
    <p:extLst>
      <p:ext uri="{BB962C8B-B14F-4D97-AF65-F5344CB8AC3E}">
        <p14:creationId xmlns:p14="http://schemas.microsoft.com/office/powerpoint/2010/main" val="152486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anim calcmode="lin" valueType="num">
                                      <p:cBhvr additive="base">
                                        <p:cTn id="2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2877" y1="22904" x2="44240" y2="27744"/>
                        <a14:foregroundMark x1="50170" y1="22359" x2="53851" y2="20450"/>
                        <a14:foregroundMark x1="42672" y1="33333" x2="47035" y2="33333"/>
                        <a14:foregroundMark x1="54874" y1="32311" x2="51738" y2="34560"/>
                        <a14:foregroundMark x1="47035" y1="27607" x2="48262" y2="28971"/>
                        <a14:foregroundMark x1="48057" y1="26517" x2="49830" y2="27607"/>
                        <a14:foregroundMark x1="43695" y1="19905" x2="48057" y2="19564"/>
                        <a14:foregroundMark x1="53647" y1="19359" x2="56442" y2="20586"/>
                        <a14:foregroundMark x1="66053" y1="10498" x2="72120" y2="7703"/>
                        <a14:foregroundMark x1="77028" y1="7703" x2="85072" y2="10838"/>
                        <a14:foregroundMark x1="62577" y1="35106" x2="68643" y2="34356"/>
                        <a14:foregroundMark x1="61350" y1="38037" x2="69530" y2="37151"/>
                        <a14:foregroundMark x1="73347" y1="34356" x2="77573" y2="33197"/>
                        <a14:foregroundMark x1="79618" y1="37560" x2="81254" y2="38378"/>
                        <a14:foregroundMark x1="71779" y1="40832" x2="76005" y2="41922"/>
                        <a14:foregroundMark x1="73892" y1="11043" x2="73551" y2="12747"/>
                        <a14:foregroundMark x1="75801" y1="10702" x2="75460" y2="13633"/>
                        <a14:foregroundMark x1="62713" y1="8248" x2="60668" y2="9816"/>
                        <a14:foregroundMark x1="64485" y1="15406" x2="65508" y2="18200"/>
                        <a14:foregroundMark x1="84185" y1="8248" x2="86980" y2="9952"/>
                        <a14:foregroundMark x1="87185" y1="8248" x2="87526" y2="9066"/>
                        <a14:foregroundMark x1="68507" y1="13088" x2="78596" y2="20450"/>
                        <a14:foregroundMark x1="40082" y1="33538" x2="41990" y2="35787"/>
                      </a14:backgroundRemoval>
                    </a14:imgEffect>
                  </a14:imgLayer>
                </a14:imgProps>
              </a:ext>
              <a:ext uri="{28A0092B-C50C-407E-A947-70E740481C1C}">
                <a14:useLocalDpi xmlns:a14="http://schemas.microsoft.com/office/drawing/2010/main" val="0"/>
              </a:ext>
            </a:extLst>
          </a:blip>
          <a:stretch>
            <a:fillRect/>
          </a:stretch>
        </p:blipFill>
        <p:spPr>
          <a:xfrm flipH="1">
            <a:off x="6477000" y="2667000"/>
            <a:ext cx="2819400" cy="4429784"/>
          </a:xfrm>
          <a:prstGeom prst="rect">
            <a:avLst/>
          </a:prstGeom>
        </p:spPr>
      </p:pic>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Goal Directed Expressions</a:t>
            </a:r>
          </a:p>
          <a:p>
            <a:pPr lvl="1"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(Goal Directed)  Thought</a:t>
            </a:r>
            <a:r>
              <a:rPr lang="en-CA" dirty="0">
                <a:latin typeface="Arial Rounded MT Bold" panose="020F0704030504030204" pitchFamily="34" charset="0"/>
              </a:rPr>
              <a:t>”</a:t>
            </a:r>
          </a:p>
          <a:p>
            <a:pPr lvl="2"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“I am </a:t>
            </a:r>
            <a:r>
              <a:rPr lang="en-CA" dirty="0" smtClean="0">
                <a:latin typeface="High Tower Text" panose="02040502050506030303" pitchFamily="18" charset="0"/>
              </a:rPr>
              <a:t>going to get all of them fired”  </a:t>
            </a:r>
            <a:endParaRPr lang="en-CA" dirty="0">
              <a:latin typeface="High Tower Text" panose="02040502050506030303" pitchFamily="18" charset="0"/>
            </a:endParaRPr>
          </a:p>
          <a:p>
            <a:pPr lvl="1" indent="-457200">
              <a:spcAft>
                <a:spcPts val="1800"/>
              </a:spcAft>
              <a:buClr>
                <a:schemeClr val="tx1"/>
              </a:buClr>
              <a:buSzPct val="100000"/>
              <a:buFont typeface="Wingdings" panose="05000000000000000000" pitchFamily="2" charset="2"/>
              <a:buChar char="§"/>
            </a:pPr>
            <a:r>
              <a:rPr lang="en-CA" dirty="0">
                <a:latin typeface="High Tower Text" panose="02040502050506030303" pitchFamily="18" charset="0"/>
              </a:rPr>
              <a:t>(Goal Directed)  </a:t>
            </a:r>
            <a:r>
              <a:rPr lang="en-CA" dirty="0" smtClean="0">
                <a:latin typeface="High Tower Text" panose="02040502050506030303" pitchFamily="18" charset="0"/>
              </a:rPr>
              <a:t>Action</a:t>
            </a:r>
            <a:endParaRPr lang="en-CA" dirty="0">
              <a:latin typeface="Arial Rounded MT Bold" panose="020F0704030504030204" pitchFamily="34" charset="0"/>
            </a:endParaRPr>
          </a:p>
          <a:p>
            <a:pPr lvl="2" indent="-457200">
              <a:spcAft>
                <a:spcPts val="1800"/>
              </a:spcAft>
              <a:buClr>
                <a:schemeClr val="tx1"/>
              </a:buClr>
              <a:buSzPct val="100000"/>
              <a:buFont typeface="Wingdings" panose="05000000000000000000" pitchFamily="2" charset="2"/>
              <a:buChar char="§"/>
            </a:pPr>
            <a:r>
              <a:rPr lang="en-CA" dirty="0" smtClean="0">
                <a:latin typeface="High Tower Text" panose="02040502050506030303" pitchFamily="18" charset="0"/>
              </a:rPr>
              <a:t>Opening seat belts, shaking residents from sleep,        pushing their W/C, moving furniture, TV etc. </a:t>
            </a:r>
          </a:p>
          <a:p>
            <a:pPr marL="685800" lvl="2" indent="0" algn="ctr">
              <a:spcAft>
                <a:spcPts val="1800"/>
              </a:spcAft>
              <a:buClr>
                <a:schemeClr val="tx1"/>
              </a:buClr>
              <a:buSzPct val="100000"/>
              <a:buNone/>
            </a:pPr>
            <a:r>
              <a:rPr lang="en-CA" sz="3200" dirty="0" smtClean="0">
                <a:latin typeface="High Tower Text" panose="02040502050506030303" pitchFamily="18" charset="0"/>
              </a:rPr>
              <a:t>(Organizational Belonging)</a:t>
            </a:r>
            <a:endParaRPr lang="en-CA" sz="3200" dirty="0">
              <a:latin typeface="High Tower Text" panose="02040502050506030303" pitchFamily="18" charset="0"/>
            </a:endParaRPr>
          </a:p>
          <a:p>
            <a:pPr marL="0" lvl="0" indent="0">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63</a:t>
            </a:fld>
            <a:endParaRPr lang="en-US" dirty="0"/>
          </a:p>
        </p:txBody>
      </p:sp>
    </p:spTree>
    <p:extLst>
      <p:ext uri="{BB962C8B-B14F-4D97-AF65-F5344CB8AC3E}">
        <p14:creationId xmlns:p14="http://schemas.microsoft.com/office/powerpoint/2010/main" val="278327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501" b="8114"/>
          <a:stretch/>
        </p:blipFill>
        <p:spPr>
          <a:xfrm>
            <a:off x="0" y="5171090"/>
            <a:ext cx="9144000" cy="1024758"/>
          </a:xfrm>
          <a:prstGeom prst="rect">
            <a:avLst/>
          </a:prstGeom>
        </p:spPr>
      </p:pic>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Apathy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graphicFrame>
        <p:nvGraphicFramePr>
          <p:cNvPr id="9" name="Diagram 8"/>
          <p:cNvGraphicFramePr/>
          <p:nvPr>
            <p:extLst>
              <p:ext uri="{D42A27DB-BD31-4B8C-83A1-F6EECF244321}">
                <p14:modId xmlns:p14="http://schemas.microsoft.com/office/powerpoint/2010/main" val="558911148"/>
              </p:ext>
            </p:extLst>
          </p:nvPr>
        </p:nvGraphicFramePr>
        <p:xfrm>
          <a:off x="-304800" y="1739457"/>
          <a:ext cx="7620000" cy="565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Lightning Bolt 9"/>
          <p:cNvSpPr/>
          <p:nvPr/>
        </p:nvSpPr>
        <p:spPr>
          <a:xfrm rot="18646544">
            <a:off x="2953751" y="3506492"/>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0"/>
          </p:nvPr>
        </p:nvSpPr>
        <p:spPr/>
        <p:txBody>
          <a:bodyPr/>
          <a:lstStyle/>
          <a:p>
            <a:fld id="{800A0DDF-9B95-4961-8F3C-303932E2D10A}" type="slidenum">
              <a:rPr lang="en-US" smtClean="0"/>
              <a:pPr/>
              <a:t>64</a:t>
            </a:fld>
            <a:endParaRPr lang="en-US" dirty="0"/>
          </a:p>
        </p:txBody>
      </p:sp>
    </p:spTree>
    <p:extLst>
      <p:ext uri="{BB962C8B-B14F-4D97-AF65-F5344CB8AC3E}">
        <p14:creationId xmlns:p14="http://schemas.microsoft.com/office/powerpoint/2010/main" val="2153296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10"/>
                                        </p:tgtEl>
                                        <p:attrNameLst>
                                          <p:attrName>style.color</p:attrName>
                                        </p:attrNameLst>
                                      </p:cBhvr>
                                      <p:to>
                                        <a:schemeClr val="bg1"/>
                                      </p:to>
                                    </p:animClr>
                                    <p:animClr clrSpc="rgb" dir="cw">
                                      <p:cBhvr>
                                        <p:cTn id="11" dur="250" autoRev="1" fill="remove"/>
                                        <p:tgtEl>
                                          <p:spTgt spid="10"/>
                                        </p:tgtEl>
                                        <p:attrNameLst>
                                          <p:attrName>fillcolor</p:attrName>
                                        </p:attrNameLst>
                                      </p:cBhvr>
                                      <p:to>
                                        <a:schemeClr val="bg1"/>
                                      </p:to>
                                    </p:animClr>
                                    <p:set>
                                      <p:cBhvr>
                                        <p:cTn id="12" dur="250" autoRev="1" fill="remove"/>
                                        <p:tgtEl>
                                          <p:spTgt spid="10"/>
                                        </p:tgtEl>
                                        <p:attrNameLst>
                                          <p:attrName>fill.type</p:attrName>
                                        </p:attrNameLst>
                                      </p:cBhvr>
                                      <p:to>
                                        <p:strVal val="solid"/>
                                      </p:to>
                                    </p:set>
                                    <p:set>
                                      <p:cBhvr>
                                        <p:cTn id="13"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animBg="1"/>
      <p:bldP spid="10"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3828" y1="6042" x2="87793" y2="16994"/>
                        <a14:foregroundMark x1="83496" y1="7251" x2="89404" y2="18807"/>
                        <a14:foregroundMark x1="51758" y1="84592" x2="52197" y2="88746"/>
                      </a14:backgroundRemoval>
                    </a14:imgEffect>
                  </a14:imgLayer>
                </a14:imgProps>
              </a:ext>
              <a:ext uri="{28A0092B-C50C-407E-A947-70E740481C1C}">
                <a14:useLocalDpi xmlns:a14="http://schemas.microsoft.com/office/drawing/2010/main" val="0"/>
              </a:ext>
            </a:extLst>
          </a:blip>
          <a:stretch>
            <a:fillRect/>
          </a:stretch>
        </p:blipFill>
        <p:spPr>
          <a:xfrm>
            <a:off x="5395310" y="4343402"/>
            <a:ext cx="3746921" cy="2422327"/>
          </a:xfrm>
          <a:prstGeom prst="rect">
            <a:avLst/>
          </a:prstGeom>
        </p:spPr>
      </p:pic>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Apathy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a:p>
            <a:pPr lvl="1">
              <a:lnSpc>
                <a:spcPct val="150000"/>
              </a:lnSpc>
              <a:spcBef>
                <a:spcPts val="2400"/>
              </a:spcBef>
              <a:buClr>
                <a:schemeClr val="tx1"/>
              </a:buClr>
              <a:buSzPct val="100000"/>
              <a:buFont typeface="Wingdings" panose="05000000000000000000" pitchFamily="2" charset="2"/>
              <a:buChar char="§"/>
            </a:pPr>
            <a:r>
              <a:rPr lang="en-US" dirty="0">
                <a:latin typeface="High Tower Text" panose="02040502050506030303" pitchFamily="18" charset="0"/>
              </a:rPr>
              <a:t>Impairment in MC. </a:t>
            </a:r>
            <a:r>
              <a:rPr lang="en-US" b="1" dirty="0" smtClean="0">
                <a:latin typeface="High Tower Text" panose="02040502050506030303" pitchFamily="18" charset="0"/>
              </a:rPr>
              <a:t>Low </a:t>
            </a:r>
            <a:r>
              <a:rPr lang="en-US" b="1" dirty="0">
                <a:latin typeface="High Tower Text" panose="02040502050506030303" pitchFamily="18" charset="0"/>
              </a:rPr>
              <a:t>or absent </a:t>
            </a:r>
            <a:r>
              <a:rPr lang="en-US" dirty="0">
                <a:latin typeface="High Tower Text" panose="02040502050506030303" pitchFamily="18" charset="0"/>
              </a:rPr>
              <a:t>Motivational Drive  </a:t>
            </a:r>
            <a:endParaRPr lang="en-US" dirty="0" smtClean="0">
              <a:latin typeface="High Tower Text" panose="02040502050506030303" pitchFamily="18" charset="0"/>
            </a:endParaRPr>
          </a:p>
          <a:p>
            <a:pPr lvl="1">
              <a:lnSpc>
                <a:spcPct val="150000"/>
              </a:lnSpc>
              <a:spcBef>
                <a:spcPts val="2400"/>
              </a:spcBef>
              <a:buClr>
                <a:schemeClr val="tx1"/>
              </a:buClr>
              <a:buSzPct val="100000"/>
              <a:buFont typeface="Wingdings" panose="05000000000000000000" pitchFamily="2" charset="2"/>
              <a:buChar char="§"/>
            </a:pPr>
            <a:r>
              <a:rPr lang="en-US" sz="2400" dirty="0" smtClean="0">
                <a:latin typeface="High Tower Text" panose="02040502050506030303" pitchFamily="18" charset="0"/>
              </a:rPr>
              <a:t>No detection of </a:t>
            </a:r>
            <a:r>
              <a:rPr lang="en-US" sz="2400" dirty="0">
                <a:latin typeface="High Tower Text" panose="02040502050506030303" pitchFamily="18" charset="0"/>
              </a:rPr>
              <a:t>discrepancy </a:t>
            </a:r>
            <a:r>
              <a:rPr lang="en-US" sz="2400" dirty="0" smtClean="0">
                <a:latin typeface="High Tower Text" panose="02040502050506030303" pitchFamily="18" charset="0"/>
              </a:rPr>
              <a:t>between </a:t>
            </a:r>
            <a:r>
              <a:rPr lang="en-US" sz="3200" b="1" dirty="0">
                <a:latin typeface="High Tower Text" panose="02040502050506030303" pitchFamily="18" charset="0"/>
              </a:rPr>
              <a:t>self</a:t>
            </a:r>
            <a:r>
              <a:rPr lang="en-US" sz="2400" dirty="0">
                <a:latin typeface="High Tower Text" panose="02040502050506030303" pitchFamily="18" charset="0"/>
              </a:rPr>
              <a:t> and </a:t>
            </a:r>
            <a:r>
              <a:rPr lang="en-US" sz="3200" b="1" dirty="0">
                <a:latin typeface="High Tower Text" panose="02040502050506030303" pitchFamily="18" charset="0"/>
              </a:rPr>
              <a:t>milieu</a:t>
            </a:r>
          </a:p>
          <a:p>
            <a:pPr lvl="1">
              <a:lnSpc>
                <a:spcPct val="150000"/>
              </a:lnSpc>
              <a:spcBef>
                <a:spcPts val="2400"/>
              </a:spcBef>
              <a:buClr>
                <a:schemeClr val="tx1"/>
              </a:buClr>
              <a:buSzPct val="100000"/>
              <a:buFont typeface="Wingdings" panose="05000000000000000000" pitchFamily="2" charset="2"/>
              <a:buChar char="§"/>
            </a:pPr>
            <a:r>
              <a:rPr lang="en-US" b="1" dirty="0" smtClean="0">
                <a:latin typeface="High Tower Text" panose="02040502050506030303" pitchFamily="18" charset="0"/>
              </a:rPr>
              <a:t>NO</a:t>
            </a:r>
            <a:r>
              <a:rPr lang="en-US" dirty="0" smtClean="0">
                <a:latin typeface="High Tower Text" panose="02040502050506030303" pitchFamily="18" charset="0"/>
              </a:rPr>
              <a:t> </a:t>
            </a:r>
            <a:r>
              <a:rPr lang="en-US" dirty="0">
                <a:latin typeface="High Tower Text" panose="02040502050506030303" pitchFamily="18" charset="0"/>
              </a:rPr>
              <a:t>recognition of any </a:t>
            </a:r>
            <a:r>
              <a:rPr lang="en-US" sz="3600" b="1" dirty="0">
                <a:latin typeface="High Tower Text" panose="02040502050506030303" pitchFamily="18" charset="0"/>
              </a:rPr>
              <a:t>N</a:t>
            </a:r>
            <a:r>
              <a:rPr lang="en-US" sz="3600" b="1" dirty="0" smtClean="0">
                <a:latin typeface="High Tower Text" panose="02040502050506030303" pitchFamily="18" charset="0"/>
              </a:rPr>
              <a:t>eed</a:t>
            </a:r>
            <a:endParaRPr lang="en-US" sz="3600" b="1" dirty="0">
              <a:latin typeface="High Tower Text" panose="02040502050506030303" pitchFamily="18" charset="0"/>
            </a:endParaRPr>
          </a:p>
          <a:p>
            <a:pPr lvl="1">
              <a:lnSpc>
                <a:spcPct val="150000"/>
              </a:lnSpc>
              <a:spcBef>
                <a:spcPts val="2400"/>
              </a:spcBef>
              <a:buClr>
                <a:schemeClr val="tx1"/>
              </a:buClr>
              <a:buSzPct val="100000"/>
              <a:buFont typeface="Wingdings" panose="05000000000000000000" pitchFamily="2" charset="2"/>
              <a:buChar char="§"/>
            </a:pPr>
            <a:r>
              <a:rPr lang="en-US" sz="3200" b="1" dirty="0" smtClean="0">
                <a:latin typeface="High Tower Text" panose="02040502050506030303" pitchFamily="18" charset="0"/>
              </a:rPr>
              <a:t>Lack </a:t>
            </a:r>
            <a:r>
              <a:rPr lang="en-US" sz="2400" dirty="0" smtClean="0">
                <a:latin typeface="High Tower Text" panose="02040502050506030303" pitchFamily="18" charset="0"/>
              </a:rPr>
              <a:t>of </a:t>
            </a:r>
            <a:r>
              <a:rPr lang="en-US" sz="3600" b="1" dirty="0" smtClean="0">
                <a:latin typeface="High Tower Text" panose="02040502050506030303" pitchFamily="18" charset="0"/>
              </a:rPr>
              <a:t>Insight</a:t>
            </a:r>
            <a:r>
              <a:rPr lang="en-US" sz="3200" b="1" dirty="0" smtClean="0">
                <a:latin typeface="High Tower Text" panose="02040502050506030303" pitchFamily="18" charset="0"/>
              </a:rPr>
              <a:t> </a:t>
            </a:r>
            <a:r>
              <a:rPr lang="en-US" sz="2400" dirty="0" smtClean="0">
                <a:latin typeface="High Tower Text" panose="02040502050506030303" pitchFamily="18" charset="0"/>
              </a:rPr>
              <a:t>of </a:t>
            </a:r>
            <a:r>
              <a:rPr lang="en-US" sz="2400" dirty="0">
                <a:latin typeface="High Tower Text" panose="02040502050506030303" pitchFamily="18" charset="0"/>
              </a:rPr>
              <a:t>the </a:t>
            </a:r>
            <a:r>
              <a:rPr lang="en-US" sz="2400" dirty="0" smtClean="0">
                <a:latin typeface="High Tower Text" panose="02040502050506030303" pitchFamily="18" charset="0"/>
              </a:rPr>
              <a:t>same</a:t>
            </a:r>
          </a:p>
          <a:p>
            <a:pPr marL="457200" lvl="1" indent="0">
              <a:lnSpc>
                <a:spcPct val="150000"/>
              </a:lnSpc>
              <a:spcBef>
                <a:spcPts val="2400"/>
              </a:spcBef>
              <a:buClr>
                <a:schemeClr val="tx1"/>
              </a:buClr>
              <a:buSzPct val="100000"/>
              <a:buNone/>
            </a:pPr>
            <a:endParaRPr lang="en-US" dirty="0" smtClean="0">
              <a:latin typeface="Arial Rounded MT Bold" panose="020F0704030504030204" pitchFamily="34" charset="0"/>
            </a:endParaRPr>
          </a:p>
          <a:p>
            <a:pPr lvl="1">
              <a:lnSpc>
                <a:spcPct val="150000"/>
              </a:lnSpc>
              <a:spcBef>
                <a:spcPts val="2400"/>
              </a:spcBef>
              <a:buClr>
                <a:schemeClr val="tx1"/>
              </a:buClr>
              <a:buSzPct val="100000"/>
              <a:buFont typeface="Wingdings" panose="05000000000000000000" pitchFamily="2" charset="2"/>
              <a:buChar char="§"/>
            </a:pPr>
            <a:endParaRPr lang="en-US" dirty="0">
              <a:latin typeface="Arial Rounded MT Bold" panose="020F0704030504030204" pitchFamily="34" charset="0"/>
            </a:endParaRPr>
          </a:p>
          <a:p>
            <a:pPr marL="0" lvl="0" indent="0" algn="ctr">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65</a:t>
            </a:fld>
            <a:endParaRPr lang="en-US" dirty="0"/>
          </a:p>
        </p:txBody>
      </p:sp>
    </p:spTree>
    <p:extLst>
      <p:ext uri="{BB962C8B-B14F-4D97-AF65-F5344CB8AC3E}">
        <p14:creationId xmlns:p14="http://schemas.microsoft.com/office/powerpoint/2010/main" val="2973559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000"/>
                                        <p:tgtEl>
                                          <p:spTgt spid="6">
                                            <p:txEl>
                                              <p:pRg st="5" end="5"/>
                                            </p:txEl>
                                          </p:spTgt>
                                        </p:tgtEl>
                                      </p:cBhvr>
                                    </p:animEffect>
                                    <p:anim calcmode="lin" valueType="num">
                                      <p:cBhvr>
                                        <p:cTn id="2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Apathy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66</a:t>
            </a:fld>
            <a:endParaRPr lang="en-US" dirty="0"/>
          </a:p>
        </p:txBody>
      </p:sp>
      <p:sp>
        <p:nvSpPr>
          <p:cNvPr id="9" name="Rectangle 8"/>
          <p:cNvSpPr/>
          <p:nvPr/>
        </p:nvSpPr>
        <p:spPr>
          <a:xfrm>
            <a:off x="370490" y="2819400"/>
            <a:ext cx="8403020" cy="2209836"/>
          </a:xfrm>
          <a:prstGeom prst="rect">
            <a:avLst/>
          </a:prstGeom>
        </p:spPr>
        <p:txBody>
          <a:bodyPr wrap="square">
            <a:spAutoFit/>
          </a:bodyPr>
          <a:lstStyle/>
          <a:p>
            <a:pPr algn="ctr">
              <a:lnSpc>
                <a:spcPct val="160000"/>
              </a:lnSpc>
            </a:pPr>
            <a:r>
              <a:rPr lang="en-CA" sz="4000" u="sng" dirty="0" smtClean="0">
                <a:latin typeface="High Tower Text" panose="02040502050506030303" pitchFamily="18"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3200" dirty="0" smtClean="0">
                <a:latin typeface="High Tower Text" panose="02040502050506030303" pitchFamily="18" charset="0"/>
              </a:rPr>
              <a:t>Presence of “lazy” states</a:t>
            </a:r>
            <a:endParaRPr lang="en-CA" sz="3200" b="1" u="sng" dirty="0" smtClean="0">
              <a:latin typeface="High Tower Text" panose="02040502050506030303" pitchFamily="18" charset="0"/>
            </a:endParaRPr>
          </a:p>
        </p:txBody>
      </p:sp>
    </p:spTree>
    <p:extLst>
      <p:ext uri="{BB962C8B-B14F-4D97-AF65-F5344CB8AC3E}">
        <p14:creationId xmlns:p14="http://schemas.microsoft.com/office/powerpoint/2010/main" val="217587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000"/>
                                        <p:tgtEl>
                                          <p:spTgt spid="9">
                                            <p:txEl>
                                              <p:pRg st="2" end="2"/>
                                            </p:txEl>
                                          </p:spTgt>
                                        </p:tgtEl>
                                      </p:cBhvr>
                                    </p:animEffect>
                                    <p:anim calcmode="lin" valueType="num">
                                      <p:cBhvr>
                                        <p:cTn id="1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Apathy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67</a:t>
            </a:fld>
            <a:endParaRPr lang="en-US" dirty="0"/>
          </a:p>
        </p:txBody>
      </p:sp>
      <p:sp>
        <p:nvSpPr>
          <p:cNvPr id="8" name="Rectangle 7"/>
          <p:cNvSpPr/>
          <p:nvPr/>
        </p:nvSpPr>
        <p:spPr>
          <a:xfrm>
            <a:off x="419100" y="2819400"/>
            <a:ext cx="8305800" cy="2259080"/>
          </a:xfrm>
          <a:prstGeom prst="rect">
            <a:avLst/>
          </a:prstGeom>
        </p:spPr>
        <p:txBody>
          <a:bodyPr wrap="square">
            <a:spAutoFit/>
          </a:bodyPr>
          <a:lstStyle/>
          <a:p>
            <a:pPr algn="ctr">
              <a:lnSpc>
                <a:spcPct val="160000"/>
              </a:lnSpc>
            </a:pPr>
            <a:r>
              <a:rPr lang="en-CA" sz="4000" u="sng" dirty="0" smtClean="0">
                <a:latin typeface="High Tower Text" panose="02040502050506030303" pitchFamily="18" charset="0"/>
              </a:rPr>
              <a:t>Meaning of Expressions</a:t>
            </a:r>
          </a:p>
          <a:p>
            <a:pPr algn="ctr">
              <a:lnSpc>
                <a:spcPct val="160000"/>
              </a:lnSpc>
            </a:pPr>
            <a:endParaRPr lang="en-CA" sz="1200" u="sng" dirty="0" smtClean="0">
              <a:latin typeface="Arial Rounded MT Bold" panose="020F0704030504030204" pitchFamily="34" charset="0"/>
            </a:endParaRPr>
          </a:p>
          <a:p>
            <a:pPr algn="ctr">
              <a:lnSpc>
                <a:spcPct val="160000"/>
              </a:lnSpc>
            </a:pPr>
            <a:r>
              <a:rPr lang="en-CA" sz="3600" dirty="0" smtClean="0">
                <a:latin typeface="Arial Rounded MT Bold" panose="020F0704030504030204" pitchFamily="34" charset="0"/>
              </a:rPr>
              <a:t>“</a:t>
            </a:r>
            <a:r>
              <a:rPr lang="en-CA" sz="2800" dirty="0" smtClean="0">
                <a:latin typeface="High Tower Text" panose="02040502050506030303" pitchFamily="18" charset="0"/>
              </a:rPr>
              <a:t>Please help me – I do not recognize my deficits”</a:t>
            </a:r>
            <a:endParaRPr lang="en-CA" sz="2800" b="1" u="sng" dirty="0">
              <a:latin typeface="High Tower Text" panose="02040502050506030303" pitchFamily="18" charset="0"/>
            </a:endParaRPr>
          </a:p>
        </p:txBody>
      </p:sp>
    </p:spTree>
    <p:extLst>
      <p:ext uri="{BB962C8B-B14F-4D97-AF65-F5344CB8AC3E}">
        <p14:creationId xmlns:p14="http://schemas.microsoft.com/office/powerpoint/2010/main" val="3145010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1000"/>
                                        <p:tgtEl>
                                          <p:spTgt spid="8">
                                            <p:txEl>
                                              <p:pRg st="2" end="2"/>
                                            </p:txEl>
                                          </p:spTgt>
                                        </p:tgtEl>
                                      </p:cBhvr>
                                    </p:animEffect>
                                    <p:anim calcmode="lin" valueType="num">
                                      <p:cBhvr>
                                        <p:cTn id="1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42146" y="3470970"/>
            <a:ext cx="4520854" cy="4647426"/>
          </a:xfrm>
          <a:prstGeom prst="rect">
            <a:avLst/>
          </a:prstGeom>
        </p:spPr>
        <p:txBody>
          <a:bodyPr wrap="square">
            <a:spAutoFit/>
          </a:bodyPr>
          <a:lstStyle/>
          <a:p>
            <a:pPr marL="630238" lvl="1" indent="-457200">
              <a:spcAft>
                <a:spcPts val="2400"/>
              </a:spcAft>
              <a:buClr>
                <a:schemeClr val="tx1"/>
              </a:buClr>
              <a:buSzPct val="100000"/>
              <a:buFont typeface="Wingdings" panose="05000000000000000000" pitchFamily="2" charset="2"/>
              <a:buChar char="§"/>
            </a:pPr>
            <a:r>
              <a:rPr lang="en-US" sz="3200" dirty="0">
                <a:latin typeface="High Tower Text" panose="02040502050506030303" pitchFamily="18" charset="0"/>
              </a:rPr>
              <a:t>Lack </a:t>
            </a:r>
            <a:r>
              <a:rPr lang="en-US" sz="2400" dirty="0">
                <a:latin typeface="High Tower Text" panose="02040502050506030303" pitchFamily="18" charset="0"/>
              </a:rPr>
              <a:t>of </a:t>
            </a:r>
            <a:r>
              <a:rPr lang="en-US" sz="2800" b="1" dirty="0">
                <a:latin typeface="High Tower Text" panose="02040502050506030303" pitchFamily="18" charset="0"/>
              </a:rPr>
              <a:t>‘insight’ </a:t>
            </a:r>
            <a:r>
              <a:rPr lang="en-US" sz="2400" dirty="0">
                <a:latin typeface="High Tower Text" panose="02040502050506030303" pitchFamily="18" charset="0"/>
              </a:rPr>
              <a:t>into their </a:t>
            </a:r>
            <a:r>
              <a:rPr lang="en-US" sz="3200" dirty="0">
                <a:latin typeface="High Tower Text" panose="02040502050506030303" pitchFamily="18" charset="0"/>
              </a:rPr>
              <a:t>Absence of</a:t>
            </a:r>
            <a:r>
              <a:rPr lang="en-US" sz="3200" dirty="0" smtClean="0">
                <a:latin typeface="Arial Rounded MT Bold" panose="020F0704030504030204" pitchFamily="34" charset="0"/>
              </a:rPr>
              <a:t>…</a:t>
            </a:r>
            <a:endParaRPr lang="en-US" sz="3200" dirty="0" smtClean="0">
              <a:latin typeface="High Tower Text" panose="02040502050506030303" pitchFamily="18" charset="0"/>
            </a:endParaRPr>
          </a:p>
          <a:p>
            <a:pPr marL="915988" lvl="2" indent="-285750">
              <a:spcAft>
                <a:spcPts val="2400"/>
              </a:spcAft>
              <a:buClr>
                <a:schemeClr val="tx1"/>
              </a:buClr>
              <a:buSzPct val="100000"/>
              <a:buFont typeface="Wingdings" panose="05000000000000000000" pitchFamily="2" charset="2"/>
              <a:buChar char="§"/>
            </a:pPr>
            <a:r>
              <a:rPr lang="en-US" sz="2800" dirty="0" smtClean="0">
                <a:latin typeface="High Tower Text" panose="02040502050506030303" pitchFamily="18" charset="0"/>
              </a:rPr>
              <a:t>Care </a:t>
            </a:r>
            <a:r>
              <a:rPr lang="en-US" sz="2800" dirty="0">
                <a:latin typeface="High Tower Text" panose="02040502050506030303" pitchFamily="18" charset="0"/>
              </a:rPr>
              <a:t>for self </a:t>
            </a:r>
            <a:r>
              <a:rPr lang="en-US" sz="2800" dirty="0" smtClean="0">
                <a:latin typeface="High Tower Text" panose="02040502050506030303" pitchFamily="18" charset="0"/>
              </a:rPr>
              <a:t>(not showing a need to change clothes or bath)</a:t>
            </a:r>
            <a:endParaRPr lang="en-US" sz="2800" dirty="0">
              <a:latin typeface="High Tower Text" panose="02040502050506030303" pitchFamily="18" charset="0"/>
            </a:endParaRPr>
          </a:p>
          <a:p>
            <a:pPr marL="630238" lvl="2">
              <a:spcAft>
                <a:spcPts val="2400"/>
              </a:spcAft>
              <a:buClr>
                <a:schemeClr val="tx1"/>
              </a:buClr>
              <a:buSzPct val="100000"/>
            </a:pPr>
            <a:endParaRPr lang="en-US" sz="2800" dirty="0">
              <a:latin typeface="High Tower Text" panose="02040502050506030303" pitchFamily="18" charset="0"/>
            </a:endParaRPr>
          </a:p>
          <a:p>
            <a:pPr>
              <a:spcAft>
                <a:spcPts val="1800"/>
              </a:spcAft>
              <a:buClr>
                <a:schemeClr val="tx1"/>
              </a:buClr>
              <a:buSzPct val="100000"/>
            </a:pPr>
            <a:endParaRPr lang="en-US" sz="3200" b="1" dirty="0">
              <a:latin typeface="High Tower Text" panose="02040502050506030303"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3283" t="7888" r="21940" b="8744"/>
          <a:stretch/>
        </p:blipFill>
        <p:spPr>
          <a:xfrm>
            <a:off x="-990" y="3307377"/>
            <a:ext cx="4115790" cy="3703023"/>
          </a:xfrm>
          <a:prstGeom prst="rect">
            <a:avLst/>
          </a:prstGeom>
        </p:spPr>
      </p:pic>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682489966"/>
              </p:ext>
            </p:extLst>
          </p:nvPr>
        </p:nvGraphicFramePr>
        <p:xfrm>
          <a:off x="381000" y="2514600"/>
          <a:ext cx="8382000" cy="701040"/>
        </p:xfrm>
        <a:graphic>
          <a:graphicData uri="http://schemas.openxmlformats.org/drawingml/2006/table">
            <a:tbl>
              <a:tblPr firstRow="1" firstCol="1" bandRow="1"/>
              <a:tblGrid>
                <a:gridCol w="8382000">
                  <a:extLst>
                    <a:ext uri="{9D8B030D-6E8A-4147-A177-3AD203B41FA5}">
                      <a16:colId xmlns:a16="http://schemas.microsoft.com/office/drawing/2014/main" val="20000"/>
                    </a:ext>
                  </a:extLst>
                </a:gridCol>
              </a:tblGrid>
              <a:tr h="685800">
                <a:tc>
                  <a:txBody>
                    <a:bodyPr/>
                    <a:lstStyle/>
                    <a:p>
                      <a:pPr marL="0" marR="0" algn="l">
                        <a:lnSpc>
                          <a:spcPct val="115000"/>
                        </a:lnSpc>
                        <a:spcBef>
                          <a:spcPts val="0"/>
                        </a:spcBef>
                        <a:spcAft>
                          <a:spcPts val="0"/>
                        </a:spcAft>
                      </a:pPr>
                      <a:r>
                        <a:rPr lang="en-CA" sz="2000" b="1" dirty="0">
                          <a:effectLst/>
                          <a:latin typeface="Arial"/>
                          <a:ea typeface="Calibri"/>
                          <a:cs typeface="Times New Roman"/>
                        </a:rPr>
                        <a:t>1. INDIFFERENCE AND/OR LACK OF CONCERN RE: SELF AND ENVIRONMENT</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B685"/>
                    </a:solidFill>
                  </a:tcPr>
                </a:tc>
                <a:extLst>
                  <a:ext uri="{0D108BD9-81ED-4DB2-BD59-A6C34878D82A}">
                    <a16:rowId xmlns:a16="http://schemas.microsoft.com/office/drawing/2014/main" val="10000"/>
                  </a:ext>
                </a:extLst>
              </a:tr>
            </a:tbl>
          </a:graphicData>
        </a:graphic>
      </p:graphicFrame>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Apathy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68</a:t>
            </a:fld>
            <a:endParaRPr lang="en-US" dirty="0"/>
          </a:p>
        </p:txBody>
      </p:sp>
    </p:spTree>
    <p:extLst>
      <p:ext uri="{BB962C8B-B14F-4D97-AF65-F5344CB8AC3E}">
        <p14:creationId xmlns:p14="http://schemas.microsoft.com/office/powerpoint/2010/main" val="3437180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167498624"/>
              </p:ext>
            </p:extLst>
          </p:nvPr>
        </p:nvGraphicFramePr>
        <p:xfrm>
          <a:off x="76200" y="2514600"/>
          <a:ext cx="8991600" cy="685800"/>
        </p:xfrm>
        <a:graphic>
          <a:graphicData uri="http://schemas.openxmlformats.org/drawingml/2006/table">
            <a:tbl>
              <a:tblPr firstRow="1" firstCol="1" bandRow="1"/>
              <a:tblGrid>
                <a:gridCol w="8991600">
                  <a:extLst>
                    <a:ext uri="{9D8B030D-6E8A-4147-A177-3AD203B41FA5}">
                      <a16:colId xmlns:a16="http://schemas.microsoft.com/office/drawing/2014/main" val="20000"/>
                    </a:ext>
                  </a:extLst>
                </a:gridCol>
              </a:tblGrid>
              <a:tr h="685800">
                <a:tc>
                  <a:txBody>
                    <a:bodyPr/>
                    <a:lstStyle/>
                    <a:p>
                      <a:pPr marL="0" marR="0" algn="l">
                        <a:lnSpc>
                          <a:spcPct val="115000"/>
                        </a:lnSpc>
                        <a:spcBef>
                          <a:spcPts val="0"/>
                        </a:spcBef>
                        <a:spcAft>
                          <a:spcPts val="0"/>
                        </a:spcAft>
                      </a:pPr>
                      <a:r>
                        <a:rPr lang="en-CA" sz="1800" b="1" dirty="0">
                          <a:effectLst/>
                          <a:latin typeface="Arial"/>
                          <a:ea typeface="Calibri"/>
                          <a:cs typeface="Times New Roman"/>
                        </a:rPr>
                        <a:t>2. LACK OF SELF-INITIATION, LOW SOCIAL ENGAGEMENT (INTER-PERSONAL INTERACTIONS </a:t>
                      </a:r>
                      <a:r>
                        <a:rPr lang="en-CA" sz="1800" b="1" dirty="0" smtClean="0">
                          <a:effectLst/>
                          <a:latin typeface="Arial"/>
                          <a:ea typeface="Calibri"/>
                          <a:cs typeface="Times New Roman"/>
                        </a:rPr>
                        <a:t>&amp; </a:t>
                      </a:r>
                      <a:r>
                        <a:rPr lang="en-CA" sz="1800" b="1" dirty="0">
                          <a:effectLst/>
                          <a:latin typeface="Arial"/>
                          <a:ea typeface="Calibri"/>
                          <a:cs typeface="Times New Roman"/>
                        </a:rPr>
                        <a:t>MILIEU STRUCTURE), AND/OR POOR PERSISTENCE</a:t>
                      </a:r>
                      <a:endParaRPr lang="en-US" sz="1800" dirty="0">
                        <a:effectLst/>
                        <a:latin typeface="Calibri"/>
                        <a:ea typeface="Calibri"/>
                        <a:cs typeface="Times New Roman"/>
                      </a:endParaRPr>
                    </a:p>
                  </a:txBody>
                  <a:tcPr marL="68580" marR="68580" marT="0" marB="0" anchor="ctr">
                    <a:lnL>
                      <a:noFill/>
                    </a:lnL>
                    <a:lnR>
                      <a:noFill/>
                    </a:lnR>
                    <a:lnT>
                      <a:noFill/>
                    </a:lnT>
                    <a:lnB>
                      <a:noFill/>
                    </a:lnB>
                    <a:solidFill>
                      <a:srgbClr val="FF781D"/>
                    </a:solidFill>
                  </a:tcPr>
                </a:tc>
                <a:extLst>
                  <a:ext uri="{0D108BD9-81ED-4DB2-BD59-A6C34878D82A}">
                    <a16:rowId xmlns:a16="http://schemas.microsoft.com/office/drawing/2014/main" val="10000"/>
                  </a:ext>
                </a:extLst>
              </a:tr>
            </a:tbl>
          </a:graphicData>
        </a:graphic>
      </p:graphicFrame>
      <p:sp>
        <p:nvSpPr>
          <p:cNvPr id="11" name="Rectangle 10"/>
          <p:cNvSpPr/>
          <p:nvPr/>
        </p:nvSpPr>
        <p:spPr>
          <a:xfrm>
            <a:off x="666750" y="3505199"/>
            <a:ext cx="7810500" cy="2677656"/>
          </a:xfrm>
          <a:prstGeom prst="rect">
            <a:avLst/>
          </a:prstGeom>
        </p:spPr>
        <p:txBody>
          <a:bodyPr wrap="square">
            <a:spAutoFit/>
          </a:bodyPr>
          <a:lstStyle/>
          <a:p>
            <a:pPr marL="458788" lvl="1" indent="-285750">
              <a:spcAft>
                <a:spcPts val="2400"/>
              </a:spcAft>
              <a:buClr>
                <a:schemeClr val="tx1"/>
              </a:buClr>
              <a:buSzPct val="100000"/>
              <a:buFont typeface="Wingdings" panose="05000000000000000000" pitchFamily="2" charset="2"/>
              <a:buChar char="§"/>
            </a:pPr>
            <a:r>
              <a:rPr lang="en-US" sz="3200" dirty="0">
                <a:latin typeface="High Tower Text" panose="02040502050506030303" pitchFamily="18" charset="0"/>
              </a:rPr>
              <a:t>Lack </a:t>
            </a:r>
            <a:r>
              <a:rPr lang="en-US" sz="2400" dirty="0">
                <a:latin typeface="High Tower Text" panose="02040502050506030303" pitchFamily="18" charset="0"/>
              </a:rPr>
              <a:t>of </a:t>
            </a:r>
            <a:r>
              <a:rPr lang="en-US" sz="2800" b="1" dirty="0">
                <a:latin typeface="High Tower Text" panose="02040502050506030303" pitchFamily="18" charset="0"/>
              </a:rPr>
              <a:t>‘insight’ </a:t>
            </a:r>
            <a:r>
              <a:rPr lang="en-US" sz="2400" dirty="0">
                <a:latin typeface="High Tower Text" panose="02040502050506030303" pitchFamily="18" charset="0"/>
              </a:rPr>
              <a:t>into </a:t>
            </a:r>
            <a:r>
              <a:rPr lang="en-US" sz="3200" dirty="0" smtClean="0">
                <a:latin typeface="High Tower Text" panose="02040502050506030303" pitchFamily="18" charset="0"/>
              </a:rPr>
              <a:t>Presence of</a:t>
            </a:r>
            <a:r>
              <a:rPr lang="en-US" sz="3200" dirty="0">
                <a:latin typeface="Arial Rounded MT Bold" panose="020F0704030504030204" pitchFamily="34" charset="0"/>
              </a:rPr>
              <a:t>…</a:t>
            </a:r>
          </a:p>
          <a:p>
            <a:pPr marL="915988" lvl="2" indent="-285750">
              <a:spcAft>
                <a:spcPts val="2400"/>
              </a:spcAft>
              <a:buClr>
                <a:schemeClr val="tx1"/>
              </a:buClr>
              <a:buSzPct val="100000"/>
              <a:buFont typeface="Wingdings" panose="05000000000000000000" pitchFamily="2" charset="2"/>
              <a:buChar char="§"/>
            </a:pPr>
            <a:r>
              <a:rPr lang="en-US" sz="2400" dirty="0" smtClean="0">
                <a:latin typeface="High Tower Text" panose="02040502050506030303" pitchFamily="18" charset="0"/>
              </a:rPr>
              <a:t>Poor </a:t>
            </a:r>
            <a:r>
              <a:rPr lang="en-US" sz="2400" dirty="0">
                <a:latin typeface="High Tower Text" panose="02040502050506030303" pitchFamily="18" charset="0"/>
              </a:rPr>
              <a:t>initiation and </a:t>
            </a:r>
            <a:r>
              <a:rPr lang="en-US" sz="2400" dirty="0" smtClean="0">
                <a:latin typeface="High Tower Text" panose="02040502050506030303" pitchFamily="18" charset="0"/>
              </a:rPr>
              <a:t>persistence</a:t>
            </a:r>
            <a:endParaRPr lang="en-US" dirty="0">
              <a:latin typeface="High Tower Text" panose="02040502050506030303" pitchFamily="18" charset="0"/>
            </a:endParaRPr>
          </a:p>
          <a:p>
            <a:pPr marL="630238" lvl="2">
              <a:spcAft>
                <a:spcPts val="2400"/>
              </a:spcAft>
              <a:buClr>
                <a:schemeClr val="tx1"/>
              </a:buClr>
              <a:buSzPct val="100000"/>
            </a:pPr>
            <a:r>
              <a:rPr lang="en-US" sz="2800" dirty="0" smtClean="0">
                <a:latin typeface="High Tower Text" panose="02040502050506030303" pitchFamily="18" charset="0"/>
              </a:rPr>
              <a:t>Wife’s repetitive Cueing and set-up for shower</a:t>
            </a:r>
            <a:endParaRPr lang="en-US" sz="2800" dirty="0">
              <a:latin typeface="High Tower Text" panose="02040502050506030303" pitchFamily="18" charset="0"/>
            </a:endParaRPr>
          </a:p>
          <a:p>
            <a:pPr marL="173038" lvl="3">
              <a:spcAft>
                <a:spcPts val="1800"/>
              </a:spcAft>
              <a:buClr>
                <a:schemeClr val="tx1"/>
              </a:buClr>
              <a:buSzPct val="100000"/>
            </a:pPr>
            <a:r>
              <a:rPr lang="en-US" dirty="0" smtClean="0">
                <a:latin typeface="High Tower Text" panose="02040502050506030303" pitchFamily="18" charset="0"/>
              </a:rPr>
              <a:t>         </a:t>
            </a:r>
            <a:r>
              <a:rPr lang="en-US" sz="2400" dirty="0" smtClean="0">
                <a:latin typeface="High Tower Text" panose="02040502050506030303" pitchFamily="18" charset="0"/>
              </a:rPr>
              <a:t>No </a:t>
            </a:r>
            <a:r>
              <a:rPr lang="en-US" sz="2400" dirty="0">
                <a:latin typeface="High Tower Text" panose="02040502050506030303" pitchFamily="18" charset="0"/>
              </a:rPr>
              <a:t>response </a:t>
            </a:r>
            <a:r>
              <a:rPr lang="en-US" sz="2400" dirty="0" smtClean="0">
                <a:latin typeface="High Tower Text" panose="02040502050506030303" pitchFamily="18" charset="0"/>
              </a:rPr>
              <a:t>                                 “fizzled</a:t>
            </a:r>
            <a:r>
              <a:rPr lang="en-US" sz="2400" dirty="0">
                <a:latin typeface="High Tower Text" panose="02040502050506030303" pitchFamily="18" charset="0"/>
              </a:rPr>
              <a:t>” response   </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6000" y1="57143" x2="4750" y2="85093"/>
                        <a14:foregroundMark x1="94000" y1="60870" x2="86250" y2="89441"/>
                      </a14:backgroundRemoval>
                    </a14:imgEffect>
                  </a14:imgLayer>
                </a14:imgProps>
              </a:ext>
              <a:ext uri="{28A0092B-C50C-407E-A947-70E740481C1C}">
                <a14:useLocalDpi xmlns:a14="http://schemas.microsoft.com/office/drawing/2010/main" val="0"/>
              </a:ext>
            </a:extLst>
          </a:blip>
          <a:stretch>
            <a:fillRect/>
          </a:stretch>
        </p:blipFill>
        <p:spPr>
          <a:xfrm>
            <a:off x="2667000" y="5410200"/>
            <a:ext cx="3810000" cy="1533525"/>
          </a:xfrm>
          <a:prstGeom prst="rect">
            <a:avLst/>
          </a:prstGeom>
        </p:spPr>
      </p:pic>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Apathy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69</a:t>
            </a:fld>
            <a:endParaRPr lang="en-US" dirty="0"/>
          </a:p>
        </p:txBody>
      </p:sp>
    </p:spTree>
    <p:extLst>
      <p:ext uri="{BB962C8B-B14F-4D97-AF65-F5344CB8AC3E}">
        <p14:creationId xmlns:p14="http://schemas.microsoft.com/office/powerpoint/2010/main" val="2978639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p:cNvGraphicFramePr/>
          <p:nvPr>
            <p:extLst/>
          </p:nvPr>
        </p:nvGraphicFramePr>
        <p:xfrm>
          <a:off x="152400" y="505146"/>
          <a:ext cx="8839200" cy="6566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10"/>
          <p:cNvSpPr>
            <a:spLocks noChangeArrowheads="1"/>
          </p:cNvSpPr>
          <p:nvPr/>
        </p:nvSpPr>
        <p:spPr bwMode="auto">
          <a:xfrm>
            <a:off x="0" y="439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16"/>
          <p:cNvSpPr>
            <a:spLocks noChangeArrowheads="1"/>
          </p:cNvSpPr>
          <p:nvPr/>
        </p:nvSpPr>
        <p:spPr bwMode="auto">
          <a:xfrm>
            <a:off x="0" y="5011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Lightning Bolt 7"/>
          <p:cNvSpPr/>
          <p:nvPr/>
        </p:nvSpPr>
        <p:spPr>
          <a:xfrm rot="19972403">
            <a:off x="469616" y="709377"/>
            <a:ext cx="2286000" cy="35052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rot="2190998">
            <a:off x="536008" y="2117687"/>
            <a:ext cx="2153218" cy="523220"/>
          </a:xfrm>
          <a:prstGeom prst="rect">
            <a:avLst/>
          </a:prstGeom>
          <a:noFill/>
        </p:spPr>
        <p:txBody>
          <a:bodyPr wrap="none" rtlCol="0">
            <a:spAutoFit/>
          </a:bodyPr>
          <a:lstStyle/>
          <a:p>
            <a:r>
              <a:rPr lang="en-US" sz="2800" b="1" dirty="0" smtClean="0"/>
              <a:t>IMPAIRMENT</a:t>
            </a:r>
            <a:endParaRPr lang="en-US" sz="2800" b="1" dirty="0"/>
          </a:p>
        </p:txBody>
      </p:sp>
      <p:sp>
        <p:nvSpPr>
          <p:cNvPr id="11" name="Rectangle 10"/>
          <p:cNvSpPr/>
          <p:nvPr/>
        </p:nvSpPr>
        <p:spPr>
          <a:xfrm>
            <a:off x="0" y="268069"/>
            <a:ext cx="9144000" cy="1569660"/>
          </a:xfrm>
          <a:prstGeom prst="rect">
            <a:avLst/>
          </a:prstGeom>
        </p:spPr>
        <p:txBody>
          <a:bodyPr wrap="square">
            <a:spAutoFit/>
          </a:bodyPr>
          <a:lstStyle/>
          <a:p>
            <a:pPr algn="ctr"/>
            <a:r>
              <a:rPr lang="en-CA" sz="3600" b="1" dirty="0" smtClean="0">
                <a:latin typeface="Bookman Old Style" panose="02050604050505020204" pitchFamily="18" charset="0"/>
              </a:rPr>
              <a:t>What is Dementia</a:t>
            </a:r>
          </a:p>
          <a:p>
            <a:pPr algn="ctr"/>
            <a:r>
              <a:rPr lang="en-CA" sz="3600" b="1" dirty="0" smtClean="0">
                <a:latin typeface="Bookman Old Style" panose="02050604050505020204" pitchFamily="18" charset="0"/>
              </a:rPr>
              <a:t>……….Normal Sensorium……….</a:t>
            </a:r>
          </a:p>
          <a:p>
            <a:pPr algn="ctr"/>
            <a:endParaRPr lang="en-US" sz="2400" dirty="0"/>
          </a:p>
        </p:txBody>
      </p:sp>
      <p:sp>
        <p:nvSpPr>
          <p:cNvPr id="6" name="Slide Number Placeholder 5"/>
          <p:cNvSpPr>
            <a:spLocks noGrp="1"/>
          </p:cNvSpPr>
          <p:nvPr>
            <p:ph type="sldNum" sz="quarter" idx="10"/>
          </p:nvPr>
        </p:nvSpPr>
        <p:spPr/>
        <p:txBody>
          <a:bodyPr/>
          <a:lstStyle/>
          <a:p>
            <a:fld id="{800A0DDF-9B95-4961-8F3C-303932E2D10A}" type="slidenum">
              <a:rPr lang="en-US" smtClean="0"/>
              <a:pPr/>
              <a:t>7</a:t>
            </a:fld>
            <a:endParaRPr lang="en-US" dirty="0"/>
          </a:p>
        </p:txBody>
      </p:sp>
    </p:spTree>
    <p:extLst>
      <p:ext uri="{BB962C8B-B14F-4D97-AF65-F5344CB8AC3E}">
        <p14:creationId xmlns:p14="http://schemas.microsoft.com/office/powerpoint/2010/main" val="28110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5000" fill="remove" grpId="0" nodeType="withEffect">
                                  <p:stCondLst>
                                    <p:cond delay="50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2" name="Table 1"/>
          <p:cNvGraphicFramePr>
            <a:graphicFrameLocks noGrp="1"/>
          </p:cNvGraphicFramePr>
          <p:nvPr>
            <p:extLst/>
          </p:nvPr>
        </p:nvGraphicFramePr>
        <p:xfrm>
          <a:off x="0" y="2514600"/>
          <a:ext cx="9144000" cy="685800"/>
        </p:xfrm>
        <a:graphic>
          <a:graphicData uri="http://schemas.openxmlformats.org/drawingml/2006/table">
            <a:tbl>
              <a:tblPr firstRow="1" firstCol="1" bandRow="1"/>
              <a:tblGrid>
                <a:gridCol w="9144000">
                  <a:extLst>
                    <a:ext uri="{9D8B030D-6E8A-4147-A177-3AD203B41FA5}">
                      <a16:colId xmlns:a16="http://schemas.microsoft.com/office/drawing/2014/main" val="20000"/>
                    </a:ext>
                  </a:extLst>
                </a:gridCol>
              </a:tblGrid>
              <a:tr h="685800">
                <a:tc>
                  <a:txBody>
                    <a:bodyPr/>
                    <a:lstStyle/>
                    <a:p>
                      <a:pPr marL="0" marR="0" algn="l">
                        <a:lnSpc>
                          <a:spcPct val="115000"/>
                        </a:lnSpc>
                        <a:spcBef>
                          <a:spcPts val="0"/>
                        </a:spcBef>
                        <a:spcAft>
                          <a:spcPts val="0"/>
                        </a:spcAft>
                      </a:pPr>
                      <a:r>
                        <a:rPr lang="en-CA" sz="2000" b="1" dirty="0">
                          <a:effectLst/>
                          <a:latin typeface="Arial"/>
                          <a:ea typeface="Calibri"/>
                          <a:cs typeface="Times New Roman"/>
                        </a:rPr>
                        <a:t>3. EMOTIONAL INDIFFERENCE AND/OR LACK OF EMOTIONAL REMORSE</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B685"/>
                    </a:solidFill>
                  </a:tcPr>
                </a:tc>
                <a:extLst>
                  <a:ext uri="{0D108BD9-81ED-4DB2-BD59-A6C34878D82A}">
                    <a16:rowId xmlns:a16="http://schemas.microsoft.com/office/drawing/2014/main" val="10000"/>
                  </a:ext>
                </a:extLst>
              </a:tr>
            </a:tbl>
          </a:graphicData>
        </a:graphic>
      </p:graphicFrame>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Apathy Expressions</a:t>
            </a:r>
          </a:p>
          <a:p>
            <a:pPr marL="0" lvl="0" indent="0" algn="ctr">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a:p>
            <a:pPr marL="0" lvl="0" indent="0">
              <a:buNone/>
            </a:pPr>
            <a:endParaRPr lang="en-CA" sz="2800" dirty="0">
              <a:ln>
                <a:solidFill>
                  <a:schemeClr val="tx1"/>
                </a:solidFill>
              </a:ln>
              <a:solidFill>
                <a:srgbClr val="FF781D"/>
              </a:solidFill>
              <a:latin typeface="High Tower Text" panose="02040502050506030303" pitchFamily="18" charset="0"/>
              <a:cs typeface="Aharoni" panose="02010803020104030203" pitchFamily="2" charset="-79"/>
            </a:endParaRPr>
          </a:p>
          <a:p>
            <a:pPr marL="0" indent="0">
              <a:buNone/>
            </a:pPr>
            <a:r>
              <a:rPr lang="en-CA" sz="2800" dirty="0" smtClean="0">
                <a:ln>
                  <a:solidFill>
                    <a:schemeClr val="tx1"/>
                  </a:solidFill>
                </a:ln>
                <a:solidFill>
                  <a:schemeClr val="tx1"/>
                </a:solidFill>
                <a:latin typeface="High Tower Text" panose="02040502050506030303" pitchFamily="18" charset="0"/>
                <a:cs typeface="Aharoni" panose="02010803020104030203" pitchFamily="2" charset="-79"/>
              </a:rPr>
              <a:t>After days and weeks of trying…..</a:t>
            </a:r>
          </a:p>
          <a:p>
            <a:pPr marL="0" indent="0">
              <a:buNone/>
            </a:pPr>
            <a:endParaRPr lang="en-CA" sz="2400" dirty="0">
              <a:ln>
                <a:solidFill>
                  <a:schemeClr val="tx1"/>
                </a:solidFill>
              </a:ln>
              <a:solidFill>
                <a:schemeClr val="tx1"/>
              </a:solidFill>
              <a:latin typeface="High Tower Text" panose="02040502050506030303" pitchFamily="18" charset="0"/>
              <a:cs typeface="Aharoni" panose="02010803020104030203" pitchFamily="2" charset="-79"/>
            </a:endParaRPr>
          </a:p>
          <a:p>
            <a:pPr marL="0" indent="0">
              <a:buNone/>
            </a:pP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Wife Response.    Angry</a:t>
            </a:r>
            <a:r>
              <a:rPr lang="en-CA" sz="2400" dirty="0">
                <a:ln>
                  <a:solidFill>
                    <a:schemeClr val="tx1"/>
                  </a:solidFill>
                </a:ln>
                <a:solidFill>
                  <a:schemeClr val="tx1"/>
                </a:solidFill>
                <a:latin typeface="High Tower Text" panose="02040502050506030303" pitchFamily="18" charset="0"/>
                <a:cs typeface="Aharoni" panose="02010803020104030203" pitchFamily="2" charset="-79"/>
              </a:rPr>
              <a:t>, frustrated, </a:t>
            </a: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emotional </a:t>
            </a:r>
            <a:r>
              <a:rPr lang="en-CA" sz="2400" dirty="0">
                <a:ln>
                  <a:solidFill>
                    <a:schemeClr val="tx1"/>
                  </a:solidFill>
                </a:ln>
                <a:solidFill>
                  <a:schemeClr val="tx1"/>
                </a:solidFill>
                <a:latin typeface="High Tower Text" panose="02040502050506030303" pitchFamily="18" charset="0"/>
                <a:cs typeface="Aharoni" panose="02010803020104030203" pitchFamily="2" charset="-79"/>
              </a:rPr>
              <a:t>and distraught in her expressions of ‘burn out’.  </a:t>
            </a:r>
          </a:p>
          <a:p>
            <a:pPr marL="0" lvl="0" indent="0">
              <a:buNone/>
            </a:pPr>
            <a:endParaRPr lang="en-CA" sz="2400" dirty="0" smtClean="0">
              <a:ln>
                <a:solidFill>
                  <a:schemeClr val="tx1"/>
                </a:solidFill>
              </a:ln>
              <a:solidFill>
                <a:schemeClr val="tx1"/>
              </a:solidFill>
              <a:latin typeface="High Tower Text" panose="02040502050506030303" pitchFamily="18" charset="0"/>
              <a:cs typeface="Aharoni" panose="02010803020104030203" pitchFamily="2" charset="-79"/>
            </a:endParaRPr>
          </a:p>
          <a:p>
            <a:pPr marL="0" lvl="0" indent="0">
              <a:buNone/>
            </a:pP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Individual’s Response.   Presence of Emotional </a:t>
            </a:r>
            <a:r>
              <a:rPr lang="en-CA" sz="2400" dirty="0">
                <a:ln>
                  <a:solidFill>
                    <a:schemeClr val="tx1"/>
                  </a:solidFill>
                </a:ln>
                <a:solidFill>
                  <a:schemeClr val="tx1"/>
                </a:solidFill>
                <a:latin typeface="High Tower Text" panose="02040502050506030303" pitchFamily="18" charset="0"/>
                <a:cs typeface="Aharoni" panose="02010803020104030203" pitchFamily="2" charset="-79"/>
              </a:rPr>
              <a:t>Indifference </a:t>
            </a:r>
            <a:endParaRPr lang="en-CA" sz="2400" dirty="0" smtClean="0">
              <a:ln>
                <a:solidFill>
                  <a:schemeClr val="tx1"/>
                </a:solidFill>
              </a:ln>
              <a:solidFill>
                <a:schemeClr val="tx1"/>
              </a:solidFill>
              <a:latin typeface="High Tower Text" panose="02040502050506030303" pitchFamily="18" charset="0"/>
              <a:cs typeface="Aharoni" panose="02010803020104030203" pitchFamily="2" charset="-79"/>
            </a:endParaRPr>
          </a:p>
          <a:p>
            <a:pPr marL="0" lvl="0" indent="0">
              <a:buNone/>
            </a:pPr>
            <a:r>
              <a:rPr lang="en-CA" sz="2400" dirty="0">
                <a:ln>
                  <a:solidFill>
                    <a:schemeClr val="tx1"/>
                  </a:solidFill>
                </a:ln>
                <a:solidFill>
                  <a:schemeClr val="tx1"/>
                </a:solidFill>
                <a:latin typeface="High Tower Text" panose="02040502050506030303" pitchFamily="18" charset="0"/>
                <a:cs typeface="Aharoni" panose="02010803020104030203" pitchFamily="2" charset="-79"/>
              </a:rPr>
              <a:t> </a:t>
            </a: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                                      </a:t>
            </a:r>
            <a:r>
              <a:rPr lang="en-CA" sz="2400" dirty="0">
                <a:ln>
                  <a:solidFill>
                    <a:schemeClr val="tx1"/>
                  </a:solidFill>
                </a:ln>
                <a:solidFill>
                  <a:schemeClr val="tx1"/>
                </a:solidFill>
                <a:latin typeface="High Tower Text" panose="02040502050506030303" pitchFamily="18" charset="0"/>
                <a:cs typeface="Aharoni" panose="02010803020104030203" pitchFamily="2" charset="-79"/>
              </a:rPr>
              <a:t> </a:t>
            </a: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 No Insight Not showing ………… </a:t>
            </a:r>
            <a:r>
              <a:rPr lang="en-CA" dirty="0" smtClean="0">
                <a:ln>
                  <a:solidFill>
                    <a:schemeClr val="tx1"/>
                  </a:solidFill>
                </a:ln>
                <a:solidFill>
                  <a:schemeClr val="tx1"/>
                </a:solidFill>
                <a:latin typeface="High Tower Text" panose="02040502050506030303" pitchFamily="18" charset="0"/>
                <a:cs typeface="Aharoni" panose="02010803020104030203" pitchFamily="2" charset="-79"/>
              </a:rPr>
              <a:t>Concern</a:t>
            </a:r>
          </a:p>
          <a:p>
            <a:pPr marL="0" lvl="0" indent="0">
              <a:buNone/>
            </a:pPr>
            <a:r>
              <a:rPr lang="en-CA" sz="2800" dirty="0">
                <a:ln>
                  <a:solidFill>
                    <a:schemeClr val="tx1"/>
                  </a:solidFill>
                </a:ln>
                <a:solidFill>
                  <a:schemeClr val="tx1"/>
                </a:solidFill>
                <a:latin typeface="High Tower Text" panose="02040502050506030303" pitchFamily="18" charset="0"/>
                <a:cs typeface="Aharoni" panose="02010803020104030203" pitchFamily="2" charset="-79"/>
              </a:rPr>
              <a:t>	</a:t>
            </a:r>
            <a:endParaRPr lang="en-CA" sz="2800" dirty="0" smtClean="0">
              <a:ln>
                <a:solidFill>
                  <a:schemeClr val="tx1"/>
                </a:solidFill>
              </a:ln>
              <a:solidFill>
                <a:schemeClr val="tx1"/>
              </a:solidFill>
              <a:latin typeface="High Tower Text" panose="02040502050506030303" pitchFamily="18" charset="0"/>
              <a:cs typeface="Aharoni" panose="02010803020104030203" pitchFamily="2" charset="-79"/>
            </a:endParaRPr>
          </a:p>
          <a:p>
            <a:pPr marL="0" lvl="0" indent="0">
              <a:buNone/>
            </a:pPr>
            <a:endParaRPr lang="en-CA" sz="2800" dirty="0" smtClean="0">
              <a:ln>
                <a:solidFill>
                  <a:schemeClr val="tx1"/>
                </a:solidFill>
              </a:ln>
              <a:solidFill>
                <a:srgbClr val="FF781D"/>
              </a:solidFill>
              <a:latin typeface="High Tower Text" panose="02040502050506030303" pitchFamily="18" charset="0"/>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70</a:t>
            </a:fld>
            <a:endParaRPr lang="en-US" dirty="0"/>
          </a:p>
        </p:txBody>
      </p:sp>
    </p:spTree>
    <p:extLst>
      <p:ext uri="{BB962C8B-B14F-4D97-AF65-F5344CB8AC3E}">
        <p14:creationId xmlns:p14="http://schemas.microsoft.com/office/powerpoint/2010/main" val="3080053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 calcmode="lin" valueType="num">
                                      <p:cBhvr additive="base">
                                        <p:cTn id="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animEffect transition="in" filter="fade">
                                      <p:cBhvr>
                                        <p:cTn id="13" dur="1000"/>
                                        <p:tgtEl>
                                          <p:spTgt spid="6">
                                            <p:txEl>
                                              <p:pRg st="8" end="8"/>
                                            </p:txEl>
                                          </p:spTgt>
                                        </p:tgtEl>
                                      </p:cBhvr>
                                    </p:animEffect>
                                    <p:anim calcmode="lin" valueType="num">
                                      <p:cBhvr>
                                        <p:cTn id="1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8" end="8"/>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xEl>
                                              <p:pRg st="9" end="9"/>
                                            </p:txEl>
                                          </p:spTgt>
                                        </p:tgtEl>
                                        <p:attrNameLst>
                                          <p:attrName>style.visibility</p:attrName>
                                        </p:attrNameLst>
                                      </p:cBhvr>
                                      <p:to>
                                        <p:strVal val="visible"/>
                                      </p:to>
                                    </p:set>
                                    <p:animEffect transition="in" filter="fade">
                                      <p:cBhvr>
                                        <p:cTn id="18" dur="1000"/>
                                        <p:tgtEl>
                                          <p:spTgt spid="6">
                                            <p:txEl>
                                              <p:pRg st="9" end="9"/>
                                            </p:txEl>
                                          </p:spTgt>
                                        </p:tgtEl>
                                      </p:cBhvr>
                                    </p:animEffect>
                                    <p:anim calcmode="lin" valueType="num">
                                      <p:cBhvr>
                                        <p:cTn id="19"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868366839"/>
              </p:ext>
            </p:extLst>
          </p:nvPr>
        </p:nvGraphicFramePr>
        <p:xfrm>
          <a:off x="0" y="2514600"/>
          <a:ext cx="9144000" cy="685800"/>
        </p:xfrm>
        <a:graphic>
          <a:graphicData uri="http://schemas.openxmlformats.org/drawingml/2006/table">
            <a:tbl>
              <a:tblPr firstRow="1" firstCol="1" bandRow="1"/>
              <a:tblGrid>
                <a:gridCol w="9144000">
                  <a:extLst>
                    <a:ext uri="{9D8B030D-6E8A-4147-A177-3AD203B41FA5}">
                      <a16:colId xmlns:a16="http://schemas.microsoft.com/office/drawing/2014/main" val="20000"/>
                    </a:ext>
                  </a:extLst>
                </a:gridCol>
              </a:tblGrid>
              <a:tr h="685800">
                <a:tc>
                  <a:txBody>
                    <a:bodyPr/>
                    <a:lstStyle/>
                    <a:p>
                      <a:pPr marL="0" marR="0" algn="l">
                        <a:lnSpc>
                          <a:spcPct val="115000"/>
                        </a:lnSpc>
                        <a:spcBef>
                          <a:spcPts val="0"/>
                        </a:spcBef>
                        <a:spcAft>
                          <a:spcPts val="0"/>
                        </a:spcAft>
                      </a:pPr>
                      <a:r>
                        <a:rPr lang="en-CA" sz="2000" b="1" dirty="0">
                          <a:effectLst/>
                          <a:latin typeface="Arial"/>
                          <a:ea typeface="Calibri"/>
                          <a:cs typeface="Times New Roman"/>
                        </a:rPr>
                        <a:t>3. EMOTIONAL INDIFFERENCE AND/OR LACK OF EMOTIONAL REMORSE</a:t>
                      </a:r>
                      <a:endParaRPr lang="en-US" sz="2000" dirty="0">
                        <a:effectLst/>
                        <a:latin typeface="Calibri"/>
                        <a:ea typeface="Calibri"/>
                        <a:cs typeface="Times New Roman"/>
                      </a:endParaRPr>
                    </a:p>
                  </a:txBody>
                  <a:tcPr marL="68580" marR="68580" marT="0" marB="0" anchor="ctr">
                    <a:lnL>
                      <a:noFill/>
                    </a:lnL>
                    <a:lnR>
                      <a:noFill/>
                    </a:lnR>
                    <a:lnT>
                      <a:noFill/>
                    </a:lnT>
                    <a:lnB>
                      <a:noFill/>
                    </a:lnB>
                    <a:solidFill>
                      <a:srgbClr val="FFB685"/>
                    </a:solidFill>
                  </a:tcPr>
                </a:tc>
                <a:extLst>
                  <a:ext uri="{0D108BD9-81ED-4DB2-BD59-A6C34878D82A}">
                    <a16:rowId xmlns:a16="http://schemas.microsoft.com/office/drawing/2014/main" val="10000"/>
                  </a:ext>
                </a:extLst>
              </a:tr>
            </a:tbl>
          </a:graphicData>
        </a:graphic>
      </p:graphicFrame>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Apathy Expressions</a:t>
            </a:r>
          </a:p>
          <a:p>
            <a:pPr marL="0" lvl="0" indent="0" algn="ctr">
              <a:buNone/>
            </a:pP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a:p>
            <a:pPr marL="0" lvl="0" indent="0">
              <a:buNone/>
            </a:pPr>
            <a:endParaRPr lang="en-CA" sz="2800" dirty="0">
              <a:ln>
                <a:solidFill>
                  <a:schemeClr val="tx1"/>
                </a:solidFill>
              </a:ln>
              <a:solidFill>
                <a:srgbClr val="FF781D"/>
              </a:solidFill>
              <a:latin typeface="High Tower Text" panose="02040502050506030303" pitchFamily="18" charset="0"/>
              <a:cs typeface="Aharoni" panose="02010803020104030203" pitchFamily="2" charset="-79"/>
            </a:endParaRPr>
          </a:p>
          <a:p>
            <a:pPr marL="0" lvl="0" indent="0">
              <a:buNone/>
            </a:pPr>
            <a:r>
              <a:rPr lang="en-CA" sz="2800" dirty="0" smtClean="0">
                <a:ln>
                  <a:solidFill>
                    <a:schemeClr val="tx1"/>
                  </a:solidFill>
                </a:ln>
                <a:solidFill>
                  <a:schemeClr val="tx1"/>
                </a:solidFill>
                <a:latin typeface="High Tower Text" panose="02040502050506030303" pitchFamily="18" charset="0"/>
                <a:cs typeface="Aharoni" panose="02010803020104030203" pitchFamily="2" charset="-79"/>
              </a:rPr>
              <a:t>Conflict further escalates…….</a:t>
            </a:r>
          </a:p>
          <a:p>
            <a:pPr marL="0" indent="0">
              <a:buNone/>
            </a:pPr>
            <a:endParaRPr lang="en-CA" sz="2400" dirty="0" smtClean="0">
              <a:ln>
                <a:solidFill>
                  <a:schemeClr val="tx1"/>
                </a:solidFill>
              </a:ln>
              <a:solidFill>
                <a:schemeClr val="tx1"/>
              </a:solidFill>
              <a:latin typeface="High Tower Text" panose="02040502050506030303" pitchFamily="18" charset="0"/>
              <a:cs typeface="Aharoni" panose="02010803020104030203" pitchFamily="2" charset="-79"/>
            </a:endParaRPr>
          </a:p>
          <a:p>
            <a:pPr marL="0" indent="0">
              <a:buNone/>
            </a:pP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Wife’s Response.    At </a:t>
            </a:r>
            <a:r>
              <a:rPr lang="en-CA" sz="2400" dirty="0">
                <a:ln>
                  <a:solidFill>
                    <a:schemeClr val="tx1"/>
                  </a:solidFill>
                </a:ln>
                <a:solidFill>
                  <a:schemeClr val="tx1"/>
                </a:solidFill>
                <a:latin typeface="High Tower Text" panose="02040502050506030303" pitchFamily="18" charset="0"/>
                <a:cs typeface="Aharoni" panose="02010803020104030203" pitchFamily="2" charset="-79"/>
              </a:rPr>
              <a:t>times, yelling and screaming, pushing and </a:t>
            </a: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shoving.  Reaching out to kids, neighbours </a:t>
            </a:r>
            <a:endParaRPr lang="en-CA" sz="2400" dirty="0">
              <a:ln>
                <a:solidFill>
                  <a:schemeClr val="tx1"/>
                </a:solidFill>
              </a:ln>
              <a:solidFill>
                <a:schemeClr val="tx1"/>
              </a:solidFill>
              <a:latin typeface="High Tower Text" panose="02040502050506030303" pitchFamily="18" charset="0"/>
              <a:cs typeface="Aharoni" panose="02010803020104030203" pitchFamily="2" charset="-79"/>
            </a:endParaRPr>
          </a:p>
          <a:p>
            <a:pPr marL="0" lvl="0" indent="0">
              <a:buNone/>
            </a:pPr>
            <a:endParaRPr lang="en-CA" sz="2800" dirty="0">
              <a:ln>
                <a:solidFill>
                  <a:schemeClr val="tx1"/>
                </a:solidFill>
              </a:ln>
              <a:solidFill>
                <a:srgbClr val="FF781D"/>
              </a:solidFill>
              <a:latin typeface="High Tower Text" panose="02040502050506030303" pitchFamily="18" charset="0"/>
              <a:cs typeface="Aharoni" panose="02010803020104030203" pitchFamily="2" charset="-79"/>
            </a:endParaRPr>
          </a:p>
          <a:p>
            <a:pPr marL="0" lvl="0" indent="0">
              <a:buNone/>
            </a:pP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Individual Response.      No Emotional </a:t>
            </a:r>
            <a:r>
              <a:rPr lang="en-CA" sz="2400" dirty="0">
                <a:ln>
                  <a:solidFill>
                    <a:schemeClr val="tx1"/>
                  </a:solidFill>
                </a:ln>
                <a:solidFill>
                  <a:schemeClr val="tx1"/>
                </a:solidFill>
                <a:latin typeface="High Tower Text" panose="02040502050506030303" pitchFamily="18" charset="0"/>
                <a:cs typeface="Aharoni" panose="02010803020104030203" pitchFamily="2" charset="-79"/>
              </a:rPr>
              <a:t>Remorse </a:t>
            </a: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(even a smirk)   </a:t>
            </a:r>
          </a:p>
          <a:p>
            <a:pPr marL="0" lvl="0" indent="0">
              <a:buNone/>
            </a:pPr>
            <a:r>
              <a:rPr lang="en-CA" sz="2400" dirty="0">
                <a:ln>
                  <a:solidFill>
                    <a:schemeClr val="tx1"/>
                  </a:solidFill>
                </a:ln>
                <a:solidFill>
                  <a:schemeClr val="tx1"/>
                </a:solidFill>
                <a:latin typeface="High Tower Text" panose="02040502050506030303" pitchFamily="18" charset="0"/>
                <a:cs typeface="Aharoni" panose="02010803020104030203" pitchFamily="2" charset="-79"/>
              </a:rPr>
              <a:t> </a:t>
            </a:r>
            <a:r>
              <a:rPr lang="en-CA" sz="2400" dirty="0" smtClean="0">
                <a:ln>
                  <a:solidFill>
                    <a:schemeClr val="tx1"/>
                  </a:solidFill>
                </a:ln>
                <a:solidFill>
                  <a:schemeClr val="tx1"/>
                </a:solidFill>
                <a:latin typeface="High Tower Text" panose="02040502050506030303" pitchFamily="18" charset="0"/>
                <a:cs typeface="Aharoni" panose="02010803020104030203" pitchFamily="2" charset="-79"/>
              </a:rPr>
              <a:t>                                        No Insight Not showing ……… </a:t>
            </a:r>
            <a:r>
              <a:rPr lang="en-CA" dirty="0" smtClean="0">
                <a:ln>
                  <a:solidFill>
                    <a:schemeClr val="tx1"/>
                  </a:solidFill>
                </a:ln>
                <a:solidFill>
                  <a:schemeClr val="tx1"/>
                </a:solidFill>
                <a:latin typeface="High Tower Text" panose="02040502050506030303" pitchFamily="18" charset="0"/>
                <a:cs typeface="Aharoni" panose="02010803020104030203" pitchFamily="2" charset="-79"/>
              </a:rPr>
              <a:t>Remorse</a:t>
            </a:r>
          </a:p>
          <a:p>
            <a:pPr marL="0" lvl="0" indent="0">
              <a:buNone/>
            </a:pPr>
            <a:r>
              <a:rPr lang="en-CA" sz="2800" dirty="0">
                <a:ln>
                  <a:solidFill>
                    <a:schemeClr val="tx1"/>
                  </a:solidFill>
                </a:ln>
                <a:solidFill>
                  <a:srgbClr val="FF781D"/>
                </a:solidFill>
                <a:latin typeface="High Tower Text" panose="02040502050506030303" pitchFamily="18" charset="0"/>
                <a:cs typeface="Aharoni" panose="02010803020104030203" pitchFamily="2" charset="-79"/>
              </a:rPr>
              <a:t>	</a:t>
            </a:r>
            <a:endParaRPr lang="en-CA" sz="2800" dirty="0" smtClean="0">
              <a:ln>
                <a:solidFill>
                  <a:schemeClr val="tx1"/>
                </a:solidFill>
              </a:ln>
              <a:solidFill>
                <a:schemeClr val="tx1"/>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71</a:t>
            </a:fld>
            <a:endParaRPr lang="en-US" dirty="0"/>
          </a:p>
        </p:txBody>
      </p:sp>
    </p:spTree>
    <p:extLst>
      <p:ext uri="{BB962C8B-B14F-4D97-AF65-F5344CB8AC3E}">
        <p14:creationId xmlns:p14="http://schemas.microsoft.com/office/powerpoint/2010/main" val="3400967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 calcmode="lin" valueType="num">
                                      <p:cBhvr additive="base">
                                        <p:cTn id="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animEffect transition="in" filter="fade">
                                      <p:cBhvr>
                                        <p:cTn id="13" dur="1000"/>
                                        <p:tgtEl>
                                          <p:spTgt spid="6">
                                            <p:txEl>
                                              <p:pRg st="8" end="8"/>
                                            </p:txEl>
                                          </p:spTgt>
                                        </p:tgtEl>
                                      </p:cBhvr>
                                    </p:animEffect>
                                    <p:anim calcmode="lin" valueType="num">
                                      <p:cBhvr>
                                        <p:cTn id="1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8" end="8"/>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xEl>
                                              <p:pRg st="9" end="9"/>
                                            </p:txEl>
                                          </p:spTgt>
                                        </p:tgtEl>
                                        <p:attrNameLst>
                                          <p:attrName>style.visibility</p:attrName>
                                        </p:attrNameLst>
                                      </p:cBhvr>
                                      <p:to>
                                        <p:strVal val="visible"/>
                                      </p:to>
                                    </p:set>
                                    <p:animEffect transition="in" filter="fade">
                                      <p:cBhvr>
                                        <p:cTn id="18" dur="1000"/>
                                        <p:tgtEl>
                                          <p:spTgt spid="6">
                                            <p:txEl>
                                              <p:pRg st="9" end="9"/>
                                            </p:txEl>
                                          </p:spTgt>
                                        </p:tgtEl>
                                      </p:cBhvr>
                                    </p:animEffect>
                                    <p:anim calcmode="lin" valueType="num">
                                      <p:cBhvr>
                                        <p:cTn id="19"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42146" y="3470970"/>
            <a:ext cx="4520854" cy="3046988"/>
          </a:xfrm>
          <a:prstGeom prst="rect">
            <a:avLst/>
          </a:prstGeom>
        </p:spPr>
        <p:txBody>
          <a:bodyPr wrap="square">
            <a:spAutoFit/>
          </a:bodyPr>
          <a:lstStyle/>
          <a:p>
            <a:pPr marL="458788" lvl="1" indent="-285750">
              <a:spcAft>
                <a:spcPts val="2400"/>
              </a:spcAft>
              <a:buClr>
                <a:schemeClr val="tx1"/>
              </a:buClr>
              <a:buSzPct val="100000"/>
              <a:buFont typeface="Wingdings" panose="05000000000000000000" pitchFamily="2" charset="2"/>
              <a:buChar char="§"/>
            </a:pPr>
            <a:endParaRPr lang="en-US" sz="3200" dirty="0" smtClean="0">
              <a:latin typeface="High Tower Text" panose="02040502050506030303" pitchFamily="18" charset="0"/>
            </a:endParaRPr>
          </a:p>
          <a:p>
            <a:pPr marL="458788" lvl="1" indent="-285750">
              <a:spcAft>
                <a:spcPts val="2400"/>
              </a:spcAft>
              <a:buClr>
                <a:schemeClr val="tx1"/>
              </a:buClr>
              <a:buSzPct val="100000"/>
              <a:buFont typeface="Wingdings" panose="05000000000000000000" pitchFamily="2" charset="2"/>
              <a:buChar char="§"/>
            </a:pPr>
            <a:r>
              <a:rPr lang="en-US" sz="3200" dirty="0" smtClean="0">
                <a:latin typeface="High Tower Text" panose="02040502050506030303" pitchFamily="18" charset="0"/>
              </a:rPr>
              <a:t>Lack </a:t>
            </a:r>
            <a:r>
              <a:rPr lang="en-US" sz="2400" dirty="0">
                <a:latin typeface="High Tower Text" panose="02040502050506030303" pitchFamily="18" charset="0"/>
              </a:rPr>
              <a:t>of </a:t>
            </a:r>
            <a:r>
              <a:rPr lang="en-US" sz="2800" b="1" dirty="0">
                <a:latin typeface="High Tower Text" panose="02040502050506030303" pitchFamily="18" charset="0"/>
              </a:rPr>
              <a:t>‘insight’ </a:t>
            </a:r>
            <a:r>
              <a:rPr lang="en-US" sz="2400" dirty="0">
                <a:latin typeface="High Tower Text" panose="02040502050506030303" pitchFamily="18" charset="0"/>
              </a:rPr>
              <a:t>into their </a:t>
            </a:r>
            <a:r>
              <a:rPr lang="en-US" sz="3200" dirty="0">
                <a:latin typeface="High Tower Text" panose="02040502050506030303" pitchFamily="18" charset="0"/>
              </a:rPr>
              <a:t>Absence of</a:t>
            </a:r>
            <a:r>
              <a:rPr lang="en-US" sz="3200" dirty="0">
                <a:latin typeface="Arial Rounded MT Bold" panose="020F0704030504030204" pitchFamily="34" charset="0"/>
              </a:rPr>
              <a:t>…</a:t>
            </a:r>
          </a:p>
          <a:p>
            <a:pPr marL="915988" lvl="2" indent="-285750">
              <a:spcAft>
                <a:spcPts val="2400"/>
              </a:spcAft>
              <a:buClr>
                <a:schemeClr val="tx1"/>
              </a:buClr>
              <a:buSzPct val="100000"/>
              <a:buFont typeface="Wingdings" panose="05000000000000000000" pitchFamily="2" charset="2"/>
              <a:buChar char="§"/>
            </a:pPr>
            <a:r>
              <a:rPr lang="en-US" sz="2800" dirty="0">
                <a:latin typeface="High Tower Text" panose="02040502050506030303" pitchFamily="18" charset="0"/>
              </a:rPr>
              <a:t>Care for </a:t>
            </a:r>
            <a:r>
              <a:rPr lang="en-US" sz="2800" dirty="0" smtClean="0">
                <a:latin typeface="High Tower Text" panose="02040502050506030303" pitchFamily="18" charset="0"/>
              </a:rPr>
              <a:t>milieu (squalor syndrome)</a:t>
            </a:r>
            <a:endParaRPr lang="en-US" sz="3200" b="1" dirty="0">
              <a:latin typeface="High Tower Text" panose="02040502050506030303"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3283" t="7888" r="21940" b="8744"/>
          <a:stretch/>
        </p:blipFill>
        <p:spPr>
          <a:xfrm>
            <a:off x="-990" y="3307377"/>
            <a:ext cx="4115790" cy="3703023"/>
          </a:xfrm>
          <a:prstGeom prst="rect">
            <a:avLst/>
          </a:prstGeom>
        </p:spPr>
      </p:pic>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10" name="Table 9"/>
          <p:cNvGraphicFramePr>
            <a:graphicFrameLocks noGrp="1"/>
          </p:cNvGraphicFramePr>
          <p:nvPr>
            <p:extLst/>
          </p:nvPr>
        </p:nvGraphicFramePr>
        <p:xfrm>
          <a:off x="381000" y="2514600"/>
          <a:ext cx="8382000" cy="701040"/>
        </p:xfrm>
        <a:graphic>
          <a:graphicData uri="http://schemas.openxmlformats.org/drawingml/2006/table">
            <a:tbl>
              <a:tblPr firstRow="1" firstCol="1" bandRow="1"/>
              <a:tblGrid>
                <a:gridCol w="8382000">
                  <a:extLst>
                    <a:ext uri="{9D8B030D-6E8A-4147-A177-3AD203B41FA5}">
                      <a16:colId xmlns:a16="http://schemas.microsoft.com/office/drawing/2014/main" val="20000"/>
                    </a:ext>
                  </a:extLst>
                </a:gridCol>
              </a:tblGrid>
              <a:tr h="685800">
                <a:tc>
                  <a:txBody>
                    <a:bodyPr/>
                    <a:lstStyle/>
                    <a:p>
                      <a:pPr marL="0" marR="0" algn="l">
                        <a:lnSpc>
                          <a:spcPct val="115000"/>
                        </a:lnSpc>
                        <a:spcBef>
                          <a:spcPts val="0"/>
                        </a:spcBef>
                        <a:spcAft>
                          <a:spcPts val="0"/>
                        </a:spcAft>
                      </a:pPr>
                      <a:r>
                        <a:rPr lang="en-CA" sz="2000" b="1" dirty="0">
                          <a:effectLst/>
                          <a:latin typeface="Arial"/>
                          <a:ea typeface="Calibri"/>
                          <a:cs typeface="Times New Roman"/>
                        </a:rPr>
                        <a:t>1. INDIFFERENCE AND/OR LACK OF CONCERN RE: SELF AND ENVIRONMENT</a:t>
                      </a:r>
                      <a:endParaRPr lang="en-US" sz="2000" dirty="0">
                        <a:effectLst/>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B685"/>
                    </a:solidFill>
                  </a:tcPr>
                </a:tc>
                <a:extLst>
                  <a:ext uri="{0D108BD9-81ED-4DB2-BD59-A6C34878D82A}">
                    <a16:rowId xmlns:a16="http://schemas.microsoft.com/office/drawing/2014/main" val="10000"/>
                  </a:ext>
                </a:extLst>
              </a:tr>
            </a:tbl>
          </a:graphicData>
        </a:graphic>
      </p:graphicFrame>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Apathy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6" name="Slide Number Placeholder 5"/>
          <p:cNvSpPr>
            <a:spLocks noGrp="1"/>
          </p:cNvSpPr>
          <p:nvPr>
            <p:ph type="sldNum" sz="quarter" idx="10"/>
          </p:nvPr>
        </p:nvSpPr>
        <p:spPr/>
        <p:txBody>
          <a:bodyPr/>
          <a:lstStyle/>
          <a:p>
            <a:fld id="{800A0DDF-9B95-4961-8F3C-303932E2D10A}" type="slidenum">
              <a:rPr lang="en-US" smtClean="0"/>
              <a:pPr/>
              <a:t>72</a:t>
            </a:fld>
            <a:endParaRPr lang="en-US" dirty="0"/>
          </a:p>
        </p:txBody>
      </p:sp>
    </p:spTree>
    <p:extLst>
      <p:ext uri="{BB962C8B-B14F-4D97-AF65-F5344CB8AC3E}">
        <p14:creationId xmlns:p14="http://schemas.microsoft.com/office/powerpoint/2010/main" val="1387884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519839"/>
            <a:ext cx="9144000" cy="3046988"/>
          </a:xfrm>
          <a:prstGeom prst="rect">
            <a:avLst/>
          </a:prstGeom>
        </p:spPr>
        <p:txBody>
          <a:bodyPr wrap="square">
            <a:spAutoFit/>
          </a:bodyPr>
          <a:lstStyle/>
          <a:p>
            <a:pPr algn="ctr">
              <a:spcAft>
                <a:spcPts val="3600"/>
              </a:spcAft>
              <a:buClr>
                <a:schemeClr val="tx1"/>
              </a:buClr>
              <a:buSzPct val="100000"/>
            </a:pPr>
            <a:r>
              <a:rPr lang="en-US" sz="3600" u="sng" dirty="0" smtClean="0">
                <a:latin typeface="High Tower Text" panose="02040502050506030303" pitchFamily="18" charset="0"/>
              </a:rPr>
              <a:t>How </a:t>
            </a:r>
            <a:r>
              <a:rPr lang="en-US" sz="3600" u="sng" dirty="0">
                <a:latin typeface="High Tower Text" panose="02040502050506030303" pitchFamily="18" charset="0"/>
              </a:rPr>
              <a:t>is it Different From Depression?</a:t>
            </a:r>
          </a:p>
          <a:p>
            <a:pPr marL="463550" indent="-285750">
              <a:spcAft>
                <a:spcPts val="1800"/>
              </a:spcAft>
              <a:buClr>
                <a:schemeClr val="tx1"/>
              </a:buClr>
              <a:buSzPct val="100000"/>
              <a:buFont typeface="Wingdings" panose="05000000000000000000" pitchFamily="2" charset="2"/>
              <a:buChar char="§"/>
            </a:pPr>
            <a:r>
              <a:rPr lang="en-US" sz="2400" dirty="0" smtClean="0">
                <a:latin typeface="High Tower Text" panose="02040502050506030303" pitchFamily="18" charset="0"/>
              </a:rPr>
              <a:t>Insight into lack </a:t>
            </a:r>
            <a:r>
              <a:rPr lang="en-US" sz="2400" dirty="0">
                <a:latin typeface="High Tower Text" panose="02040502050506030303" pitchFamily="18" charset="0"/>
              </a:rPr>
              <a:t>of care for self or others </a:t>
            </a:r>
            <a:r>
              <a:rPr lang="en-US" sz="2800" dirty="0">
                <a:latin typeface="High Tower Text" panose="02040502050506030303" pitchFamily="18" charset="0"/>
              </a:rPr>
              <a:t>– </a:t>
            </a:r>
            <a:r>
              <a:rPr lang="en-US" sz="3200" dirty="0">
                <a:latin typeface="High Tower Text" panose="02040502050506030303" pitchFamily="18" charset="0"/>
              </a:rPr>
              <a:t>make </a:t>
            </a:r>
            <a:r>
              <a:rPr lang="en-US" sz="3200" dirty="0" smtClean="0">
                <a:latin typeface="High Tower Text" panose="02040502050506030303" pitchFamily="18" charset="0"/>
              </a:rPr>
              <a:t>excuses</a:t>
            </a:r>
            <a:endParaRPr lang="en-US" sz="3200" dirty="0">
              <a:latin typeface="High Tower Text" panose="02040502050506030303" pitchFamily="18" charset="0"/>
            </a:endParaRPr>
          </a:p>
          <a:p>
            <a:pPr marL="463550" indent="-285750">
              <a:spcAft>
                <a:spcPts val="1800"/>
              </a:spcAft>
              <a:buClr>
                <a:schemeClr val="tx1"/>
              </a:buClr>
              <a:buSzPct val="100000"/>
              <a:buFont typeface="Wingdings" panose="05000000000000000000" pitchFamily="2" charset="2"/>
              <a:buChar char="§"/>
            </a:pPr>
            <a:r>
              <a:rPr lang="en-US" sz="2400" dirty="0" smtClean="0">
                <a:latin typeface="High Tower Text" panose="02040502050506030303" pitchFamily="18" charset="0"/>
              </a:rPr>
              <a:t>Insight into poor initiation/persistence….. </a:t>
            </a:r>
            <a:r>
              <a:rPr lang="en-US" sz="3200" dirty="0" smtClean="0">
                <a:latin typeface="High Tower Text" panose="02040502050506030303" pitchFamily="18" charset="0"/>
              </a:rPr>
              <a:t>Procrastinate</a:t>
            </a:r>
            <a:endParaRPr lang="en-US" sz="3200" dirty="0">
              <a:latin typeface="High Tower Text" panose="02040502050506030303" pitchFamily="18" charset="0"/>
            </a:endParaRPr>
          </a:p>
          <a:p>
            <a:pPr marL="463550" indent="-285750">
              <a:spcAft>
                <a:spcPts val="1800"/>
              </a:spcAft>
              <a:buClr>
                <a:schemeClr val="tx1"/>
              </a:buClr>
              <a:buSzPct val="100000"/>
              <a:buFont typeface="Wingdings" panose="05000000000000000000" pitchFamily="2" charset="2"/>
              <a:buChar char="§"/>
            </a:pPr>
            <a:r>
              <a:rPr lang="en-US" sz="2400" dirty="0">
                <a:latin typeface="High Tower Text" panose="02040502050506030303" pitchFamily="18" charset="0"/>
              </a:rPr>
              <a:t>Excessive </a:t>
            </a:r>
            <a:r>
              <a:rPr lang="en-US" sz="2800" dirty="0" smtClean="0">
                <a:latin typeface="High Tower Text" panose="02040502050506030303" pitchFamily="18" charset="0"/>
              </a:rPr>
              <a:t>‘Sense </a:t>
            </a:r>
            <a:r>
              <a:rPr lang="en-US" sz="2800" dirty="0">
                <a:latin typeface="High Tower Text" panose="02040502050506030303" pitchFamily="18" charset="0"/>
              </a:rPr>
              <a:t>of </a:t>
            </a:r>
            <a:r>
              <a:rPr lang="en-US" sz="2800" dirty="0" smtClean="0">
                <a:latin typeface="High Tower Text" panose="02040502050506030303" pitchFamily="18" charset="0"/>
              </a:rPr>
              <a:t>Responsibility</a:t>
            </a:r>
            <a:r>
              <a:rPr lang="en-US" sz="2800" dirty="0">
                <a:latin typeface="High Tower Text" panose="02040502050506030303" pitchFamily="18" charset="0"/>
              </a:rPr>
              <a:t>’ </a:t>
            </a:r>
            <a:r>
              <a:rPr lang="en-US" sz="2400" dirty="0">
                <a:latin typeface="High Tower Text" panose="02040502050506030303" pitchFamily="18" charset="0"/>
              </a:rPr>
              <a:t>and </a:t>
            </a:r>
            <a:r>
              <a:rPr lang="en-US" sz="2400" dirty="0" smtClean="0">
                <a:latin typeface="High Tower Text" panose="02040502050506030303" pitchFamily="18" charset="0"/>
              </a:rPr>
              <a:t>‘</a:t>
            </a:r>
            <a:r>
              <a:rPr lang="en-US" sz="3200" dirty="0" smtClean="0">
                <a:latin typeface="High Tower Text" panose="02040502050506030303" pitchFamily="18" charset="0"/>
              </a:rPr>
              <a:t>Guilt</a:t>
            </a:r>
            <a:r>
              <a:rPr lang="en-US" sz="3200" dirty="0">
                <a:latin typeface="High Tower Text" panose="02040502050506030303" pitchFamily="18" charset="0"/>
              </a:rPr>
              <a:t>’ </a:t>
            </a:r>
          </a:p>
        </p:txBody>
      </p:sp>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Apathy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73</a:t>
            </a:fld>
            <a:endParaRPr lang="en-US" dirty="0"/>
          </a:p>
        </p:txBody>
      </p:sp>
    </p:spTree>
    <p:extLst>
      <p:ext uri="{BB962C8B-B14F-4D97-AF65-F5344CB8AC3E}">
        <p14:creationId xmlns:p14="http://schemas.microsoft.com/office/powerpoint/2010/main" val="31952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655" b="4525"/>
          <a:stretch/>
        </p:blipFill>
        <p:spPr>
          <a:xfrm>
            <a:off x="-2628" y="4776952"/>
            <a:ext cx="9144000" cy="1970689"/>
          </a:xfrm>
          <a:prstGeom prst="rect">
            <a:avLst/>
          </a:prstGeom>
        </p:spPr>
      </p:pic>
      <p:sp>
        <p:nvSpPr>
          <p:cNvPr id="9"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graphicFrame>
        <p:nvGraphicFramePr>
          <p:cNvPr id="11" name="Diagram 10"/>
          <p:cNvGraphicFramePr/>
          <p:nvPr>
            <p:extLst/>
          </p:nvPr>
        </p:nvGraphicFramePr>
        <p:xfrm>
          <a:off x="-304800" y="1587057"/>
          <a:ext cx="7620000" cy="565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Lightning Bolt 11"/>
          <p:cNvSpPr/>
          <p:nvPr/>
        </p:nvSpPr>
        <p:spPr>
          <a:xfrm rot="18646544">
            <a:off x="2962776" y="3275307"/>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Importuning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74</a:t>
            </a:fld>
            <a:endParaRPr lang="en-US" dirty="0"/>
          </a:p>
        </p:txBody>
      </p:sp>
    </p:spTree>
    <p:extLst>
      <p:ext uri="{BB962C8B-B14F-4D97-AF65-F5344CB8AC3E}">
        <p14:creationId xmlns:p14="http://schemas.microsoft.com/office/powerpoint/2010/main" val="2951471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12"/>
                                        </p:tgtEl>
                                        <p:attrNameLst>
                                          <p:attrName>style.color</p:attrName>
                                        </p:attrNameLst>
                                      </p:cBhvr>
                                      <p:to>
                                        <a:schemeClr val="bg1"/>
                                      </p:to>
                                    </p:animClr>
                                    <p:animClr clrSpc="rgb" dir="cw">
                                      <p:cBhvr>
                                        <p:cTn id="11" dur="250" autoRev="1" fill="remove"/>
                                        <p:tgtEl>
                                          <p:spTgt spid="12"/>
                                        </p:tgtEl>
                                        <p:attrNameLst>
                                          <p:attrName>fillcolor</p:attrName>
                                        </p:attrNameLst>
                                      </p:cBhvr>
                                      <p:to>
                                        <a:schemeClr val="bg1"/>
                                      </p:to>
                                    </p:animClr>
                                    <p:set>
                                      <p:cBhvr>
                                        <p:cTn id="12" dur="250" autoRev="1" fill="remove"/>
                                        <p:tgtEl>
                                          <p:spTgt spid="12"/>
                                        </p:tgtEl>
                                        <p:attrNameLst>
                                          <p:attrName>fill.type</p:attrName>
                                        </p:attrNameLst>
                                      </p:cBhvr>
                                      <p:to>
                                        <p:strVal val="solid"/>
                                      </p:to>
                                    </p:set>
                                    <p:set>
                                      <p:cBhvr>
                                        <p:cTn id="13" dur="25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animBg="1"/>
      <p:bldP spid="12"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a:t>
            </a: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Circuits</a:t>
            </a:r>
            <a:r>
              <a:rPr lang="en-CA" sz="2800" u="sng" dirty="0" smtClean="0">
                <a:ln>
                  <a:solidFill>
                    <a:schemeClr val="tx1"/>
                  </a:solidFill>
                </a:ln>
                <a:solidFill>
                  <a:srgbClr val="FF781D"/>
                </a:solidFill>
                <a:latin typeface="Aharoni" panose="02010803020104030203" pitchFamily="2" charset="-79"/>
                <a:cs typeface="Aharoni" panose="02010803020104030203" pitchFamily="2" charset="-79"/>
              </a:rPr>
              <a:t> </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Importuning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a:p>
            <a:pPr lvl="1">
              <a:lnSpc>
                <a:spcPct val="150000"/>
              </a:lnSpc>
              <a:spcBef>
                <a:spcPts val="2400"/>
              </a:spcBef>
              <a:buClr>
                <a:schemeClr val="tx1"/>
              </a:buClr>
              <a:buSzPct val="100000"/>
              <a:buFont typeface="Wingdings" panose="05000000000000000000" pitchFamily="2" charset="2"/>
              <a:buChar char="§"/>
            </a:pPr>
            <a:r>
              <a:rPr lang="en-US" sz="3200" b="1" dirty="0" smtClean="0">
                <a:latin typeface="High Tower Text" panose="02040502050506030303" pitchFamily="18" charset="0"/>
              </a:rPr>
              <a:t>Preserved</a:t>
            </a:r>
            <a:r>
              <a:rPr lang="en-US" dirty="0" smtClean="0">
                <a:latin typeface="High Tower Text" panose="02040502050506030303" pitchFamily="18" charset="0"/>
              </a:rPr>
              <a:t> to </a:t>
            </a:r>
            <a:r>
              <a:rPr lang="en-US" sz="3200" b="1" dirty="0">
                <a:latin typeface="High Tower Text" panose="02040502050506030303" pitchFamily="18" charset="0"/>
              </a:rPr>
              <a:t>H</a:t>
            </a:r>
            <a:r>
              <a:rPr lang="en-US" sz="3200" b="1" dirty="0" smtClean="0">
                <a:latin typeface="High Tower Text" panose="02040502050506030303" pitchFamily="18" charset="0"/>
              </a:rPr>
              <a:t>eightened</a:t>
            </a:r>
            <a:r>
              <a:rPr lang="en-US" dirty="0" smtClean="0">
                <a:latin typeface="High Tower Text" panose="02040502050506030303" pitchFamily="18" charset="0"/>
              </a:rPr>
              <a:t> Motivational </a:t>
            </a:r>
            <a:r>
              <a:rPr lang="en-US" dirty="0">
                <a:latin typeface="High Tower Text" panose="02040502050506030303" pitchFamily="18" charset="0"/>
              </a:rPr>
              <a:t>Drive  </a:t>
            </a:r>
            <a:endParaRPr lang="en-US" dirty="0" smtClean="0">
              <a:latin typeface="High Tower Text" panose="02040502050506030303" pitchFamily="18" charset="0"/>
            </a:endParaRPr>
          </a:p>
          <a:p>
            <a:pPr lvl="1">
              <a:spcAft>
                <a:spcPts val="2400"/>
              </a:spcAft>
              <a:buClr>
                <a:schemeClr val="tx1"/>
              </a:buClr>
              <a:buSzPct val="100000"/>
              <a:buFont typeface="Wingdings" panose="05000000000000000000" pitchFamily="2" charset="2"/>
              <a:buChar char="§"/>
            </a:pPr>
            <a:r>
              <a:rPr lang="en-US" b="1" dirty="0" smtClean="0">
                <a:latin typeface="High Tower Text" panose="02040502050506030303" pitchFamily="18" charset="0"/>
              </a:rPr>
              <a:t>Normal to Heightened </a:t>
            </a:r>
            <a:r>
              <a:rPr lang="en-US" dirty="0">
                <a:latin typeface="High Tower Text" panose="02040502050506030303" pitchFamily="18" charset="0"/>
              </a:rPr>
              <a:t>detection of </a:t>
            </a:r>
            <a:r>
              <a:rPr lang="en-US" sz="3200" b="1" dirty="0" smtClean="0">
                <a:latin typeface="High Tower Text" panose="02040502050506030303" pitchFamily="18" charset="0"/>
              </a:rPr>
              <a:t>Need</a:t>
            </a:r>
          </a:p>
          <a:p>
            <a:pPr lvl="1">
              <a:spcAft>
                <a:spcPts val="2400"/>
              </a:spcAft>
              <a:buClr>
                <a:schemeClr val="tx1"/>
              </a:buClr>
              <a:buSzPct val="100000"/>
              <a:buFont typeface="Wingdings" panose="05000000000000000000" pitchFamily="2" charset="2"/>
              <a:buChar char="§"/>
            </a:pPr>
            <a:r>
              <a:rPr lang="en-US" dirty="0" smtClean="0">
                <a:latin typeface="High Tower Text" panose="02040502050506030303" pitchFamily="18" charset="0"/>
              </a:rPr>
              <a:t>Expressions </a:t>
            </a:r>
            <a:r>
              <a:rPr lang="en-US" dirty="0">
                <a:latin typeface="High Tower Text" panose="02040502050506030303" pitchFamily="18" charset="0"/>
              </a:rPr>
              <a:t>of </a:t>
            </a:r>
            <a:r>
              <a:rPr lang="en-US" dirty="0" smtClean="0">
                <a:latin typeface="High Tower Text" panose="02040502050506030303" pitchFamily="18" charset="0"/>
              </a:rPr>
              <a:t>‘Need ’ </a:t>
            </a:r>
            <a:r>
              <a:rPr lang="en-US" dirty="0">
                <a:latin typeface="High Tower Text" panose="02040502050506030303" pitchFamily="18" charset="0"/>
              </a:rPr>
              <a:t>congruent with severity of </a:t>
            </a:r>
            <a:r>
              <a:rPr lang="en-US" dirty="0" smtClean="0">
                <a:latin typeface="High Tower Text" panose="02040502050506030303" pitchFamily="18" charset="0"/>
              </a:rPr>
              <a:t>dementia</a:t>
            </a:r>
          </a:p>
          <a:p>
            <a:pPr lvl="2">
              <a:spcAft>
                <a:spcPts val="2400"/>
              </a:spcAft>
              <a:buClr>
                <a:schemeClr val="tx1"/>
              </a:buClr>
              <a:buSzPct val="100000"/>
              <a:buFont typeface="Wingdings" panose="05000000000000000000" pitchFamily="2" charset="2"/>
              <a:buChar char="§"/>
            </a:pPr>
            <a:r>
              <a:rPr lang="en-US" dirty="0" smtClean="0">
                <a:latin typeface="High Tower Text" panose="02040502050506030303" pitchFamily="18" charset="0"/>
              </a:rPr>
              <a:t>(Overt/Obvious) (Occult/Hidden) (Ambiguous/Innocuous)</a:t>
            </a:r>
            <a:endParaRPr lang="en-US" dirty="0">
              <a:latin typeface="Arial Rounded MT Bold" panose="020F0704030504030204" pitchFamily="34" charset="0"/>
            </a:endParaRPr>
          </a:p>
          <a:p>
            <a:pPr marL="0" lvl="0" indent="0">
              <a:buClrTx/>
              <a:buNone/>
            </a:pPr>
            <a:endParaRPr lang="en-CA" sz="2800" dirty="0">
              <a:ln>
                <a:solidFill>
                  <a:schemeClr val="tx1"/>
                </a:solidFill>
              </a:ln>
              <a:solidFill>
                <a:schemeClr val="tx1"/>
              </a:solidFill>
              <a:latin typeface="High Tower Text" panose="02040502050506030303" pitchFamily="18" charset="0"/>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75</a:t>
            </a:fld>
            <a:endParaRPr lang="en-US" dirty="0"/>
          </a:p>
        </p:txBody>
      </p:sp>
    </p:spTree>
    <p:extLst>
      <p:ext uri="{BB962C8B-B14F-4D97-AF65-F5344CB8AC3E}">
        <p14:creationId xmlns:p14="http://schemas.microsoft.com/office/powerpoint/2010/main" val="3688386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000"/>
                                        <p:tgtEl>
                                          <p:spTgt spid="6">
                                            <p:txEl>
                                              <p:pRg st="5" end="5"/>
                                            </p:txEl>
                                          </p:spTgt>
                                        </p:tgtEl>
                                      </p:cBhvr>
                                    </p:animEffect>
                                    <p:anim calcmode="lin" valueType="num">
                                      <p:cBhvr>
                                        <p:cTn id="2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38400"/>
            <a:ext cx="9144000" cy="3554819"/>
          </a:xfrm>
          <a:prstGeom prst="rect">
            <a:avLst/>
          </a:prstGeom>
        </p:spPr>
        <p:txBody>
          <a:bodyPr wrap="square">
            <a:spAutoFit/>
          </a:bodyPr>
          <a:lstStyle/>
          <a:p>
            <a:pPr marL="0" lvl="1">
              <a:spcAft>
                <a:spcPts val="4200"/>
              </a:spcAft>
              <a:buClr>
                <a:schemeClr val="tx1"/>
              </a:buClr>
              <a:buSzPct val="100000"/>
            </a:pPr>
            <a:r>
              <a:rPr lang="en-US" sz="3600" dirty="0" smtClean="0">
                <a:latin typeface="High Tower Text" panose="02040502050506030303" pitchFamily="18" charset="0"/>
              </a:rPr>
              <a:t>Early Dementia </a:t>
            </a:r>
            <a:r>
              <a:rPr lang="en-US" sz="2800" dirty="0" smtClean="0">
                <a:latin typeface="High Tower Text" panose="02040502050506030303" pitchFamily="18" charset="0"/>
              </a:rPr>
              <a:t>(Obvious/Overt)</a:t>
            </a:r>
            <a:endParaRPr lang="en-US" sz="2800" dirty="0">
              <a:latin typeface="High Tower Text" panose="02040502050506030303" pitchFamily="18" charset="0"/>
            </a:endParaRPr>
          </a:p>
          <a:p>
            <a:pPr marL="914400" lvl="3" indent="-285750">
              <a:spcAft>
                <a:spcPts val="4200"/>
              </a:spcAft>
              <a:buClr>
                <a:schemeClr val="tx1"/>
              </a:buClr>
              <a:buSzPct val="100000"/>
              <a:buFont typeface="Wingdings" panose="05000000000000000000" pitchFamily="2" charset="2"/>
              <a:buChar char="§"/>
            </a:pPr>
            <a:r>
              <a:rPr lang="en-US" sz="2800" dirty="0" smtClean="0">
                <a:latin typeface="High Tower Text" panose="02040502050506030303" pitchFamily="18" charset="0"/>
              </a:rPr>
              <a:t>“</a:t>
            </a:r>
            <a:r>
              <a:rPr lang="en-US" sz="2800" dirty="0">
                <a:latin typeface="High Tower Text" panose="02040502050506030303" pitchFamily="18" charset="0"/>
              </a:rPr>
              <a:t>I have to go pee”</a:t>
            </a:r>
          </a:p>
          <a:p>
            <a:pPr marL="914400" lvl="3" indent="-285750">
              <a:spcAft>
                <a:spcPts val="4200"/>
              </a:spcAft>
              <a:buClr>
                <a:schemeClr val="tx1"/>
              </a:buClr>
              <a:buSzPct val="100000"/>
              <a:buFont typeface="Wingdings" panose="05000000000000000000" pitchFamily="2" charset="2"/>
              <a:buChar char="§"/>
            </a:pPr>
            <a:r>
              <a:rPr lang="en-US" sz="2800" dirty="0" smtClean="0">
                <a:latin typeface="High Tower Text" panose="02040502050506030303" pitchFamily="18" charset="0"/>
              </a:rPr>
              <a:t>“</a:t>
            </a:r>
            <a:r>
              <a:rPr lang="en-US" sz="2800" dirty="0">
                <a:latin typeface="High Tower Text" panose="02040502050506030303" pitchFamily="18" charset="0"/>
              </a:rPr>
              <a:t>I am hungry”</a:t>
            </a:r>
          </a:p>
          <a:p>
            <a:pPr marL="914400" lvl="3" indent="-285750">
              <a:spcAft>
                <a:spcPts val="4200"/>
              </a:spcAft>
              <a:buClr>
                <a:schemeClr val="tx1"/>
              </a:buClr>
              <a:buSzPct val="100000"/>
              <a:buFont typeface="Wingdings" panose="05000000000000000000" pitchFamily="2" charset="2"/>
              <a:buChar char="§"/>
            </a:pPr>
            <a:r>
              <a:rPr lang="en-US" sz="2800" dirty="0" smtClean="0">
                <a:latin typeface="High Tower Text" panose="02040502050506030303" pitchFamily="18" charset="0"/>
              </a:rPr>
              <a:t>“</a:t>
            </a:r>
            <a:r>
              <a:rPr lang="en-US" sz="2800" dirty="0">
                <a:latin typeface="High Tower Text" panose="02040502050506030303" pitchFamily="18" charset="0"/>
              </a:rPr>
              <a:t>My tummy hurts”</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9200" y1="6258" x2="43867" y2="20905"/>
                        <a14:foregroundMark x1="44533" y1="35153" x2="59200" y2="32490"/>
                        <a14:foregroundMark x1="61200" y1="33422" x2="63333" y2="43409"/>
                        <a14:foregroundMark x1="62000" y1="47137" x2="57867" y2="61385"/>
                        <a14:foregroundMark x1="57467" y1="64847" x2="71467" y2="68176"/>
                        <a14:foregroundMark x1="73467" y1="73635" x2="67733" y2="68176"/>
                        <a14:foregroundMark x1="67067" y1="70972" x2="58533" y2="72037"/>
                        <a14:foregroundMark x1="59600" y1="75366" x2="59867" y2="90679"/>
                        <a14:foregroundMark x1="60533" y1="91345" x2="63600" y2="93076"/>
                        <a14:foregroundMark x1="43867" y1="37284" x2="42800" y2="41944"/>
                        <a14:foregroundMark x1="44933" y1="43675" x2="39467" y2="62051"/>
                        <a14:foregroundMark x1="40800" y1="62051" x2="49600" y2="63116"/>
                        <a14:foregroundMark x1="49600" y1="64847" x2="38400" y2="67909"/>
                        <a14:foregroundMark x1="39067" y1="68575" x2="40400" y2="76698"/>
                        <a14:foregroundMark x1="41467" y1="77364" x2="47333" y2="79494"/>
                        <a14:foregroundMark x1="47333" y1="80426" x2="44533" y2="91079"/>
                        <a14:foregroundMark x1="44533" y1="90413" x2="39067" y2="91079"/>
                        <a14:foregroundMark x1="39733" y1="93742" x2="49333" y2="93742"/>
                        <a14:foregroundMark x1="48667" y1="93475" x2="50000" y2="82557"/>
                        <a14:foregroundMark x1="33333" y1="4927" x2="50400" y2="7590"/>
                        <a14:foregroundMark x1="51333" y1="9587" x2="50667" y2="17443"/>
                        <a14:foregroundMark x1="50400" y1="18775" x2="41867" y2="23569"/>
                        <a14:foregroundMark x1="41467" y1="24900" x2="36000" y2="37550"/>
                        <a14:foregroundMark x1="27867" y1="8921" x2="23467" y2="15712"/>
                        <a14:foregroundMark x1="24400" y1="17443" x2="27200" y2="21172"/>
                        <a14:foregroundMark x1="29200" y1="21571" x2="36000" y2="22903"/>
                        <a14:foregroundMark x1="34933" y1="22636" x2="30933" y2="38216"/>
                        <a14:foregroundMark x1="38800" y1="4527" x2="48000" y2="5593"/>
                        <a14:backgroundMark x1="66402" y1="72178" x2="60258" y2="72376"/>
                        <a14:backgroundMark x1="43013" y1="79802" x2="45788" y2="80792"/>
                        <a14:backgroundMark x1="31120" y1="24554" x2="34688" y2="26535"/>
                      </a14:backgroundRemoval>
                    </a14:imgEffect>
                    <a14:imgEffect>
                      <a14:artisticFilmGrain/>
                    </a14:imgEffect>
                  </a14:imgLayer>
                </a14:imgProps>
              </a:ext>
              <a:ext uri="{28A0092B-C50C-407E-A947-70E740481C1C}">
                <a14:useLocalDpi xmlns:a14="http://schemas.microsoft.com/office/drawing/2010/main" val="0"/>
              </a:ext>
            </a:extLst>
          </a:blip>
          <a:stretch>
            <a:fillRect/>
          </a:stretch>
        </p:blipFill>
        <p:spPr>
          <a:xfrm flipH="1">
            <a:off x="4267200" y="2904109"/>
            <a:ext cx="4343400" cy="3992673"/>
          </a:xfrm>
          <a:prstGeom prst="rect">
            <a:avLst/>
          </a:prstGeom>
        </p:spPr>
      </p:pic>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2" name="TextBox 1"/>
          <p:cNvSpPr txBox="1"/>
          <p:nvPr/>
        </p:nvSpPr>
        <p:spPr>
          <a:xfrm>
            <a:off x="6705600" y="3200400"/>
            <a:ext cx="304800" cy="830997"/>
          </a:xfrm>
          <a:prstGeom prst="rect">
            <a:avLst/>
          </a:prstGeom>
          <a:noFill/>
        </p:spPr>
        <p:txBody>
          <a:bodyPr wrap="square" rtlCol="0">
            <a:spAutoFit/>
          </a:bodyPr>
          <a:lstStyle/>
          <a:p>
            <a:r>
              <a:rPr lang="en-US" sz="4800" dirty="0" smtClean="0">
                <a:latin typeface="Arial Rounded MT Bold" panose="020F0704030504030204" pitchFamily="34" charset="0"/>
              </a:rPr>
              <a:t>!</a:t>
            </a:r>
            <a:endParaRPr lang="en-US" sz="4800" dirty="0">
              <a:latin typeface="Arial Rounded MT Bold" panose="020F0704030504030204" pitchFamily="34" charset="0"/>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Importuning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9" name="Slide Number Placeholder 8"/>
          <p:cNvSpPr>
            <a:spLocks noGrp="1"/>
          </p:cNvSpPr>
          <p:nvPr>
            <p:ph type="sldNum" sz="quarter" idx="10"/>
          </p:nvPr>
        </p:nvSpPr>
        <p:spPr/>
        <p:txBody>
          <a:bodyPr/>
          <a:lstStyle/>
          <a:p>
            <a:fld id="{800A0DDF-9B95-4961-8F3C-303932E2D10A}" type="slidenum">
              <a:rPr lang="en-US" smtClean="0"/>
              <a:pPr/>
              <a:t>76</a:t>
            </a:fld>
            <a:endParaRPr lang="en-US" dirty="0"/>
          </a:p>
        </p:txBody>
      </p:sp>
    </p:spTree>
    <p:extLst>
      <p:ext uri="{BB962C8B-B14F-4D97-AF65-F5344CB8AC3E}">
        <p14:creationId xmlns:p14="http://schemas.microsoft.com/office/powerpoint/2010/main" val="1130988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34" presetClass="emph" presetSubtype="0" fill="hold" grpId="2"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gtEl>
                                        <p:attrNameLst>
                                          <p:attrName>ppt_x</p:attrName>
                                          <p:attrName>ppt_y</p:attrName>
                                        </p:attrNameLst>
                                      </p:cBhvr>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32" presetClass="emph" presetSubtype="0" repeatCount="5000" fill="hold" grpId="1" nodeType="withEffect">
                                  <p:stCondLst>
                                    <p:cond delay="0"/>
                                  </p:stCondLst>
                                  <p:iterate type="lt">
                                    <p:tmPct val="0"/>
                                  </p:iterate>
                                  <p:childTnLst>
                                    <p:animRot by="120000">
                                      <p:cBhvr>
                                        <p:cTn id="22" dur="50" fill="hold">
                                          <p:stCondLst>
                                            <p:cond delay="0"/>
                                          </p:stCondLst>
                                        </p:cTn>
                                        <p:tgtEl>
                                          <p:spTgt spid="2"/>
                                        </p:tgtEl>
                                        <p:attrNameLst>
                                          <p:attrName>r</p:attrName>
                                        </p:attrNameLst>
                                      </p:cBhvr>
                                    </p:animRot>
                                    <p:animRot by="-240000">
                                      <p:cBhvr>
                                        <p:cTn id="23" dur="100" fill="hold">
                                          <p:stCondLst>
                                            <p:cond delay="100"/>
                                          </p:stCondLst>
                                        </p:cTn>
                                        <p:tgtEl>
                                          <p:spTgt spid="2"/>
                                        </p:tgtEl>
                                        <p:attrNameLst>
                                          <p:attrName>r</p:attrName>
                                        </p:attrNameLst>
                                      </p:cBhvr>
                                    </p:animRot>
                                    <p:animRot by="240000">
                                      <p:cBhvr>
                                        <p:cTn id="24" dur="100" fill="hold">
                                          <p:stCondLst>
                                            <p:cond delay="200"/>
                                          </p:stCondLst>
                                        </p:cTn>
                                        <p:tgtEl>
                                          <p:spTgt spid="2"/>
                                        </p:tgtEl>
                                        <p:attrNameLst>
                                          <p:attrName>r</p:attrName>
                                        </p:attrNameLst>
                                      </p:cBhvr>
                                    </p:animRot>
                                    <p:animRot by="-240000">
                                      <p:cBhvr>
                                        <p:cTn id="25" dur="100" fill="hold">
                                          <p:stCondLst>
                                            <p:cond delay="300"/>
                                          </p:stCondLst>
                                        </p:cTn>
                                        <p:tgtEl>
                                          <p:spTgt spid="2"/>
                                        </p:tgtEl>
                                        <p:attrNameLst>
                                          <p:attrName>r</p:attrName>
                                        </p:attrNameLst>
                                      </p:cBhvr>
                                    </p:animRot>
                                    <p:animRot by="120000">
                                      <p:cBhvr>
                                        <p:cTn id="26" dur="100" fill="hold">
                                          <p:stCondLst>
                                            <p:cond delay="400"/>
                                          </p:stCondLst>
                                        </p:cTn>
                                        <p:tgtEl>
                                          <p:spTgt spid="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26" presetClass="emph" presetSubtype="0" repeatCount="3000" fill="hold" grpId="0" nodeType="withEffect">
                                  <p:stCondLst>
                                    <p:cond delay="0"/>
                                  </p:stCondLst>
                                  <p:iterate type="lt">
                                    <p:tmPct val="0"/>
                                  </p:iterate>
                                  <p:childTnLst>
                                    <p:animEffect transition="out" filter="fade">
                                      <p:cBhvr>
                                        <p:cTn id="32" dur="500" tmFilter="0, 0; .2, .5; .8, .5; 1, 0"/>
                                        <p:tgtEl>
                                          <p:spTgt spid="2"/>
                                        </p:tgtEl>
                                      </p:cBhvr>
                                    </p:animEffect>
                                    <p:animScale>
                                      <p:cBhvr>
                                        <p:cTn id="3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Rectangle 8"/>
          <p:cNvSpPr/>
          <p:nvPr/>
        </p:nvSpPr>
        <p:spPr>
          <a:xfrm>
            <a:off x="0" y="2438400"/>
            <a:ext cx="9144000" cy="3554819"/>
          </a:xfrm>
          <a:prstGeom prst="rect">
            <a:avLst/>
          </a:prstGeom>
        </p:spPr>
        <p:txBody>
          <a:bodyPr wrap="square">
            <a:spAutoFit/>
          </a:bodyPr>
          <a:lstStyle/>
          <a:p>
            <a:pPr marL="0" lvl="1">
              <a:spcAft>
                <a:spcPts val="4200"/>
              </a:spcAft>
              <a:buClr>
                <a:schemeClr val="tx1"/>
              </a:buClr>
              <a:buSzPct val="100000"/>
            </a:pPr>
            <a:r>
              <a:rPr lang="en-US" sz="3600" dirty="0" smtClean="0">
                <a:latin typeface="High Tower Text" panose="02040502050506030303" pitchFamily="18" charset="0"/>
              </a:rPr>
              <a:t>Middle </a:t>
            </a:r>
            <a:r>
              <a:rPr lang="en-US" sz="3600" dirty="0">
                <a:latin typeface="High Tower Text" panose="02040502050506030303" pitchFamily="18" charset="0"/>
              </a:rPr>
              <a:t>Dementia </a:t>
            </a:r>
            <a:r>
              <a:rPr lang="en-US" sz="2800" dirty="0" smtClean="0">
                <a:latin typeface="High Tower Text" panose="02040502050506030303" pitchFamily="18" charset="0"/>
              </a:rPr>
              <a:t>(Occult </a:t>
            </a:r>
            <a:r>
              <a:rPr lang="en-US" sz="2800" dirty="0">
                <a:latin typeface="High Tower Text" panose="02040502050506030303" pitchFamily="18" charset="0"/>
              </a:rPr>
              <a:t>/ </a:t>
            </a:r>
            <a:r>
              <a:rPr lang="en-US" sz="2800" dirty="0" smtClean="0">
                <a:latin typeface="High Tower Text" panose="02040502050506030303" pitchFamily="18" charset="0"/>
              </a:rPr>
              <a:t>Hidden) </a:t>
            </a:r>
            <a:endParaRPr lang="en-US" sz="2800" dirty="0">
              <a:latin typeface="High Tower Text" panose="02040502050506030303" pitchFamily="18" charset="0"/>
            </a:endParaRPr>
          </a:p>
          <a:p>
            <a:pPr marL="171450" lvl="3" indent="457200">
              <a:spcAft>
                <a:spcPts val="4200"/>
              </a:spcAft>
              <a:buClr>
                <a:schemeClr val="tx1"/>
              </a:buClr>
              <a:buSzPct val="100000"/>
              <a:buFont typeface="Wingdings" panose="05000000000000000000" pitchFamily="2" charset="2"/>
              <a:buChar char="§"/>
            </a:pPr>
            <a:r>
              <a:rPr lang="en-US" sz="2800" dirty="0">
                <a:latin typeface="High Tower Text" panose="02040502050506030303" pitchFamily="18" charset="0"/>
              </a:rPr>
              <a:t>Crowding </a:t>
            </a:r>
            <a:r>
              <a:rPr lang="en-US" sz="2800" dirty="0" smtClean="0">
                <a:latin typeface="High Tower Text" panose="02040502050506030303" pitchFamily="18" charset="0"/>
              </a:rPr>
              <a:t>around the nursing station</a:t>
            </a:r>
            <a:endParaRPr lang="en-US" sz="2800" dirty="0">
              <a:latin typeface="High Tower Text" panose="02040502050506030303" pitchFamily="18" charset="0"/>
            </a:endParaRPr>
          </a:p>
          <a:p>
            <a:pPr marL="171450" lvl="3" indent="457200">
              <a:spcAft>
                <a:spcPts val="4200"/>
              </a:spcAft>
              <a:buClr>
                <a:schemeClr val="tx1"/>
              </a:buClr>
              <a:buSzPct val="100000"/>
              <a:buFont typeface="Wingdings" panose="05000000000000000000" pitchFamily="2" charset="2"/>
              <a:buChar char="§"/>
            </a:pPr>
            <a:r>
              <a:rPr lang="en-US" sz="2800" dirty="0">
                <a:latin typeface="High Tower Text" panose="02040502050506030303" pitchFamily="18" charset="0"/>
              </a:rPr>
              <a:t>Repeatedly ringing </a:t>
            </a:r>
            <a:r>
              <a:rPr lang="en-US" sz="2800" dirty="0" smtClean="0">
                <a:latin typeface="High Tower Text" panose="02040502050506030303" pitchFamily="18" charset="0"/>
              </a:rPr>
              <a:t>call </a:t>
            </a:r>
            <a:r>
              <a:rPr lang="en-US" sz="2800" dirty="0">
                <a:latin typeface="High Tower Text" panose="02040502050506030303" pitchFamily="18" charset="0"/>
              </a:rPr>
              <a:t>bell or </a:t>
            </a:r>
            <a:r>
              <a:rPr lang="en-US" sz="2800" dirty="0" smtClean="0">
                <a:latin typeface="High Tower Text" panose="02040502050506030303" pitchFamily="18" charset="0"/>
              </a:rPr>
              <a:t>calling </a:t>
            </a:r>
            <a:r>
              <a:rPr lang="en-US" sz="2800" dirty="0">
                <a:latin typeface="High Tower Text" panose="02040502050506030303" pitchFamily="18" charset="0"/>
              </a:rPr>
              <a:t>for family</a:t>
            </a:r>
          </a:p>
          <a:p>
            <a:pPr marL="171450" lvl="3" indent="457200">
              <a:spcAft>
                <a:spcPts val="4200"/>
              </a:spcAft>
              <a:buClr>
                <a:schemeClr val="tx1"/>
              </a:buClr>
              <a:buSzPct val="100000"/>
              <a:buFont typeface="Wingdings" panose="05000000000000000000" pitchFamily="2" charset="2"/>
              <a:buChar char="§"/>
            </a:pPr>
            <a:r>
              <a:rPr lang="en-US" sz="2800" dirty="0">
                <a:latin typeface="High Tower Text" panose="02040502050506030303" pitchFamily="18" charset="0"/>
              </a:rPr>
              <a:t>Shadowing staff during medication pass</a:t>
            </a: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Importuning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77</a:t>
            </a:fld>
            <a:endParaRPr lang="en-US" dirty="0"/>
          </a:p>
        </p:txBody>
      </p:sp>
    </p:spTree>
    <p:extLst>
      <p:ext uri="{BB962C8B-B14F-4D97-AF65-F5344CB8AC3E}">
        <p14:creationId xmlns:p14="http://schemas.microsoft.com/office/powerpoint/2010/main" val="558532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9" name="Rectangle 8"/>
          <p:cNvSpPr/>
          <p:nvPr/>
        </p:nvSpPr>
        <p:spPr>
          <a:xfrm>
            <a:off x="0" y="2582138"/>
            <a:ext cx="9144000" cy="3370153"/>
          </a:xfrm>
          <a:prstGeom prst="rect">
            <a:avLst/>
          </a:prstGeom>
        </p:spPr>
        <p:txBody>
          <a:bodyPr wrap="square">
            <a:spAutoFit/>
          </a:bodyPr>
          <a:lstStyle/>
          <a:p>
            <a:pPr marL="0" lvl="1">
              <a:spcAft>
                <a:spcPts val="3000"/>
              </a:spcAft>
              <a:buClr>
                <a:schemeClr val="tx1"/>
              </a:buClr>
              <a:buSzPct val="100000"/>
            </a:pPr>
            <a:r>
              <a:rPr lang="en-US" sz="3600" dirty="0" smtClean="0">
                <a:latin typeface="High Tower Text" panose="02040502050506030303" pitchFamily="18" charset="0"/>
              </a:rPr>
              <a:t>Advanced </a:t>
            </a:r>
            <a:r>
              <a:rPr lang="en-US" sz="3600" dirty="0">
                <a:latin typeface="High Tower Text" panose="02040502050506030303" pitchFamily="18" charset="0"/>
              </a:rPr>
              <a:t>Dementia </a:t>
            </a:r>
            <a:r>
              <a:rPr lang="en-US" sz="2400" dirty="0" smtClean="0">
                <a:latin typeface="High Tower Text" panose="02040502050506030303" pitchFamily="18" charset="0"/>
              </a:rPr>
              <a:t>(Ambiguous/Innocuous) </a:t>
            </a:r>
            <a:endParaRPr lang="en-US" sz="2400" dirty="0">
              <a:latin typeface="High Tower Text" panose="02040502050506030303" pitchFamily="18" charset="0"/>
            </a:endParaRPr>
          </a:p>
          <a:p>
            <a:pPr marL="514350" lvl="3" indent="-285750">
              <a:spcAft>
                <a:spcPts val="2400"/>
              </a:spcAft>
              <a:buClr>
                <a:schemeClr val="tx1"/>
              </a:buClr>
              <a:buSzPct val="100000"/>
              <a:buFont typeface="Wingdings" panose="05000000000000000000" pitchFamily="2" charset="2"/>
              <a:buChar char="§"/>
            </a:pPr>
            <a:r>
              <a:rPr lang="en-US" sz="2800" dirty="0">
                <a:latin typeface="High Tower Text" panose="02040502050506030303" pitchFamily="18" charset="0"/>
              </a:rPr>
              <a:t>Repeatedly lying down on the floor </a:t>
            </a:r>
          </a:p>
          <a:p>
            <a:pPr marL="514350" lvl="3" indent="-285750">
              <a:spcAft>
                <a:spcPts val="2400"/>
              </a:spcAft>
              <a:buClr>
                <a:schemeClr val="tx1"/>
              </a:buClr>
              <a:buSzPct val="100000"/>
              <a:buFont typeface="Wingdings" panose="05000000000000000000" pitchFamily="2" charset="2"/>
              <a:buChar char="§"/>
            </a:pPr>
            <a:r>
              <a:rPr lang="en-US" sz="2800" dirty="0">
                <a:latin typeface="High Tower Text" panose="02040502050506030303" pitchFamily="18" charset="0"/>
              </a:rPr>
              <a:t>Rummaging through garbage and </a:t>
            </a:r>
            <a:r>
              <a:rPr lang="en-US" sz="2800" dirty="0" smtClean="0">
                <a:latin typeface="High Tower Text" panose="02040502050506030303" pitchFamily="18" charset="0"/>
              </a:rPr>
              <a:t>bringing it to PSW</a:t>
            </a:r>
            <a:endParaRPr lang="en-US" sz="2800" dirty="0">
              <a:latin typeface="High Tower Text" panose="02040502050506030303" pitchFamily="18" charset="0"/>
            </a:endParaRPr>
          </a:p>
          <a:p>
            <a:pPr marL="514350" lvl="3" indent="-285750">
              <a:spcAft>
                <a:spcPts val="2400"/>
              </a:spcAft>
              <a:buClr>
                <a:schemeClr val="tx1"/>
              </a:buClr>
              <a:buSzPct val="100000"/>
              <a:buFont typeface="Wingdings" panose="05000000000000000000" pitchFamily="2" charset="2"/>
              <a:buChar char="§"/>
            </a:pPr>
            <a:r>
              <a:rPr lang="en-US" sz="2800" dirty="0">
                <a:latin typeface="High Tower Text" panose="02040502050506030303" pitchFamily="18" charset="0"/>
              </a:rPr>
              <a:t>Repeatedly removing incontinent </a:t>
            </a:r>
            <a:r>
              <a:rPr lang="en-US" sz="2800" dirty="0" smtClean="0">
                <a:latin typeface="High Tower Text" panose="02040502050506030303" pitchFamily="18" charset="0"/>
              </a:rPr>
              <a:t>product, handing </a:t>
            </a:r>
            <a:r>
              <a:rPr lang="en-US" sz="2800" dirty="0">
                <a:latin typeface="High Tower Text" panose="02040502050506030303" pitchFamily="18" charset="0"/>
              </a:rPr>
              <a:t>it to PSWs</a:t>
            </a: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Importuning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78</a:t>
            </a:fld>
            <a:endParaRPr lang="en-US" dirty="0"/>
          </a:p>
        </p:txBody>
      </p:sp>
    </p:spTree>
    <p:extLst>
      <p:ext uri="{BB962C8B-B14F-4D97-AF65-F5344CB8AC3E}">
        <p14:creationId xmlns:p14="http://schemas.microsoft.com/office/powerpoint/2010/main" val="3361587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351" y1="97280" x2="49378" y2="1440"/>
                        <a14:foregroundMark x1="49378" y1="1440" x2="49378" y2="1440"/>
                        <a14:foregroundMark x1="97787" y1="98080" x2="49793" y2="1280"/>
                        <a14:foregroundMark x1="1936" y1="99040" x2="96957" y2="98240"/>
                        <a14:foregroundMark x1="32503" y1="96800" x2="51591" y2="17280"/>
                        <a14:foregroundMark x1="87828" y1="92960" x2="48409" y2="24480"/>
                        <a14:foregroundMark x1="77455" y1="97120" x2="40249" y2="26400"/>
                        <a14:foregroundMark x1="13831" y1="94720" x2="41355" y2="38880"/>
                        <a14:foregroundMark x1="50484" y1="94240" x2="50899" y2="50240"/>
                        <a14:foregroundMark x1="52282" y1="99040" x2="96404" y2="99200"/>
                        <a14:foregroundMark x1="55463" y1="70080" x2="62656" y2="91840"/>
                        <a14:foregroundMark x1="54910" y1="85920" x2="58091" y2="96160"/>
                        <a14:foregroundMark x1="56846" y1="25440" x2="70263" y2="57920"/>
                        <a14:foregroundMark x1="54033" y1="69894" x2="74734" y2="93310"/>
                        <a14:foregroundMark x1="15982" y1="83099" x2="61796" y2="81866"/>
                        <a14:foregroundMark x1="46728" y1="83099" x2="35921" y2="92077"/>
                      </a14:backgroundRemoval>
                    </a14:imgEffect>
                  </a14:imgLayer>
                </a14:imgProps>
              </a:ext>
              <a:ext uri="{28A0092B-C50C-407E-A947-70E740481C1C}">
                <a14:useLocalDpi xmlns:a14="http://schemas.microsoft.com/office/drawing/2010/main" val="0"/>
              </a:ext>
            </a:extLst>
          </a:blip>
          <a:stretch>
            <a:fillRect/>
          </a:stretch>
        </p:blipFill>
        <p:spPr>
          <a:xfrm>
            <a:off x="2963941" y="4114800"/>
            <a:ext cx="3216118" cy="2780185"/>
          </a:xfrm>
          <a:prstGeom prst="rect">
            <a:avLst/>
          </a:prstGeom>
        </p:spPr>
      </p:pic>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Importuning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Rectangle 7"/>
          <p:cNvSpPr/>
          <p:nvPr/>
        </p:nvSpPr>
        <p:spPr>
          <a:xfrm>
            <a:off x="370490" y="2111276"/>
            <a:ext cx="8403020" cy="1815882"/>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Purpose of Expressions</a:t>
            </a:r>
          </a:p>
          <a:p>
            <a:pPr algn="ctr">
              <a:lnSpc>
                <a:spcPct val="160000"/>
              </a:lnSpc>
            </a:pPr>
            <a:endParaRPr lang="en-CA" sz="6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Presence of unmet ‘basic’ needs</a:t>
            </a:r>
            <a:endParaRPr lang="en-CA" sz="2800" b="1" u="sng" dirty="0" smtClean="0">
              <a:latin typeface="High Tower Text" panose="02040502050506030303" pitchFamily="18" charset="0"/>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79</a:t>
            </a:fld>
            <a:endParaRPr lang="en-US" dirty="0"/>
          </a:p>
        </p:txBody>
      </p:sp>
    </p:spTree>
    <p:extLst>
      <p:ext uri="{BB962C8B-B14F-4D97-AF65-F5344CB8AC3E}">
        <p14:creationId xmlns:p14="http://schemas.microsoft.com/office/powerpoint/2010/main" val="2544829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49234417"/>
              </p:ext>
            </p:extLst>
          </p:nvPr>
        </p:nvGraphicFramePr>
        <p:xfrm>
          <a:off x="-1371600" y="1752600"/>
          <a:ext cx="6629400" cy="4831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ightning Bolt 4"/>
          <p:cNvSpPr/>
          <p:nvPr/>
        </p:nvSpPr>
        <p:spPr>
          <a:xfrm rot="2056416">
            <a:off x="-255096" y="-651250"/>
            <a:ext cx="2286000" cy="35052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870471">
            <a:off x="-169652" y="957440"/>
            <a:ext cx="2153218" cy="523220"/>
          </a:xfrm>
          <a:prstGeom prst="rect">
            <a:avLst/>
          </a:prstGeom>
          <a:noFill/>
        </p:spPr>
        <p:txBody>
          <a:bodyPr wrap="none" rtlCol="0">
            <a:spAutoFit/>
          </a:bodyPr>
          <a:lstStyle/>
          <a:p>
            <a:r>
              <a:rPr lang="en-US" sz="2800" b="1" dirty="0" smtClean="0"/>
              <a:t>IMPAIRMENT</a:t>
            </a:r>
            <a:endParaRPr lang="en-US" sz="2800" b="1" dirty="0"/>
          </a:p>
        </p:txBody>
      </p:sp>
      <p:sp>
        <p:nvSpPr>
          <p:cNvPr id="8" name="Content Placeholder 2"/>
          <p:cNvSpPr txBox="1">
            <a:spLocks/>
          </p:cNvSpPr>
          <p:nvPr/>
        </p:nvSpPr>
        <p:spPr>
          <a:xfrm>
            <a:off x="3886200" y="1447800"/>
            <a:ext cx="5029200" cy="4606548"/>
          </a:xfrm>
          <a:prstGeom prst="rect">
            <a:avLst/>
          </a:prstGeom>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spcBef>
                <a:spcPts val="0"/>
              </a:spcBef>
              <a:spcAft>
                <a:spcPts val="3600"/>
              </a:spcAft>
              <a:buFont typeface="Wingdings" panose="05000000000000000000" pitchFamily="2" charset="2"/>
              <a:buChar char="§"/>
            </a:pPr>
            <a:r>
              <a:rPr lang="en-CA" dirty="0">
                <a:solidFill>
                  <a:schemeClr val="tx1"/>
                </a:solidFill>
                <a:latin typeface="Arial Rounded MT Bold" panose="020F0704030504030204" pitchFamily="34" charset="0"/>
              </a:rPr>
              <a:t>The Mini-Mental State Examination </a:t>
            </a:r>
            <a:r>
              <a:rPr lang="en-CA" dirty="0" smtClean="0">
                <a:solidFill>
                  <a:schemeClr val="tx1"/>
                </a:solidFill>
                <a:latin typeface="Arial Rounded MT Bold" panose="020F0704030504030204" pitchFamily="34" charset="0"/>
              </a:rPr>
              <a:t>(MMSE)</a:t>
            </a:r>
          </a:p>
          <a:p>
            <a:pPr>
              <a:spcBef>
                <a:spcPts val="0"/>
              </a:spcBef>
              <a:spcAft>
                <a:spcPts val="3600"/>
              </a:spcAft>
              <a:buFont typeface="Wingdings" panose="05000000000000000000" pitchFamily="2" charset="2"/>
              <a:buChar char="§"/>
            </a:pPr>
            <a:r>
              <a:rPr lang="en-CA" dirty="0" smtClean="0">
                <a:solidFill>
                  <a:schemeClr val="tx1"/>
                </a:solidFill>
                <a:latin typeface="Arial Rounded MT Bold" panose="020F0704030504030204" pitchFamily="34" charset="0"/>
              </a:rPr>
              <a:t>Montreal </a:t>
            </a:r>
            <a:r>
              <a:rPr lang="en-CA" dirty="0">
                <a:solidFill>
                  <a:schemeClr val="tx1"/>
                </a:solidFill>
                <a:latin typeface="Arial Rounded MT Bold" panose="020F0704030504030204" pitchFamily="34" charset="0"/>
              </a:rPr>
              <a:t>Cognitive Assessment (MOCA</a:t>
            </a:r>
            <a:r>
              <a:rPr lang="en-CA" dirty="0" smtClean="0">
                <a:solidFill>
                  <a:schemeClr val="tx1"/>
                </a:solidFill>
                <a:latin typeface="Arial Rounded MT Bold" panose="020F0704030504030204" pitchFamily="34" charset="0"/>
              </a:rPr>
              <a:t>)</a:t>
            </a:r>
          </a:p>
          <a:p>
            <a:pPr>
              <a:spcBef>
                <a:spcPts val="0"/>
              </a:spcBef>
              <a:spcAft>
                <a:spcPts val="3600"/>
              </a:spcAft>
              <a:buFont typeface="Wingdings" panose="05000000000000000000" pitchFamily="2" charset="2"/>
              <a:buChar char="§"/>
            </a:pPr>
            <a:r>
              <a:rPr lang="en-CA" dirty="0" smtClean="0">
                <a:solidFill>
                  <a:schemeClr val="tx1"/>
                </a:solidFill>
                <a:latin typeface="Arial Rounded MT Bold" panose="020F0704030504030204" pitchFamily="34" charset="0"/>
              </a:rPr>
              <a:t>CDT</a:t>
            </a:r>
            <a:endParaRPr lang="en-CA" dirty="0">
              <a:solidFill>
                <a:schemeClr val="tx1"/>
              </a:solidFill>
              <a:latin typeface="Arial Rounded MT Bold" panose="020F0704030504030204" pitchFamily="34"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4030043"/>
            <a:ext cx="2289709" cy="2751757"/>
          </a:xfrm>
          <a:prstGeom prst="rect">
            <a:avLst/>
          </a:prstGeom>
        </p:spPr>
      </p:pic>
      <p:sp>
        <p:nvSpPr>
          <p:cNvPr id="11" name="Rectangle 10"/>
          <p:cNvSpPr/>
          <p:nvPr/>
        </p:nvSpPr>
        <p:spPr>
          <a:xfrm>
            <a:off x="0" y="268069"/>
            <a:ext cx="9144000" cy="646331"/>
          </a:xfrm>
          <a:prstGeom prst="rect">
            <a:avLst/>
          </a:prstGeom>
        </p:spPr>
        <p:txBody>
          <a:bodyPr wrap="square">
            <a:spAutoFit/>
          </a:bodyPr>
          <a:lstStyle/>
          <a:p>
            <a:pPr algn="ctr"/>
            <a:r>
              <a:rPr lang="en-CA" sz="3600" b="1" dirty="0" smtClean="0">
                <a:latin typeface="Bookman Old Style" panose="02050604050505020204" pitchFamily="18" charset="0"/>
              </a:rPr>
              <a:t>What is Dementia?</a:t>
            </a:r>
            <a:endParaRPr lang="en-US" sz="2400" dirty="0"/>
          </a:p>
        </p:txBody>
      </p:sp>
      <p:sp>
        <p:nvSpPr>
          <p:cNvPr id="14" name="Slide Number Placeholder 13"/>
          <p:cNvSpPr>
            <a:spLocks noGrp="1"/>
          </p:cNvSpPr>
          <p:nvPr>
            <p:ph type="sldNum" sz="quarter" idx="10"/>
          </p:nvPr>
        </p:nvSpPr>
        <p:spPr/>
        <p:txBody>
          <a:bodyPr/>
          <a:lstStyle/>
          <a:p>
            <a:fld id="{800A0DDF-9B95-4961-8F3C-303932E2D10A}" type="slidenum">
              <a:rPr lang="en-US" smtClean="0"/>
              <a:pPr/>
              <a:t>8</a:t>
            </a:fld>
            <a:endParaRPr lang="en-US" dirty="0"/>
          </a:p>
        </p:txBody>
      </p:sp>
    </p:spTree>
    <p:extLst>
      <p:ext uri="{BB962C8B-B14F-4D97-AF65-F5344CB8AC3E}">
        <p14:creationId xmlns:p14="http://schemas.microsoft.com/office/powerpoint/2010/main" val="155270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5000" fill="remove" grpId="0" nodeType="withEffect">
                                  <p:stCondLst>
                                    <p:cond delay="50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Importuning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3" name="TextBox 2"/>
          <p:cNvSpPr txBox="1"/>
          <p:nvPr/>
        </p:nvSpPr>
        <p:spPr>
          <a:xfrm>
            <a:off x="0" y="5187279"/>
            <a:ext cx="9144000" cy="3194721"/>
          </a:xfrm>
          <a:prstGeom prst="rect">
            <a:avLst/>
          </a:prstGeom>
          <a:noFill/>
        </p:spPr>
        <p:txBody>
          <a:bodyPr wrap="square" numCol="3" rtlCol="0">
            <a:spAutoFit/>
          </a:bodyPr>
          <a:lstStyle/>
          <a:p>
            <a:pPr algn="ctr">
              <a:lnSpc>
                <a:spcPct val="160000"/>
              </a:lnSpc>
            </a:pPr>
            <a:r>
              <a:rPr lang="en-US" dirty="0">
                <a:latin typeface="High Tower Text" panose="02040502050506030303" pitchFamily="18" charset="0"/>
              </a:rPr>
              <a:t>(hunger/thirst)  </a:t>
            </a:r>
            <a:endParaRPr lang="en-US" dirty="0" smtClean="0">
              <a:latin typeface="High Tower Text" panose="02040502050506030303" pitchFamily="18" charset="0"/>
            </a:endParaRPr>
          </a:p>
          <a:p>
            <a:pPr algn="ctr">
              <a:lnSpc>
                <a:spcPct val="160000"/>
              </a:lnSpc>
            </a:pPr>
            <a:r>
              <a:rPr lang="en-US" dirty="0" smtClean="0">
                <a:latin typeface="High Tower Text" panose="02040502050506030303" pitchFamily="18" charset="0"/>
              </a:rPr>
              <a:t>(</a:t>
            </a:r>
            <a:r>
              <a:rPr lang="en-US" dirty="0">
                <a:latin typeface="High Tower Text" panose="02040502050506030303" pitchFamily="18" charset="0"/>
              </a:rPr>
              <a:t>voiding/defecating)  </a:t>
            </a:r>
            <a:endParaRPr lang="en-US" dirty="0" smtClean="0">
              <a:latin typeface="High Tower Text" panose="02040502050506030303" pitchFamily="18" charset="0"/>
            </a:endParaRPr>
          </a:p>
          <a:p>
            <a:pPr algn="ctr">
              <a:lnSpc>
                <a:spcPct val="160000"/>
              </a:lnSpc>
            </a:pPr>
            <a:endParaRPr lang="en-US" dirty="0" smtClean="0">
              <a:latin typeface="High Tower Text" panose="02040502050506030303" pitchFamily="18" charset="0"/>
            </a:endParaRPr>
          </a:p>
          <a:p>
            <a:pPr algn="ctr">
              <a:lnSpc>
                <a:spcPct val="160000"/>
              </a:lnSpc>
            </a:pPr>
            <a:endParaRPr lang="en-US" dirty="0">
              <a:latin typeface="High Tower Text" panose="02040502050506030303" pitchFamily="18" charset="0"/>
            </a:endParaRPr>
          </a:p>
          <a:p>
            <a:pPr algn="ctr">
              <a:lnSpc>
                <a:spcPct val="160000"/>
              </a:lnSpc>
            </a:pPr>
            <a:endParaRPr lang="en-US" dirty="0" smtClean="0">
              <a:latin typeface="High Tower Text" panose="02040502050506030303" pitchFamily="18" charset="0"/>
            </a:endParaRPr>
          </a:p>
          <a:p>
            <a:pPr algn="ctr">
              <a:lnSpc>
                <a:spcPct val="160000"/>
              </a:lnSpc>
            </a:pPr>
            <a:endParaRPr lang="en-US" dirty="0">
              <a:latin typeface="High Tower Text" panose="02040502050506030303" pitchFamily="18" charset="0"/>
            </a:endParaRPr>
          </a:p>
          <a:p>
            <a:pPr algn="ctr">
              <a:lnSpc>
                <a:spcPct val="160000"/>
              </a:lnSpc>
            </a:pPr>
            <a:endParaRPr lang="en-US" dirty="0" smtClean="0">
              <a:latin typeface="High Tower Text" panose="02040502050506030303" pitchFamily="18" charset="0"/>
            </a:endParaRPr>
          </a:p>
          <a:p>
            <a:pPr algn="ctr">
              <a:lnSpc>
                <a:spcPct val="160000"/>
              </a:lnSpc>
            </a:pPr>
            <a:r>
              <a:rPr lang="en-US" dirty="0" smtClean="0">
                <a:latin typeface="High Tower Text" panose="02040502050506030303" pitchFamily="18" charset="0"/>
              </a:rPr>
              <a:t>(</a:t>
            </a:r>
            <a:r>
              <a:rPr lang="en-US" dirty="0">
                <a:latin typeface="High Tower Text" panose="02040502050506030303" pitchFamily="18" charset="0"/>
              </a:rPr>
              <a:t>fatigue/need to rest)  </a:t>
            </a:r>
          </a:p>
          <a:p>
            <a:pPr algn="ctr">
              <a:lnSpc>
                <a:spcPct val="160000"/>
              </a:lnSpc>
            </a:pPr>
            <a:r>
              <a:rPr lang="en-US" dirty="0" smtClean="0">
                <a:latin typeface="High Tower Text" panose="02040502050506030303" pitchFamily="18" charset="0"/>
              </a:rPr>
              <a:t>(pain/discomfort)</a:t>
            </a:r>
          </a:p>
          <a:p>
            <a:pPr algn="ctr">
              <a:lnSpc>
                <a:spcPct val="160000"/>
              </a:lnSpc>
            </a:pPr>
            <a:r>
              <a:rPr lang="en-US" dirty="0" smtClean="0">
                <a:latin typeface="High Tower Text" panose="02040502050506030303" pitchFamily="18" charset="0"/>
              </a:rPr>
              <a:t>(</a:t>
            </a:r>
            <a:r>
              <a:rPr lang="en-US" dirty="0">
                <a:latin typeface="High Tower Text" panose="02040502050506030303" pitchFamily="18" charset="0"/>
              </a:rPr>
              <a:t>mental/social stimulation</a:t>
            </a:r>
            <a:r>
              <a:rPr lang="en-US" dirty="0" smtClean="0">
                <a:latin typeface="High Tower Text" panose="02040502050506030303" pitchFamily="18" charset="0"/>
              </a:rPr>
              <a:t>)</a:t>
            </a:r>
          </a:p>
          <a:p>
            <a:pPr algn="ctr">
              <a:lnSpc>
                <a:spcPct val="160000"/>
              </a:lnSpc>
            </a:pPr>
            <a:r>
              <a:rPr lang="en-US" dirty="0" smtClean="0">
                <a:latin typeface="High Tower Text" panose="02040502050506030303" pitchFamily="18" charset="0"/>
              </a:rPr>
              <a:t>Pleasure needs</a:t>
            </a:r>
            <a:endParaRPr lang="en-US" dirty="0">
              <a:latin typeface="High Tower Text" panose="02040502050506030303" pitchFamily="18" charset="0"/>
            </a:endParaRPr>
          </a:p>
          <a:p>
            <a:pPr algn="ctr">
              <a:lnSpc>
                <a:spcPct val="160000"/>
              </a:lnSpc>
            </a:pPr>
            <a:endParaRPr lang="en-US" dirty="0" smtClean="0">
              <a:latin typeface="High Tower Text" panose="02040502050506030303" pitchFamily="18" charset="0"/>
            </a:endParaRPr>
          </a:p>
          <a:p>
            <a:pPr algn="ctr">
              <a:lnSpc>
                <a:spcPct val="160000"/>
              </a:lnSpc>
            </a:pPr>
            <a:endParaRPr lang="en-US" dirty="0">
              <a:latin typeface="High Tower Text" panose="02040502050506030303" pitchFamily="18" charset="0"/>
            </a:endParaRPr>
          </a:p>
          <a:p>
            <a:pPr algn="ctr">
              <a:lnSpc>
                <a:spcPct val="160000"/>
              </a:lnSpc>
            </a:pPr>
            <a:r>
              <a:rPr lang="en-US" dirty="0" smtClean="0">
                <a:latin typeface="High Tower Text" panose="02040502050506030303" pitchFamily="18" charset="0"/>
              </a:rPr>
              <a:t>  </a:t>
            </a:r>
            <a:endParaRPr lang="en-US" dirty="0">
              <a:latin typeface="High Tower Text" panose="02040502050506030303" pitchFamily="18" charset="0"/>
            </a:endParaRPr>
          </a:p>
          <a:p>
            <a:pPr algn="ctr">
              <a:lnSpc>
                <a:spcPct val="160000"/>
              </a:lnSpc>
            </a:pPr>
            <a:r>
              <a:rPr lang="en-US" dirty="0">
                <a:latin typeface="High Tower Text" panose="02040502050506030303" pitchFamily="18" charset="0"/>
              </a:rPr>
              <a:t>(need for intimacy)  </a:t>
            </a:r>
            <a:endParaRPr lang="en-US" dirty="0" smtClean="0">
              <a:latin typeface="High Tower Text" panose="02040502050506030303" pitchFamily="18" charset="0"/>
            </a:endParaRPr>
          </a:p>
          <a:p>
            <a:pPr algn="ctr">
              <a:lnSpc>
                <a:spcPct val="160000"/>
              </a:lnSpc>
            </a:pPr>
            <a:r>
              <a:rPr lang="en-US" dirty="0" smtClean="0">
                <a:latin typeface="High Tower Text" panose="02040502050506030303" pitchFamily="18" charset="0"/>
              </a:rPr>
              <a:t>(</a:t>
            </a:r>
            <a:r>
              <a:rPr lang="en-US" dirty="0">
                <a:latin typeface="High Tower Text" panose="02040502050506030303" pitchFamily="18" charset="0"/>
              </a:rPr>
              <a:t>sexual needs)</a:t>
            </a:r>
          </a:p>
          <a:p>
            <a:endParaRPr lang="en-US" dirty="0"/>
          </a:p>
        </p:txBody>
      </p:sp>
      <p:sp>
        <p:nvSpPr>
          <p:cNvPr id="10" name="Slide Number Placeholder 9"/>
          <p:cNvSpPr>
            <a:spLocks noGrp="1"/>
          </p:cNvSpPr>
          <p:nvPr>
            <p:ph type="sldNum" sz="quarter" idx="10"/>
          </p:nvPr>
        </p:nvSpPr>
        <p:spPr/>
        <p:txBody>
          <a:bodyPr/>
          <a:lstStyle/>
          <a:p>
            <a:fld id="{800A0DDF-9B95-4961-8F3C-303932E2D10A}" type="slidenum">
              <a:rPr lang="en-US" smtClean="0"/>
              <a:pPr/>
              <a:t>80</a:t>
            </a:fld>
            <a:endParaRPr lang="en-US" dirty="0"/>
          </a:p>
        </p:txBody>
      </p:sp>
      <p:sp>
        <p:nvSpPr>
          <p:cNvPr id="11" name="Rectangle 10"/>
          <p:cNvSpPr/>
          <p:nvPr/>
        </p:nvSpPr>
        <p:spPr>
          <a:xfrm>
            <a:off x="370490" y="2111276"/>
            <a:ext cx="8403020" cy="2505301"/>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Expressions</a:t>
            </a:r>
          </a:p>
          <a:p>
            <a:pPr algn="ctr">
              <a:lnSpc>
                <a:spcPct val="160000"/>
              </a:lnSpc>
            </a:pPr>
            <a:endParaRPr lang="en-CA" sz="600" u="sng" dirty="0" smtClean="0">
              <a:latin typeface="Arial Rounded MT Bold" panose="020F0704030504030204" pitchFamily="34" charset="0"/>
            </a:endParaRPr>
          </a:p>
          <a:p>
            <a:pPr algn="ctr">
              <a:lnSpc>
                <a:spcPct val="160000"/>
              </a:lnSpc>
            </a:pPr>
            <a:r>
              <a:rPr lang="en-US" sz="2800" dirty="0">
                <a:latin typeface="High Tower Text" panose="02040502050506030303" pitchFamily="18" charset="0"/>
              </a:rPr>
              <a:t>“Please help me identify my specific </a:t>
            </a:r>
            <a:r>
              <a:rPr lang="en-US" sz="2800" u="sng" dirty="0">
                <a:latin typeface="High Tower Text" panose="02040502050506030303" pitchFamily="18" charset="0"/>
              </a:rPr>
              <a:t>innate physiological needs</a:t>
            </a:r>
            <a:r>
              <a:rPr lang="en-US" sz="2800" dirty="0">
                <a:latin typeface="High Tower Text" panose="02040502050506030303" pitchFamily="18" charset="0"/>
              </a:rPr>
              <a:t>”</a:t>
            </a:r>
          </a:p>
        </p:txBody>
      </p:sp>
    </p:spTree>
    <p:extLst>
      <p:ext uri="{BB962C8B-B14F-4D97-AF65-F5344CB8AC3E}">
        <p14:creationId xmlns:p14="http://schemas.microsoft.com/office/powerpoint/2010/main" val="4171414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1000"/>
                                        <p:tgtEl>
                                          <p:spTgt spid="11">
                                            <p:txEl>
                                              <p:pRg st="2" end="2"/>
                                            </p:txEl>
                                          </p:spTgt>
                                        </p:tgtEl>
                                      </p:cBhvr>
                                    </p:animEffect>
                                    <p:anim calcmode="lin" valueType="num">
                                      <p:cBhvr>
                                        <p:cTn id="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anim calcmode="lin" valueType="num">
                                      <p:cBhvr>
                                        <p:cTn id="3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1000"/>
                                        <p:tgtEl>
                                          <p:spTgt spid="3">
                                            <p:txEl>
                                              <p:pRg st="9" end="9"/>
                                            </p:txEl>
                                          </p:spTgt>
                                        </p:tgtEl>
                                      </p:cBhvr>
                                    </p:animEffect>
                                    <p:anim calcmode="lin" valueType="num">
                                      <p:cBhvr>
                                        <p:cTn id="3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1000"/>
                                        <p:tgtEl>
                                          <p:spTgt spid="3">
                                            <p:txEl>
                                              <p:pRg st="10" end="10"/>
                                            </p:txEl>
                                          </p:spTgt>
                                        </p:tgtEl>
                                      </p:cBhvr>
                                    </p:animEffect>
                                    <p:anim calcmode="lin" valueType="num">
                                      <p:cBhvr>
                                        <p:cTn id="4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fade">
                                      <p:cBhvr>
                                        <p:cTn id="44" dur="1000"/>
                                        <p:tgtEl>
                                          <p:spTgt spid="3">
                                            <p:txEl>
                                              <p:pRg st="13" end="13"/>
                                            </p:txEl>
                                          </p:spTgt>
                                        </p:tgtEl>
                                      </p:cBhvr>
                                    </p:animEffect>
                                    <p:anim calcmode="lin" valueType="num">
                                      <p:cBhvr>
                                        <p:cTn id="4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1000"/>
                                        <p:tgtEl>
                                          <p:spTgt spid="3">
                                            <p:txEl>
                                              <p:pRg st="14" end="14"/>
                                            </p:txEl>
                                          </p:spTgt>
                                        </p:tgtEl>
                                      </p:cBhvr>
                                    </p:animEffect>
                                    <p:anim calcmode="lin" valueType="num">
                                      <p:cBhvr>
                                        <p:cTn id="50"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15" end="15"/>
                                            </p:txEl>
                                          </p:spTgt>
                                        </p:tgtEl>
                                        <p:attrNameLst>
                                          <p:attrName>style.visibility</p:attrName>
                                        </p:attrNameLst>
                                      </p:cBhvr>
                                      <p:to>
                                        <p:strVal val="visible"/>
                                      </p:to>
                                    </p:set>
                                    <p:animEffect transition="in" filter="fade">
                                      <p:cBhvr>
                                        <p:cTn id="54" dur="1000"/>
                                        <p:tgtEl>
                                          <p:spTgt spid="3">
                                            <p:txEl>
                                              <p:pRg st="15" end="15"/>
                                            </p:txEl>
                                          </p:spTgt>
                                        </p:tgtEl>
                                      </p:cBhvr>
                                    </p:animEffect>
                                    <p:anim calcmode="lin" valueType="num">
                                      <p:cBhvr>
                                        <p:cTn id="55"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3827" b="9456"/>
          <a:stretch/>
        </p:blipFill>
        <p:spPr>
          <a:xfrm>
            <a:off x="0" y="5344510"/>
            <a:ext cx="9144000" cy="882869"/>
          </a:xfrm>
          <a:prstGeom prst="rect">
            <a:avLst/>
          </a:prstGeom>
        </p:spPr>
      </p:pic>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7"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graphicFrame>
        <p:nvGraphicFramePr>
          <p:cNvPr id="9" name="Diagram 8"/>
          <p:cNvGraphicFramePr/>
          <p:nvPr>
            <p:extLst>
              <p:ext uri="{D42A27DB-BD31-4B8C-83A1-F6EECF244321}">
                <p14:modId xmlns:p14="http://schemas.microsoft.com/office/powerpoint/2010/main" val="2934875168"/>
              </p:ext>
            </p:extLst>
          </p:nvPr>
        </p:nvGraphicFramePr>
        <p:xfrm>
          <a:off x="-304800" y="1587057"/>
          <a:ext cx="7620000" cy="5651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Lightning Bolt 9"/>
          <p:cNvSpPr/>
          <p:nvPr/>
        </p:nvSpPr>
        <p:spPr>
          <a:xfrm rot="18646544">
            <a:off x="2962777" y="3771899"/>
            <a:ext cx="457200" cy="9906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0"/>
          </p:nvPr>
        </p:nvSpPr>
        <p:spPr/>
        <p:txBody>
          <a:bodyPr/>
          <a:lstStyle/>
          <a:p>
            <a:fld id="{800A0DDF-9B95-4961-8F3C-303932E2D10A}" type="slidenum">
              <a:rPr lang="en-US" smtClean="0"/>
              <a:pPr/>
              <a:t>81</a:t>
            </a:fld>
            <a:endParaRPr lang="en-US" dirty="0"/>
          </a:p>
        </p:txBody>
      </p:sp>
    </p:spTree>
    <p:extLst>
      <p:ext uri="{BB962C8B-B14F-4D97-AF65-F5344CB8AC3E}">
        <p14:creationId xmlns:p14="http://schemas.microsoft.com/office/powerpoint/2010/main" val="1447212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27" presetClass="emph" presetSubtype="0" repeatCount="3000" fill="remove" grpId="1" nodeType="withEffect">
                                  <p:stCondLst>
                                    <p:cond delay="500"/>
                                  </p:stCondLst>
                                  <p:childTnLst>
                                    <p:animClr clrSpc="rgb" dir="cw">
                                      <p:cBhvr override="childStyle">
                                        <p:cTn id="10" dur="250" autoRev="1" fill="remove"/>
                                        <p:tgtEl>
                                          <p:spTgt spid="10"/>
                                        </p:tgtEl>
                                        <p:attrNameLst>
                                          <p:attrName>style.color</p:attrName>
                                        </p:attrNameLst>
                                      </p:cBhvr>
                                      <p:to>
                                        <a:schemeClr val="bg1"/>
                                      </p:to>
                                    </p:animClr>
                                    <p:animClr clrSpc="rgb" dir="cw">
                                      <p:cBhvr>
                                        <p:cTn id="11" dur="250" autoRev="1" fill="remove"/>
                                        <p:tgtEl>
                                          <p:spTgt spid="10"/>
                                        </p:tgtEl>
                                        <p:attrNameLst>
                                          <p:attrName>fillcolor</p:attrName>
                                        </p:attrNameLst>
                                      </p:cBhvr>
                                      <p:to>
                                        <a:schemeClr val="bg1"/>
                                      </p:to>
                                    </p:animClr>
                                    <p:set>
                                      <p:cBhvr>
                                        <p:cTn id="12" dur="250" autoRev="1" fill="remove"/>
                                        <p:tgtEl>
                                          <p:spTgt spid="10"/>
                                        </p:tgtEl>
                                        <p:attrNameLst>
                                          <p:attrName>fill.type</p:attrName>
                                        </p:attrNameLst>
                                      </p:cBhvr>
                                      <p:to>
                                        <p:strVal val="solid"/>
                                      </p:to>
                                    </p:set>
                                    <p:set>
                                      <p:cBhvr>
                                        <p:cTn id="13"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animBg="1"/>
      <p:bldP spid="10"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1" name="Rectangle 10"/>
          <p:cNvSpPr/>
          <p:nvPr/>
        </p:nvSpPr>
        <p:spPr>
          <a:xfrm>
            <a:off x="0" y="2307336"/>
            <a:ext cx="9144000" cy="3200876"/>
          </a:xfrm>
          <a:prstGeom prst="rect">
            <a:avLst/>
          </a:prstGeom>
        </p:spPr>
        <p:txBody>
          <a:bodyPr wrap="square">
            <a:spAutoFit/>
          </a:bodyPr>
          <a:lstStyle/>
          <a:p>
            <a:pPr marL="463550" indent="-285750">
              <a:spcAft>
                <a:spcPts val="3600"/>
              </a:spcAft>
              <a:buClr>
                <a:schemeClr val="tx1"/>
              </a:buClr>
              <a:buSzPct val="100000"/>
              <a:buFont typeface="Wingdings" panose="05000000000000000000" pitchFamily="2" charset="2"/>
              <a:buChar char="§"/>
            </a:pPr>
            <a:r>
              <a:rPr lang="en-US" sz="3200" dirty="0" smtClean="0">
                <a:latin typeface="High Tower Text" panose="02040502050506030303" pitchFamily="18" charset="0"/>
              </a:rPr>
              <a:t>“Agitation”</a:t>
            </a:r>
          </a:p>
          <a:p>
            <a:pPr marL="920750" lvl="1" indent="-285750">
              <a:spcAft>
                <a:spcPts val="3600"/>
              </a:spcAft>
              <a:buClr>
                <a:schemeClr val="tx1"/>
              </a:buClr>
              <a:buSzPct val="100000"/>
              <a:buFont typeface="Wingdings" panose="05000000000000000000" pitchFamily="2" charset="2"/>
              <a:buChar char="§"/>
            </a:pPr>
            <a:r>
              <a:rPr lang="en-US" sz="2400" dirty="0" smtClean="0">
                <a:latin typeface="High Tower Text" panose="02040502050506030303" pitchFamily="18" charset="0"/>
              </a:rPr>
              <a:t>Mental </a:t>
            </a:r>
            <a:r>
              <a:rPr lang="en-US" sz="2400" dirty="0">
                <a:latin typeface="High Tower Text" panose="02040502050506030303" pitchFamily="18" charset="0"/>
              </a:rPr>
              <a:t>Health Definition ---- </a:t>
            </a:r>
            <a:r>
              <a:rPr lang="en-US" sz="2400" u="sng" dirty="0" smtClean="0">
                <a:latin typeface="High Tower Text" panose="02040502050506030303" pitchFamily="18" charset="0"/>
              </a:rPr>
              <a:t>Symptom</a:t>
            </a:r>
          </a:p>
          <a:p>
            <a:pPr marL="920750" lvl="1" indent="-285750">
              <a:spcAft>
                <a:spcPts val="3600"/>
              </a:spcAft>
              <a:buClr>
                <a:schemeClr val="tx1"/>
              </a:buClr>
              <a:buSzPct val="100000"/>
              <a:buFont typeface="Wingdings" panose="05000000000000000000" pitchFamily="2" charset="2"/>
              <a:buChar char="§"/>
            </a:pPr>
            <a:r>
              <a:rPr lang="en-US" sz="2400" dirty="0" smtClean="0">
                <a:latin typeface="High Tower Text" panose="02040502050506030303" pitchFamily="18" charset="0"/>
              </a:rPr>
              <a:t>Cohen-Mansfield </a:t>
            </a:r>
            <a:r>
              <a:rPr lang="en-US" sz="2400" dirty="0">
                <a:latin typeface="High Tower Text" panose="02040502050506030303" pitchFamily="18" charset="0"/>
              </a:rPr>
              <a:t>Definition ---- </a:t>
            </a:r>
            <a:r>
              <a:rPr lang="en-US" sz="2400" u="sng" dirty="0" smtClean="0">
                <a:latin typeface="High Tower Text" panose="02040502050506030303" pitchFamily="18" charset="0"/>
              </a:rPr>
              <a:t>Syndrome</a:t>
            </a:r>
          </a:p>
          <a:p>
            <a:pPr marL="635000" lvl="1" algn="ctr">
              <a:spcAft>
                <a:spcPts val="3600"/>
              </a:spcAft>
              <a:buClr>
                <a:schemeClr val="tx1"/>
              </a:buClr>
              <a:buSzPct val="100000"/>
            </a:pPr>
            <a:r>
              <a:rPr lang="en-US" sz="3200" dirty="0" smtClean="0">
                <a:latin typeface="High Tower Text" panose="02040502050506030303" pitchFamily="18" charset="0"/>
              </a:rPr>
              <a:t>Most Ubiquitous.  Least Helpful</a:t>
            </a:r>
            <a:endParaRPr lang="en-US" sz="3200" dirty="0">
              <a:latin typeface="High Tower Text" panose="02040502050506030303" pitchFamily="18" charset="0"/>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82</a:t>
            </a:fld>
            <a:endParaRPr lang="en-US" dirty="0"/>
          </a:p>
        </p:txBody>
      </p:sp>
    </p:spTree>
    <p:extLst>
      <p:ext uri="{BB962C8B-B14F-4D97-AF65-F5344CB8AC3E}">
        <p14:creationId xmlns:p14="http://schemas.microsoft.com/office/powerpoint/2010/main" val="2158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2133600"/>
            <a:ext cx="9296400" cy="4555093"/>
          </a:xfrm>
          <a:prstGeom prst="rect">
            <a:avLst/>
          </a:prstGeom>
        </p:spPr>
        <p:txBody>
          <a:bodyPr wrap="square">
            <a:spAutoFit/>
          </a:bodyPr>
          <a:lstStyle/>
          <a:p>
            <a:pPr marL="115888" lvl="1">
              <a:spcAft>
                <a:spcPts val="3000"/>
              </a:spcAft>
              <a:buClr>
                <a:schemeClr val="tx1"/>
              </a:buClr>
              <a:buSzPct val="100000"/>
            </a:pPr>
            <a:r>
              <a:rPr lang="en-US" sz="3600" dirty="0">
                <a:latin typeface="High Tower Text" panose="02040502050506030303" pitchFamily="18" charset="0"/>
              </a:rPr>
              <a:t>G</a:t>
            </a:r>
            <a:r>
              <a:rPr lang="en-US" sz="3600" dirty="0" smtClean="0">
                <a:latin typeface="High Tower Text" panose="02040502050506030303" pitchFamily="18" charset="0"/>
              </a:rPr>
              <a:t>overned </a:t>
            </a:r>
            <a:r>
              <a:rPr lang="en-US" sz="3600" dirty="0">
                <a:latin typeface="High Tower Text" panose="02040502050506030303" pitchFamily="18" charset="0"/>
              </a:rPr>
              <a:t>by two </a:t>
            </a:r>
            <a:r>
              <a:rPr lang="en-US" sz="3600" dirty="0" smtClean="0">
                <a:latin typeface="High Tower Text" panose="02040502050506030303" pitchFamily="18" charset="0"/>
              </a:rPr>
              <a:t>factors:</a:t>
            </a:r>
            <a:endParaRPr lang="en-US" sz="3600" dirty="0">
              <a:latin typeface="High Tower Text" panose="02040502050506030303" pitchFamily="18" charset="0"/>
            </a:endParaRPr>
          </a:p>
          <a:p>
            <a:pPr marL="1428750" lvl="2" indent="-514350">
              <a:spcAft>
                <a:spcPts val="3000"/>
              </a:spcAft>
              <a:buClr>
                <a:schemeClr val="tx1"/>
              </a:buClr>
              <a:buSzPct val="100000"/>
              <a:buFont typeface="+mj-lt"/>
              <a:buAutoNum type="arabicPeriod"/>
            </a:pPr>
            <a:r>
              <a:rPr lang="en-US" sz="2800" dirty="0">
                <a:latin typeface="High Tower Text" panose="02040502050506030303" pitchFamily="18" charset="0"/>
              </a:rPr>
              <a:t> Frequency of motor activity</a:t>
            </a:r>
          </a:p>
          <a:p>
            <a:pPr marL="1428750" lvl="2" indent="-514350">
              <a:spcAft>
                <a:spcPts val="4800"/>
              </a:spcAft>
              <a:buClr>
                <a:schemeClr val="tx1"/>
              </a:buClr>
              <a:buSzPct val="100000"/>
              <a:buFont typeface="+mj-lt"/>
              <a:buAutoNum type="arabicPeriod"/>
            </a:pPr>
            <a:r>
              <a:rPr lang="en-US" sz="2800" dirty="0" smtClean="0">
                <a:latin typeface="High Tower Text" panose="02040502050506030303" pitchFamily="18" charset="0"/>
              </a:rPr>
              <a:t>Amplitude </a:t>
            </a:r>
            <a:r>
              <a:rPr lang="en-US" sz="2800" dirty="0">
                <a:latin typeface="High Tower Text" panose="02040502050506030303" pitchFamily="18" charset="0"/>
              </a:rPr>
              <a:t>of motor </a:t>
            </a:r>
            <a:r>
              <a:rPr lang="en-US" sz="2800" dirty="0" smtClean="0">
                <a:latin typeface="High Tower Text" panose="02040502050506030303" pitchFamily="18" charset="0"/>
              </a:rPr>
              <a:t>activity</a:t>
            </a:r>
          </a:p>
          <a:p>
            <a:pPr lvl="2">
              <a:spcAft>
                <a:spcPts val="4800"/>
              </a:spcAft>
              <a:buClr>
                <a:schemeClr val="tx1"/>
              </a:buClr>
              <a:buSzPct val="100000"/>
            </a:pPr>
            <a:r>
              <a:rPr lang="en-US" sz="2800" dirty="0" smtClean="0">
                <a:latin typeface="High Tower Text" panose="02040502050506030303" pitchFamily="18" charset="0"/>
              </a:rPr>
              <a:t>	</a:t>
            </a:r>
            <a:r>
              <a:rPr lang="en-US" sz="3200" dirty="0" smtClean="0">
                <a:latin typeface="High Tower Text" panose="02040502050506030303" pitchFamily="18" charset="0"/>
              </a:rPr>
              <a:t>Both on a continuum </a:t>
            </a:r>
            <a:r>
              <a:rPr lang="en-US" sz="3200" dirty="0">
                <a:latin typeface="High Tower Text" panose="02040502050506030303" pitchFamily="18" charset="0"/>
              </a:rPr>
              <a:t>of low to </a:t>
            </a:r>
            <a:r>
              <a:rPr lang="en-US" sz="3200" dirty="0" smtClean="0">
                <a:latin typeface="High Tower Text" panose="02040502050506030303" pitchFamily="18" charset="0"/>
              </a:rPr>
              <a:t>high</a:t>
            </a:r>
          </a:p>
          <a:p>
            <a:pPr lvl="2">
              <a:spcAft>
                <a:spcPts val="4800"/>
              </a:spcAft>
              <a:buClr>
                <a:schemeClr val="tx1"/>
              </a:buClr>
              <a:buSzPct val="100000"/>
            </a:pPr>
            <a:r>
              <a:rPr lang="en-US" sz="3600" dirty="0" smtClean="0">
                <a:latin typeface="High Tower Text" panose="02040502050506030303" pitchFamily="18" charset="0"/>
              </a:rPr>
              <a:t>Contextual to Milieu its Happening In </a:t>
            </a:r>
            <a:endParaRPr lang="en-US" sz="3600" dirty="0">
              <a:latin typeface="High Tower Text" panose="02040502050506030303" pitchFamily="18" charset="0"/>
            </a:endParaRPr>
          </a:p>
        </p:txBody>
      </p:sp>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2" name="Bent-Up Arrow 1"/>
          <p:cNvSpPr/>
          <p:nvPr/>
        </p:nvSpPr>
        <p:spPr>
          <a:xfrm rot="5400000">
            <a:off x="937304" y="5077167"/>
            <a:ext cx="838200" cy="639992"/>
          </a:xfrm>
          <a:prstGeom prst="bentUpArrow">
            <a:avLst>
              <a:gd name="adj1" fmla="val 22688"/>
              <a:gd name="adj2" fmla="val 2500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83</a:t>
            </a:fld>
            <a:endParaRPr lang="en-US" dirty="0"/>
          </a:p>
        </p:txBody>
      </p:sp>
    </p:spTree>
    <p:extLst>
      <p:ext uri="{BB962C8B-B14F-4D97-AF65-F5344CB8AC3E}">
        <p14:creationId xmlns:p14="http://schemas.microsoft.com/office/powerpoint/2010/main" val="2204686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313432"/>
            <a:ext cx="3352800" cy="3352800"/>
          </a:xfrm>
          <a:prstGeom prst="rect">
            <a:avLst/>
          </a:prstGeom>
        </p:spPr>
      </p:pic>
      <p:sp>
        <p:nvSpPr>
          <p:cNvPr id="8"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0" name="Rectangle 9"/>
          <p:cNvSpPr/>
          <p:nvPr/>
        </p:nvSpPr>
        <p:spPr>
          <a:xfrm>
            <a:off x="0" y="2519839"/>
            <a:ext cx="9144000" cy="3323987"/>
          </a:xfrm>
          <a:prstGeom prst="rect">
            <a:avLst/>
          </a:prstGeom>
        </p:spPr>
        <p:txBody>
          <a:bodyPr wrap="square">
            <a:spAutoFit/>
          </a:bodyPr>
          <a:lstStyle/>
          <a:p>
            <a:pPr marL="177800">
              <a:spcAft>
                <a:spcPts val="3600"/>
              </a:spcAft>
              <a:buClr>
                <a:schemeClr val="tx1"/>
              </a:buClr>
              <a:buSzPct val="100000"/>
            </a:pPr>
            <a:r>
              <a:rPr lang="en-US" sz="3200" dirty="0" smtClean="0">
                <a:latin typeface="High Tower Text" panose="02040502050506030303" pitchFamily="18" charset="0"/>
              </a:rPr>
              <a:t>“Wandering” Behaviors</a:t>
            </a:r>
            <a:endParaRPr lang="en-US" sz="3200" dirty="0">
              <a:latin typeface="High Tower Text" panose="02040502050506030303" pitchFamily="18" charset="0"/>
            </a:endParaRPr>
          </a:p>
          <a:p>
            <a:pPr marL="920750" lvl="1" indent="-285750">
              <a:spcAft>
                <a:spcPts val="3600"/>
              </a:spcAft>
              <a:buClr>
                <a:schemeClr val="tx1"/>
              </a:buClr>
              <a:buSzPct val="100000"/>
              <a:buFont typeface="Wingdings" panose="05000000000000000000" pitchFamily="2" charset="2"/>
              <a:buChar char="§"/>
            </a:pPr>
            <a:r>
              <a:rPr lang="en-US" sz="2800" dirty="0">
                <a:latin typeface="High Tower Text" panose="02040502050506030303" pitchFamily="18" charset="0"/>
              </a:rPr>
              <a:t>‘Purposeful’ </a:t>
            </a:r>
          </a:p>
          <a:p>
            <a:pPr marL="920750" lvl="1" indent="-285750">
              <a:spcAft>
                <a:spcPts val="3600"/>
              </a:spcAft>
              <a:buClr>
                <a:schemeClr val="tx1"/>
              </a:buClr>
              <a:buSzPct val="100000"/>
              <a:buFont typeface="Wingdings" panose="05000000000000000000" pitchFamily="2" charset="2"/>
              <a:buChar char="§"/>
            </a:pPr>
            <a:r>
              <a:rPr lang="en-US" sz="2800" dirty="0">
                <a:latin typeface="High Tower Text" panose="02040502050506030303" pitchFamily="18" charset="0"/>
              </a:rPr>
              <a:t>‘Purposeless’ </a:t>
            </a:r>
          </a:p>
          <a:p>
            <a:pPr marL="920750" lvl="1" indent="-285750">
              <a:spcAft>
                <a:spcPts val="3600"/>
              </a:spcAft>
              <a:buClr>
                <a:schemeClr val="tx1"/>
              </a:buClr>
              <a:buSzPct val="100000"/>
              <a:buFont typeface="Wingdings" panose="05000000000000000000" pitchFamily="2" charset="2"/>
              <a:buChar char="§"/>
            </a:pPr>
            <a:endParaRPr lang="en-US" sz="3200" dirty="0">
              <a:latin typeface="Arial Rounded MT Bold" panose="020F0704030504030204" pitchFamily="34" charset="0"/>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5" name="Slide Number Placeholder 4"/>
          <p:cNvSpPr>
            <a:spLocks noGrp="1"/>
          </p:cNvSpPr>
          <p:nvPr>
            <p:ph type="sldNum" sz="quarter" idx="10"/>
          </p:nvPr>
        </p:nvSpPr>
        <p:spPr/>
        <p:txBody>
          <a:bodyPr/>
          <a:lstStyle/>
          <a:p>
            <a:fld id="{800A0DDF-9B95-4961-8F3C-303932E2D10A}" type="slidenum">
              <a:rPr lang="en-US" smtClean="0"/>
              <a:pPr/>
              <a:t>84</a:t>
            </a:fld>
            <a:endParaRPr lang="en-US" dirty="0"/>
          </a:p>
        </p:txBody>
      </p:sp>
    </p:spTree>
    <p:extLst>
      <p:ext uri="{BB962C8B-B14F-4D97-AF65-F5344CB8AC3E}">
        <p14:creationId xmlns:p14="http://schemas.microsoft.com/office/powerpoint/2010/main" val="1793086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250484"/>
            <a:ext cx="9143999" cy="3395801"/>
          </a:xfrm>
          <a:prstGeom prst="rect">
            <a:avLst/>
          </a:prstGeom>
        </p:spPr>
        <p:txBody>
          <a:bodyPr wrap="square">
            <a:spAutoFit/>
          </a:bodyPr>
          <a:lstStyle/>
          <a:p>
            <a:pPr marL="463550">
              <a:spcAft>
                <a:spcPts val="2000"/>
              </a:spcAft>
            </a:pPr>
            <a:r>
              <a:rPr lang="en-US" sz="3200" dirty="0" smtClean="0">
                <a:latin typeface="High Tower Text" panose="02040502050506030303" pitchFamily="18" charset="0"/>
              </a:rPr>
              <a:t>Does ‘Wandering’ Behavioral Expression appear </a:t>
            </a:r>
          </a:p>
          <a:p>
            <a:pPr marL="463550">
              <a:spcAft>
                <a:spcPts val="2000"/>
              </a:spcAft>
            </a:pPr>
            <a:endParaRPr lang="en-US" sz="3200" dirty="0" smtClean="0">
              <a:latin typeface="High Tower Text" panose="02040502050506030303" pitchFamily="18" charset="0"/>
            </a:endParaRPr>
          </a:p>
          <a:p>
            <a:pPr marL="1377950" lvl="1" indent="-457200">
              <a:spcAft>
                <a:spcPts val="2000"/>
              </a:spcAft>
              <a:buFont typeface="Wingdings" panose="05000000000000000000" pitchFamily="2" charset="2"/>
              <a:buChar char="§"/>
            </a:pPr>
            <a:r>
              <a:rPr lang="en-US" sz="2800" dirty="0" smtClean="0">
                <a:latin typeface="High Tower Text" panose="02040502050506030303" pitchFamily="18" charset="0"/>
              </a:rPr>
              <a:t>‘</a:t>
            </a:r>
            <a:r>
              <a:rPr lang="en-US" sz="2800" dirty="0">
                <a:latin typeface="High Tower Text" panose="02040502050506030303" pitchFamily="18" charset="0"/>
              </a:rPr>
              <a:t>Purposeful’ </a:t>
            </a:r>
          </a:p>
          <a:p>
            <a:pPr marL="920750" lvl="1">
              <a:spcAft>
                <a:spcPts val="2000"/>
              </a:spcAft>
            </a:pPr>
            <a:r>
              <a:rPr lang="en-US" sz="2800" dirty="0">
                <a:latin typeface="High Tower Text" panose="02040502050506030303" pitchFamily="18" charset="0"/>
              </a:rPr>
              <a:t>	</a:t>
            </a:r>
            <a:r>
              <a:rPr lang="en-US" sz="2800" dirty="0" smtClean="0">
                <a:latin typeface="High Tower Text" panose="02040502050506030303" pitchFamily="18" charset="0"/>
              </a:rPr>
              <a:t>    or</a:t>
            </a:r>
          </a:p>
          <a:p>
            <a:pPr marL="1377950" lvl="1" indent="-457200">
              <a:spcAft>
                <a:spcPts val="2000"/>
              </a:spcAft>
              <a:buFont typeface="Wingdings" panose="05000000000000000000" pitchFamily="2" charset="2"/>
              <a:buChar char="§"/>
            </a:pPr>
            <a:r>
              <a:rPr lang="en-US" sz="2800" dirty="0" smtClean="0">
                <a:latin typeface="High Tower Text" panose="02040502050506030303" pitchFamily="18" charset="0"/>
              </a:rPr>
              <a:t>‘Purposeless’</a:t>
            </a:r>
            <a:endParaRPr lang="en-US" sz="2800" dirty="0">
              <a:latin typeface="High Tower Text" panose="02040502050506030303" pitchFamily="18" charset="0"/>
            </a:endParaRPr>
          </a:p>
        </p:txBody>
      </p:sp>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3" name="Right Brace 2"/>
          <p:cNvSpPr/>
          <p:nvPr/>
        </p:nvSpPr>
        <p:spPr>
          <a:xfrm>
            <a:off x="3761232" y="3679729"/>
            <a:ext cx="1219200" cy="1966556"/>
          </a:xfrm>
          <a:prstGeom prst="rightBrace">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4953001" y="3679729"/>
            <a:ext cx="3983420" cy="1815882"/>
          </a:xfrm>
          <a:prstGeom prst="rect">
            <a:avLst/>
          </a:prstGeom>
          <a:noFill/>
        </p:spPr>
        <p:txBody>
          <a:bodyPr wrap="square" rtlCol="0">
            <a:spAutoFit/>
          </a:bodyPr>
          <a:lstStyle/>
          <a:p>
            <a:pPr algn="ctr"/>
            <a:r>
              <a:rPr lang="en-US" sz="2800" dirty="0" smtClean="0">
                <a:latin typeface="High Tower Text" panose="02040502050506030303" pitchFamily="18" charset="0"/>
              </a:rPr>
              <a:t>This is important information! </a:t>
            </a:r>
          </a:p>
          <a:p>
            <a:pPr algn="ctr"/>
            <a:r>
              <a:rPr lang="en-US" sz="2800" dirty="0" smtClean="0">
                <a:latin typeface="High Tower Text" panose="02040502050506030303" pitchFamily="18" charset="0"/>
              </a:rPr>
              <a:t>Please pass it on to the team!</a:t>
            </a:r>
            <a:endParaRPr lang="en-US" sz="2800" dirty="0">
              <a:latin typeface="High Tower Text" panose="02040502050506030303" pitchFamily="18" charset="0"/>
            </a:endParaRPr>
          </a:p>
        </p:txBody>
      </p:sp>
      <p:sp>
        <p:nvSpPr>
          <p:cNvPr id="9"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85</a:t>
            </a:fld>
            <a:endParaRPr lang="en-US" dirty="0"/>
          </a:p>
        </p:txBody>
      </p:sp>
    </p:spTree>
    <p:extLst>
      <p:ext uri="{BB962C8B-B14F-4D97-AF65-F5344CB8AC3E}">
        <p14:creationId xmlns:p14="http://schemas.microsoft.com/office/powerpoint/2010/main" val="3561247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86</a:t>
            </a:fld>
            <a:endParaRPr lang="en-US" dirty="0"/>
          </a:p>
        </p:txBody>
      </p:sp>
      <p:sp>
        <p:nvSpPr>
          <p:cNvPr id="8" name="Rectangle 7"/>
          <p:cNvSpPr/>
          <p:nvPr/>
        </p:nvSpPr>
        <p:spPr>
          <a:xfrm>
            <a:off x="370490" y="2819400"/>
            <a:ext cx="8403020" cy="2111347"/>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Purpose of Expressions</a:t>
            </a:r>
          </a:p>
          <a:p>
            <a:pPr algn="ctr">
              <a:lnSpc>
                <a:spcPct val="160000"/>
              </a:lnSpc>
            </a:pPr>
            <a:endParaRPr lang="en-CA" sz="1400" u="sng" dirty="0" smtClean="0">
              <a:latin typeface="Arial Rounded MT Bold" panose="020F0704030504030204" pitchFamily="34" charset="0"/>
            </a:endParaRPr>
          </a:p>
          <a:p>
            <a:pPr algn="ctr">
              <a:lnSpc>
                <a:spcPct val="160000"/>
              </a:lnSpc>
            </a:pPr>
            <a:r>
              <a:rPr lang="en-CA" sz="3200" dirty="0" smtClean="0">
                <a:latin typeface="High Tower Text" panose="02040502050506030303" pitchFamily="18" charset="0"/>
              </a:rPr>
              <a:t>Existence of an ‘unsettled state’</a:t>
            </a:r>
            <a:endParaRPr lang="en-CA" sz="3200" b="1" u="sng" dirty="0" smtClean="0">
              <a:latin typeface="High Tower Text" panose="02040502050506030303" pitchFamily="18" charset="0"/>
            </a:endParaRPr>
          </a:p>
        </p:txBody>
      </p:sp>
    </p:spTree>
    <p:extLst>
      <p:ext uri="{BB962C8B-B14F-4D97-AF65-F5344CB8AC3E}">
        <p14:creationId xmlns:p14="http://schemas.microsoft.com/office/powerpoint/2010/main" val="4060523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5"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87</a:t>
            </a:fld>
            <a:endParaRPr lang="en-US" dirty="0"/>
          </a:p>
        </p:txBody>
      </p:sp>
      <p:sp>
        <p:nvSpPr>
          <p:cNvPr id="9" name="Rectangle 8"/>
          <p:cNvSpPr/>
          <p:nvPr/>
        </p:nvSpPr>
        <p:spPr>
          <a:xfrm>
            <a:off x="419100" y="2819400"/>
            <a:ext cx="8305800" cy="2653034"/>
          </a:xfrm>
          <a:prstGeom prst="rect">
            <a:avLst/>
          </a:prstGeom>
        </p:spPr>
        <p:txBody>
          <a:bodyPr wrap="square">
            <a:spAutoFit/>
          </a:bodyPr>
          <a:lstStyle/>
          <a:p>
            <a:pPr algn="ctr">
              <a:lnSpc>
                <a:spcPct val="160000"/>
              </a:lnSpc>
            </a:pPr>
            <a:r>
              <a:rPr lang="en-CA" sz="3600" u="sng" dirty="0" smtClean="0">
                <a:latin typeface="High Tower Text" panose="02040502050506030303" pitchFamily="18" charset="0"/>
              </a:rPr>
              <a:t>Meaning of Expressions</a:t>
            </a:r>
          </a:p>
          <a:p>
            <a:pPr algn="ctr">
              <a:lnSpc>
                <a:spcPct val="160000"/>
              </a:lnSpc>
            </a:pPr>
            <a:endParaRPr lang="en-CA" sz="1200" u="sng" dirty="0" smtClean="0">
              <a:latin typeface="Arial Rounded MT Bold" panose="020F0704030504030204" pitchFamily="34" charset="0"/>
            </a:endParaRPr>
          </a:p>
          <a:p>
            <a:pPr algn="ctr">
              <a:lnSpc>
                <a:spcPct val="160000"/>
              </a:lnSpc>
            </a:pPr>
            <a:r>
              <a:rPr lang="en-CA" sz="2800" dirty="0" smtClean="0">
                <a:latin typeface="High Tower Text" panose="02040502050506030303" pitchFamily="18" charset="0"/>
              </a:rPr>
              <a:t>“Please help me – I don’t understand my reasons for being unsettled”</a:t>
            </a:r>
            <a:endParaRPr lang="en-CA" sz="2800" b="1" u="sng" dirty="0">
              <a:latin typeface="High Tower Text" panose="02040502050506030303" pitchFamily="18" charset="0"/>
            </a:endParaRPr>
          </a:p>
        </p:txBody>
      </p:sp>
    </p:spTree>
    <p:extLst>
      <p:ext uri="{BB962C8B-B14F-4D97-AF65-F5344CB8AC3E}">
        <p14:creationId xmlns:p14="http://schemas.microsoft.com/office/powerpoint/2010/main" val="4048854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250484"/>
            <a:ext cx="9143999" cy="3016210"/>
          </a:xfrm>
          <a:prstGeom prst="rect">
            <a:avLst/>
          </a:prstGeom>
        </p:spPr>
        <p:txBody>
          <a:bodyPr wrap="square">
            <a:spAutoFit/>
          </a:bodyPr>
          <a:lstStyle/>
          <a:p>
            <a:pPr marL="109538">
              <a:spcAft>
                <a:spcPts val="3600"/>
              </a:spcAft>
            </a:pPr>
            <a:r>
              <a:rPr lang="en-US" sz="3200" dirty="0" smtClean="0">
                <a:latin typeface="High Tower Text" panose="02040502050506030303" pitchFamily="18" charset="0"/>
              </a:rPr>
              <a:t> If it appears ‘Purposeful’</a:t>
            </a:r>
          </a:p>
          <a:p>
            <a:pPr marL="685800" indent="-222250">
              <a:spcAft>
                <a:spcPts val="3600"/>
              </a:spcAft>
              <a:buFont typeface="Wingdings" panose="05000000000000000000" pitchFamily="2" charset="2"/>
              <a:buChar char="§"/>
            </a:pPr>
            <a:r>
              <a:rPr lang="en-US" sz="2400" dirty="0" smtClean="0">
                <a:latin typeface="High Tower Text" panose="02040502050506030303" pitchFamily="18" charset="0"/>
              </a:rPr>
              <a:t>“I </a:t>
            </a:r>
            <a:r>
              <a:rPr lang="en-US" sz="2400" dirty="0">
                <a:latin typeface="High Tower Text" panose="02040502050506030303" pitchFamily="18" charset="0"/>
              </a:rPr>
              <a:t>require fulfillment of </a:t>
            </a:r>
            <a:r>
              <a:rPr lang="en-US" sz="2400" dirty="0" smtClean="0">
                <a:latin typeface="High Tower Text" panose="02040502050506030303" pitchFamily="18" charset="0"/>
              </a:rPr>
              <a:t>belongingness needs”, </a:t>
            </a:r>
            <a:r>
              <a:rPr lang="en-US" sz="2400" dirty="0">
                <a:latin typeface="High Tower Text" panose="02040502050506030303" pitchFamily="18" charset="0"/>
              </a:rPr>
              <a:t>or</a:t>
            </a:r>
          </a:p>
          <a:p>
            <a:pPr marL="685800" indent="-222250">
              <a:spcAft>
                <a:spcPts val="3600"/>
              </a:spcAft>
              <a:buFont typeface="Wingdings" panose="05000000000000000000" pitchFamily="2" charset="2"/>
              <a:buChar char="§"/>
            </a:pPr>
            <a:r>
              <a:rPr lang="en-US" sz="2400" dirty="0">
                <a:latin typeface="High Tower Text" panose="02040502050506030303" pitchFamily="18" charset="0"/>
              </a:rPr>
              <a:t>“I require fulfillment of </a:t>
            </a:r>
            <a:r>
              <a:rPr lang="en-US" sz="2400" dirty="0" smtClean="0">
                <a:latin typeface="High Tower Text" panose="02040502050506030303" pitchFamily="18" charset="0"/>
              </a:rPr>
              <a:t>innate </a:t>
            </a:r>
            <a:r>
              <a:rPr lang="en-US" sz="2400" dirty="0">
                <a:latin typeface="High Tower Text" panose="02040502050506030303" pitchFamily="18" charset="0"/>
              </a:rPr>
              <a:t>physiological </a:t>
            </a:r>
            <a:r>
              <a:rPr lang="en-US" sz="2400" dirty="0" smtClean="0">
                <a:latin typeface="High Tower Text" panose="02040502050506030303" pitchFamily="18" charset="0"/>
              </a:rPr>
              <a:t>needs”</a:t>
            </a:r>
          </a:p>
          <a:p>
            <a:pPr algn="ctr">
              <a:spcAft>
                <a:spcPts val="1200"/>
              </a:spcAft>
            </a:pPr>
            <a:endParaRPr lang="en-US" sz="2000" dirty="0">
              <a:latin typeface="Arial Rounded MT Bold" panose="020F0704030504030204" pitchFamily="34" charset="0"/>
            </a:endParaRPr>
          </a:p>
        </p:txBody>
      </p:sp>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88</a:t>
            </a:fld>
            <a:endParaRPr lang="en-US" dirty="0"/>
          </a:p>
        </p:txBody>
      </p:sp>
    </p:spTree>
    <p:extLst>
      <p:ext uri="{BB962C8B-B14F-4D97-AF65-F5344CB8AC3E}">
        <p14:creationId xmlns:p14="http://schemas.microsoft.com/office/powerpoint/2010/main" val="306661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250484"/>
            <a:ext cx="9143999" cy="3016210"/>
          </a:xfrm>
          <a:prstGeom prst="rect">
            <a:avLst/>
          </a:prstGeom>
        </p:spPr>
        <p:txBody>
          <a:bodyPr wrap="square">
            <a:spAutoFit/>
          </a:bodyPr>
          <a:lstStyle/>
          <a:p>
            <a:pPr marL="109538">
              <a:spcAft>
                <a:spcPts val="3600"/>
              </a:spcAft>
            </a:pPr>
            <a:r>
              <a:rPr lang="en-US" sz="3200" dirty="0" smtClean="0">
                <a:latin typeface="High Tower Text" panose="02040502050506030303" pitchFamily="18" charset="0"/>
              </a:rPr>
              <a:t> If it appears ‘Purposeless’</a:t>
            </a:r>
          </a:p>
          <a:p>
            <a:pPr marL="685800" indent="-222250">
              <a:spcAft>
                <a:spcPts val="3600"/>
              </a:spcAft>
              <a:buFont typeface="Wingdings" panose="05000000000000000000" pitchFamily="2" charset="2"/>
              <a:buChar char="§"/>
            </a:pPr>
            <a:r>
              <a:rPr lang="en-US" sz="2400" dirty="0">
                <a:latin typeface="High Tower Text" panose="02040502050506030303" pitchFamily="18" charset="0"/>
              </a:rPr>
              <a:t>“I  may be afraid”, or</a:t>
            </a:r>
          </a:p>
          <a:p>
            <a:pPr marL="685800" indent="-222250">
              <a:spcAft>
                <a:spcPts val="3600"/>
              </a:spcAft>
              <a:buFont typeface="Wingdings" panose="05000000000000000000" pitchFamily="2" charset="2"/>
              <a:buChar char="§"/>
            </a:pPr>
            <a:r>
              <a:rPr lang="en-US" sz="2400" dirty="0">
                <a:latin typeface="High Tower Text" panose="02040502050506030303" pitchFamily="18" charset="0"/>
              </a:rPr>
              <a:t>“I may be worrying or thinking too much”</a:t>
            </a:r>
          </a:p>
          <a:p>
            <a:pPr algn="ctr">
              <a:spcAft>
                <a:spcPts val="1200"/>
              </a:spcAft>
            </a:pPr>
            <a:endParaRPr lang="en-US" sz="2000" dirty="0">
              <a:latin typeface="Arial Rounded MT Bold" panose="020F0704030504030204" pitchFamily="34" charset="0"/>
            </a:endParaRPr>
          </a:p>
        </p:txBody>
      </p:sp>
      <p:sp>
        <p:nvSpPr>
          <p:cNvPr id="7"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6"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781D"/>
                </a:solidFill>
                <a:latin typeface="Aharoni" panose="02010803020104030203" pitchFamily="2" charset="-79"/>
                <a:cs typeface="Aharoni" panose="02010803020104030203" pitchFamily="2" charset="-79"/>
              </a:rPr>
              <a:t>Based </a:t>
            </a:r>
            <a:r>
              <a:rPr lang="en-CA" sz="2800" dirty="0">
                <a:ln>
                  <a:solidFill>
                    <a:schemeClr val="tx1"/>
                  </a:solidFill>
                </a:ln>
                <a:solidFill>
                  <a:srgbClr val="FF781D"/>
                </a:solidFill>
                <a:latin typeface="Aharoni" panose="02010803020104030203" pitchFamily="2" charset="-79"/>
                <a:cs typeface="Aharoni" panose="02010803020104030203" pitchFamily="2" charset="-79"/>
              </a:rPr>
              <a:t>in Impairment of Motivational Circuits</a:t>
            </a:r>
          </a:p>
          <a:p>
            <a:pPr marL="0" lvl="0" indent="0" algn="ctr">
              <a:buNone/>
            </a:pPr>
            <a:r>
              <a:rPr lang="en-CA" u="sng" dirty="0" smtClean="0">
                <a:ln>
                  <a:solidFill>
                    <a:schemeClr val="tx1"/>
                  </a:solidFill>
                </a:ln>
                <a:solidFill>
                  <a:srgbClr val="FF781D"/>
                </a:solidFill>
                <a:latin typeface="Aharoni" panose="02010803020104030203" pitchFamily="2" charset="-79"/>
                <a:cs typeface="Aharoni" panose="02010803020104030203" pitchFamily="2" charset="-79"/>
              </a:rPr>
              <a:t>Motor Expressions</a:t>
            </a:r>
            <a:endParaRPr lang="en-CA"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8" name="Slide Number Placeholder 7"/>
          <p:cNvSpPr>
            <a:spLocks noGrp="1"/>
          </p:cNvSpPr>
          <p:nvPr>
            <p:ph type="sldNum" sz="quarter" idx="10"/>
          </p:nvPr>
        </p:nvSpPr>
        <p:spPr/>
        <p:txBody>
          <a:bodyPr/>
          <a:lstStyle/>
          <a:p>
            <a:fld id="{800A0DDF-9B95-4961-8F3C-303932E2D10A}" type="slidenum">
              <a:rPr lang="en-US" smtClean="0"/>
              <a:pPr/>
              <a:t>89</a:t>
            </a:fld>
            <a:endParaRPr lang="en-US" dirty="0"/>
          </a:p>
        </p:txBody>
      </p:sp>
    </p:spTree>
    <p:extLst>
      <p:ext uri="{BB962C8B-B14F-4D97-AF65-F5344CB8AC3E}">
        <p14:creationId xmlns:p14="http://schemas.microsoft.com/office/powerpoint/2010/main" val="3244602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5334000"/>
          </a:xfrm>
          <a:ln>
            <a:noFill/>
          </a:ln>
        </p:spPr>
        <p:txBody>
          <a:bodyPr>
            <a:noAutofit/>
          </a:bodyPr>
          <a:lstStyle/>
          <a:p>
            <a:pPr lvl="0">
              <a:lnSpc>
                <a:spcPct val="200000"/>
              </a:lnSpc>
              <a:spcBef>
                <a:spcPts val="0"/>
              </a:spcBef>
              <a:buFont typeface="Wingdings" panose="05000000000000000000" pitchFamily="2" charset="2"/>
              <a:buChar char="§"/>
            </a:pPr>
            <a:r>
              <a:rPr lang="en-CA" sz="3600" dirty="0" smtClean="0">
                <a:ln w="9525">
                  <a:solidFill>
                    <a:schemeClr val="tx1"/>
                  </a:solidFill>
                </a:ln>
                <a:solidFill>
                  <a:srgbClr val="FF3333"/>
                </a:solidFill>
                <a:latin typeface="Aharoni" panose="02010803020104030203" pitchFamily="2" charset="-79"/>
                <a:cs typeface="Aharoni" panose="02010803020104030203" pitchFamily="2" charset="-79"/>
              </a:rPr>
              <a:t>Regulation </a:t>
            </a:r>
            <a:r>
              <a:rPr lang="en-CA" sz="3600" dirty="0">
                <a:ln w="9525">
                  <a:solidFill>
                    <a:schemeClr val="tx1"/>
                  </a:solidFill>
                </a:ln>
                <a:solidFill>
                  <a:srgbClr val="FF3333"/>
                </a:solidFill>
                <a:latin typeface="Aharoni" panose="02010803020104030203" pitchFamily="2" charset="-79"/>
                <a:cs typeface="Aharoni" panose="02010803020104030203" pitchFamily="2" charset="-79"/>
              </a:rPr>
              <a:t>of </a:t>
            </a:r>
            <a:r>
              <a:rPr lang="en-CA" sz="3600" dirty="0" smtClean="0">
                <a:ln w="9525">
                  <a:solidFill>
                    <a:schemeClr val="tx1"/>
                  </a:solidFill>
                </a:ln>
                <a:solidFill>
                  <a:srgbClr val="FF3333"/>
                </a:solidFill>
                <a:latin typeface="Aharoni" panose="02010803020104030203" pitchFamily="2" charset="-79"/>
                <a:cs typeface="Aharoni" panose="02010803020104030203" pitchFamily="2" charset="-79"/>
              </a:rPr>
              <a:t>Sensorium</a:t>
            </a:r>
            <a:endParaRPr lang="en-CA" sz="3600" dirty="0" smtClean="0">
              <a:ln w="9525">
                <a:solidFill>
                  <a:schemeClr val="tx1"/>
                </a:solidFill>
              </a:ln>
              <a:solidFill>
                <a:srgbClr val="6161FF"/>
              </a:solidFill>
              <a:latin typeface="Aharoni" panose="02010803020104030203" pitchFamily="2" charset="-79"/>
              <a:cs typeface="Aharoni" panose="02010803020104030203" pitchFamily="2" charset="-79"/>
            </a:endParaRPr>
          </a:p>
          <a:p>
            <a:pPr lvl="0">
              <a:lnSpc>
                <a:spcPct val="200000"/>
              </a:lnSpc>
              <a:spcBef>
                <a:spcPts val="0"/>
              </a:spcBef>
              <a:buFont typeface="Wingdings" panose="05000000000000000000" pitchFamily="2" charset="2"/>
              <a:buChar char="§"/>
            </a:pPr>
            <a:r>
              <a:rPr lang="en-CA" sz="3600" dirty="0" smtClean="0">
                <a:ln w="9525">
                  <a:solidFill>
                    <a:schemeClr val="tx1"/>
                  </a:solidFill>
                </a:ln>
                <a:solidFill>
                  <a:srgbClr val="6161FF"/>
                </a:solidFill>
                <a:latin typeface="Aharoni" panose="02010803020104030203" pitchFamily="2" charset="-79"/>
                <a:cs typeface="Aharoni" panose="02010803020104030203" pitchFamily="2" charset="-79"/>
              </a:rPr>
              <a:t>Information </a:t>
            </a:r>
            <a:r>
              <a:rPr lang="en-CA" sz="3600" dirty="0">
                <a:ln w="9525">
                  <a:solidFill>
                    <a:schemeClr val="tx1"/>
                  </a:solidFill>
                </a:ln>
                <a:solidFill>
                  <a:srgbClr val="6161FF"/>
                </a:solidFill>
                <a:latin typeface="Aharoni" panose="02010803020104030203" pitchFamily="2" charset="-79"/>
                <a:cs typeface="Aharoni" panose="02010803020104030203" pitchFamily="2" charset="-79"/>
              </a:rPr>
              <a:t>Processing </a:t>
            </a:r>
            <a:r>
              <a:rPr lang="en-CA" sz="3600" dirty="0" smtClean="0">
                <a:ln w="9525">
                  <a:solidFill>
                    <a:schemeClr val="tx1"/>
                  </a:solidFill>
                </a:ln>
                <a:solidFill>
                  <a:srgbClr val="6161FF"/>
                </a:solidFill>
                <a:latin typeface="Aharoni" panose="02010803020104030203" pitchFamily="2" charset="-79"/>
                <a:cs typeface="Aharoni" panose="02010803020104030203" pitchFamily="2" charset="-79"/>
              </a:rPr>
              <a:t>Circuits</a:t>
            </a:r>
            <a:endParaRPr lang="en-CA" sz="3600" dirty="0" smtClean="0">
              <a:ln w="9525">
                <a:solidFill>
                  <a:schemeClr val="tx1"/>
                </a:solidFill>
              </a:ln>
              <a:solidFill>
                <a:srgbClr val="FF781D"/>
              </a:solidFill>
              <a:latin typeface="Aharoni" panose="02010803020104030203" pitchFamily="2" charset="-79"/>
              <a:cs typeface="Aharoni" panose="02010803020104030203" pitchFamily="2" charset="-79"/>
            </a:endParaRPr>
          </a:p>
          <a:p>
            <a:pPr lvl="0">
              <a:lnSpc>
                <a:spcPct val="200000"/>
              </a:lnSpc>
              <a:spcBef>
                <a:spcPts val="0"/>
              </a:spcBef>
              <a:buFont typeface="Wingdings" panose="05000000000000000000" pitchFamily="2" charset="2"/>
              <a:buChar char="§"/>
            </a:pPr>
            <a:r>
              <a:rPr lang="en-CA" sz="3600" dirty="0" smtClean="0">
                <a:ln w="9525">
                  <a:solidFill>
                    <a:schemeClr val="tx1"/>
                  </a:solidFill>
                </a:ln>
                <a:solidFill>
                  <a:srgbClr val="FF781D"/>
                </a:solidFill>
                <a:latin typeface="Aharoni" panose="02010803020104030203" pitchFamily="2" charset="-79"/>
                <a:cs typeface="Aharoni" panose="02010803020104030203" pitchFamily="2" charset="-79"/>
              </a:rPr>
              <a:t>Motivational Circuits</a:t>
            </a:r>
            <a:endParaRPr lang="en-CA" sz="3600" dirty="0" smtClean="0">
              <a:ln w="9525">
                <a:solidFill>
                  <a:schemeClr val="tx1"/>
                </a:solidFill>
              </a:ln>
              <a:solidFill>
                <a:srgbClr val="FFFF6D"/>
              </a:solidFill>
              <a:latin typeface="Aharoni" panose="02010803020104030203" pitchFamily="2" charset="-79"/>
              <a:cs typeface="Aharoni" panose="02010803020104030203" pitchFamily="2" charset="-79"/>
            </a:endParaRPr>
          </a:p>
          <a:p>
            <a:pPr lvl="0">
              <a:lnSpc>
                <a:spcPct val="200000"/>
              </a:lnSpc>
              <a:spcBef>
                <a:spcPts val="0"/>
              </a:spcBef>
              <a:buFont typeface="Wingdings" panose="05000000000000000000" pitchFamily="2" charset="2"/>
              <a:buChar char="§"/>
            </a:pPr>
            <a:r>
              <a:rPr lang="en-CA" sz="3600" dirty="0" smtClean="0">
                <a:ln w="9525">
                  <a:solidFill>
                    <a:schemeClr val="tx1"/>
                  </a:solidFill>
                </a:ln>
                <a:solidFill>
                  <a:srgbClr val="FFFF6D"/>
                </a:solidFill>
                <a:latin typeface="Aharoni" panose="02010803020104030203" pitchFamily="2" charset="-79"/>
                <a:cs typeface="Aharoni" panose="02010803020104030203" pitchFamily="2" charset="-79"/>
              </a:rPr>
              <a:t>Emotional </a:t>
            </a:r>
            <a:r>
              <a:rPr lang="en-CA" sz="3600" dirty="0">
                <a:ln w="9525">
                  <a:solidFill>
                    <a:schemeClr val="tx1"/>
                  </a:solidFill>
                </a:ln>
                <a:solidFill>
                  <a:srgbClr val="FFFF6D"/>
                </a:solidFill>
                <a:latin typeface="Aharoni" panose="02010803020104030203" pitchFamily="2" charset="-79"/>
                <a:cs typeface="Aharoni" panose="02010803020104030203" pitchFamily="2" charset="-79"/>
              </a:rPr>
              <a:t>Regulatory  </a:t>
            </a:r>
            <a:r>
              <a:rPr lang="en-CA" sz="3600" dirty="0" smtClean="0">
                <a:ln w="9525">
                  <a:solidFill>
                    <a:schemeClr val="tx1"/>
                  </a:solidFill>
                </a:ln>
                <a:solidFill>
                  <a:srgbClr val="FFFF6D"/>
                </a:solidFill>
                <a:latin typeface="Aharoni" panose="02010803020104030203" pitchFamily="2" charset="-79"/>
                <a:cs typeface="Aharoni" panose="02010803020104030203" pitchFamily="2" charset="-79"/>
              </a:rPr>
              <a:t>Circuits</a:t>
            </a:r>
            <a:endParaRPr lang="en-CA" sz="3600" dirty="0" smtClean="0">
              <a:ln w="9525">
                <a:solidFill>
                  <a:schemeClr val="tx1"/>
                </a:solidFill>
              </a:ln>
              <a:solidFill>
                <a:srgbClr val="2ACC3D"/>
              </a:solidFill>
              <a:latin typeface="Aharoni" panose="02010803020104030203" pitchFamily="2" charset="-79"/>
              <a:cs typeface="Aharoni" panose="02010803020104030203" pitchFamily="2" charset="-79"/>
            </a:endParaRPr>
          </a:p>
          <a:p>
            <a:pPr lvl="0">
              <a:lnSpc>
                <a:spcPct val="200000"/>
              </a:lnSpc>
              <a:spcBef>
                <a:spcPts val="0"/>
              </a:spcBef>
              <a:buFont typeface="Wingdings" panose="05000000000000000000" pitchFamily="2" charset="2"/>
              <a:buChar char="§"/>
            </a:pPr>
            <a:r>
              <a:rPr lang="en-CA" sz="3600" dirty="0">
                <a:ln w="9525">
                  <a:solidFill>
                    <a:schemeClr val="tx1"/>
                  </a:solidFill>
                </a:ln>
                <a:solidFill>
                  <a:srgbClr val="2ACC3D"/>
                </a:solidFill>
                <a:latin typeface="Aharoni" panose="02010803020104030203" pitchFamily="2" charset="-79"/>
                <a:cs typeface="Aharoni" panose="02010803020104030203" pitchFamily="2" charset="-79"/>
              </a:rPr>
              <a:t>Self-Monitoring &amp;</a:t>
            </a:r>
            <a:r>
              <a:rPr lang="en-CA" sz="3600" dirty="0" smtClean="0">
                <a:ln w="9525">
                  <a:solidFill>
                    <a:schemeClr val="tx1"/>
                  </a:solidFill>
                </a:ln>
                <a:solidFill>
                  <a:srgbClr val="2ACC3D"/>
                </a:solidFill>
                <a:latin typeface="Aharoni" panose="02010803020104030203" pitchFamily="2" charset="-79"/>
                <a:cs typeface="Aharoni" panose="02010803020104030203" pitchFamily="2" charset="-79"/>
              </a:rPr>
              <a:t> </a:t>
            </a:r>
            <a:r>
              <a:rPr lang="en-CA" sz="3600" dirty="0">
                <a:ln w="9525">
                  <a:solidFill>
                    <a:schemeClr val="tx1"/>
                  </a:solidFill>
                </a:ln>
                <a:solidFill>
                  <a:srgbClr val="2ACC3D"/>
                </a:solidFill>
                <a:latin typeface="Aharoni" panose="02010803020104030203" pitchFamily="2" charset="-79"/>
                <a:cs typeface="Aharoni" panose="02010803020104030203" pitchFamily="2" charset="-79"/>
              </a:rPr>
              <a:t>Regulatory Circuits</a:t>
            </a:r>
          </a:p>
        </p:txBody>
      </p:sp>
      <p:sp>
        <p:nvSpPr>
          <p:cNvPr id="4" name="Rectangle 3"/>
          <p:cNvSpPr/>
          <p:nvPr/>
        </p:nvSpPr>
        <p:spPr>
          <a:xfrm>
            <a:off x="0" y="268069"/>
            <a:ext cx="9144000" cy="600164"/>
          </a:xfrm>
          <a:prstGeom prst="rect">
            <a:avLst/>
          </a:prstGeom>
        </p:spPr>
        <p:txBody>
          <a:bodyPr wrap="square">
            <a:spAutoFit/>
          </a:bodyPr>
          <a:lstStyle/>
          <a:p>
            <a:pPr algn="ctr"/>
            <a:r>
              <a:rPr lang="en-CA" sz="3200" b="1" dirty="0" smtClean="0">
                <a:latin typeface="Bookman Old Style" panose="02050604050505020204" pitchFamily="18" charset="0"/>
              </a:rPr>
              <a:t>Brain Circuits for Normal Brain Function</a:t>
            </a:r>
            <a:endParaRPr lang="en-US" sz="3200" dirty="0"/>
          </a:p>
        </p:txBody>
      </p:sp>
      <p:sp>
        <p:nvSpPr>
          <p:cNvPr id="7" name="Slide Number Placeholder 6"/>
          <p:cNvSpPr>
            <a:spLocks noGrp="1"/>
          </p:cNvSpPr>
          <p:nvPr>
            <p:ph type="sldNum" sz="quarter" idx="10"/>
          </p:nvPr>
        </p:nvSpPr>
        <p:spPr/>
        <p:txBody>
          <a:bodyPr/>
          <a:lstStyle/>
          <a:p>
            <a:fld id="{800A0DDF-9B95-4961-8F3C-303932E2D10A}" type="slidenum">
              <a:rPr lang="en-US" smtClean="0"/>
              <a:pPr/>
              <a:t>9</a:t>
            </a:fld>
            <a:endParaRPr lang="en-US" dirty="0"/>
          </a:p>
        </p:txBody>
      </p:sp>
    </p:spTree>
    <p:extLst>
      <p:ext uri="{BB962C8B-B14F-4D97-AF65-F5344CB8AC3E}">
        <p14:creationId xmlns:p14="http://schemas.microsoft.com/office/powerpoint/2010/main" val="2968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58007" y="2343807"/>
            <a:ext cx="5702202" cy="1862048"/>
          </a:xfrm>
          <a:prstGeom prst="rect">
            <a:avLst/>
          </a:prstGeom>
        </p:spPr>
        <p:txBody>
          <a:bodyPr wrap="none">
            <a:spAutoFit/>
          </a:bodyPr>
          <a:lstStyle/>
          <a:p>
            <a:r>
              <a:rPr lang="en-CA" sz="11500" b="1" dirty="0" smtClean="0">
                <a:latin typeface="Bookman Old Style" panose="02050604050505020204" pitchFamily="18" charset="0"/>
              </a:rPr>
              <a:t>BREAK</a:t>
            </a:r>
            <a:endParaRPr lang="en-US" sz="11500" dirty="0"/>
          </a:p>
        </p:txBody>
      </p:sp>
      <p:sp>
        <p:nvSpPr>
          <p:cNvPr id="4" name="Slide Number Placeholder 3"/>
          <p:cNvSpPr>
            <a:spLocks noGrp="1"/>
          </p:cNvSpPr>
          <p:nvPr>
            <p:ph type="sldNum" sz="quarter" idx="10"/>
          </p:nvPr>
        </p:nvSpPr>
        <p:spPr/>
        <p:txBody>
          <a:bodyPr/>
          <a:lstStyle/>
          <a:p>
            <a:fld id="{800A0DDF-9B95-4961-8F3C-303932E2D10A}" type="slidenum">
              <a:rPr lang="en-US" smtClean="0"/>
              <a:pPr/>
              <a:t>90</a:t>
            </a:fld>
            <a:endParaRPr lang="en-US" dirty="0"/>
          </a:p>
        </p:txBody>
      </p:sp>
    </p:spTree>
    <p:extLst>
      <p:ext uri="{BB962C8B-B14F-4D97-AF65-F5344CB8AC3E}">
        <p14:creationId xmlns:p14="http://schemas.microsoft.com/office/powerpoint/2010/main" val="9807983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19400"/>
            <a:ext cx="9144000" cy="3131627"/>
          </a:xfrm>
          <a:prstGeom prst="rect">
            <a:avLst/>
          </a:prstGeom>
        </p:spPr>
        <p:txBody>
          <a:bodyPr wrap="square">
            <a:spAutoFit/>
          </a:bodyPr>
          <a:lstStyle/>
          <a:p>
            <a:pPr marL="914400" lvl="1" indent="-457200">
              <a:lnSpc>
                <a:spcPct val="150000"/>
              </a:lnSpc>
              <a:spcAft>
                <a:spcPts val="2400"/>
              </a:spcAft>
              <a:buFont typeface="Wingdings" panose="05000000000000000000" pitchFamily="2" charset="2"/>
              <a:buChar char="§"/>
            </a:pPr>
            <a:r>
              <a:rPr lang="en-CA" sz="3600" dirty="0" smtClean="0">
                <a:ln>
                  <a:solidFill>
                    <a:schemeClr val="tx1"/>
                  </a:solidFill>
                </a:ln>
                <a:solidFill>
                  <a:srgbClr val="FFFF6D"/>
                </a:solidFill>
                <a:latin typeface="Aharoni" panose="02010803020104030203" pitchFamily="2" charset="-79"/>
                <a:cs typeface="Aharoni" panose="02010803020104030203" pitchFamily="2" charset="-79"/>
              </a:rPr>
              <a:t>Vocal Expressions</a:t>
            </a:r>
            <a:endParaRPr lang="en-CA" sz="3600" dirty="0">
              <a:ln>
                <a:solidFill>
                  <a:schemeClr val="tx1"/>
                </a:solidFill>
              </a:ln>
              <a:solidFill>
                <a:srgbClr val="FFFF6D"/>
              </a:solidFill>
              <a:latin typeface="Aharoni" panose="02010803020104030203" pitchFamily="2" charset="-79"/>
              <a:cs typeface="Aharoni" panose="02010803020104030203" pitchFamily="2" charset="-79"/>
            </a:endParaRPr>
          </a:p>
          <a:p>
            <a:pPr marL="914400" lvl="1" indent="-457200">
              <a:lnSpc>
                <a:spcPct val="150000"/>
              </a:lnSpc>
              <a:spcAft>
                <a:spcPts val="2400"/>
              </a:spcAft>
              <a:buFont typeface="Wingdings" panose="05000000000000000000" pitchFamily="2" charset="2"/>
              <a:buChar char="§"/>
            </a:pPr>
            <a:r>
              <a:rPr lang="en-CA" sz="3600" dirty="0">
                <a:ln>
                  <a:solidFill>
                    <a:schemeClr val="tx1"/>
                  </a:solidFill>
                </a:ln>
                <a:solidFill>
                  <a:srgbClr val="FFFF6D"/>
                </a:solidFill>
                <a:latin typeface="Aharoni" panose="02010803020104030203" pitchFamily="2" charset="-79"/>
                <a:cs typeface="Aharoni" panose="02010803020104030203" pitchFamily="2" charset="-79"/>
              </a:rPr>
              <a:t>Emotional </a:t>
            </a:r>
            <a:r>
              <a:rPr lang="en-CA" sz="3600" dirty="0" smtClean="0">
                <a:ln>
                  <a:solidFill>
                    <a:schemeClr val="tx1"/>
                  </a:solidFill>
                </a:ln>
                <a:solidFill>
                  <a:srgbClr val="FFFF6D"/>
                </a:solidFill>
                <a:latin typeface="Aharoni" panose="02010803020104030203" pitchFamily="2" charset="-79"/>
                <a:cs typeface="Aharoni" panose="02010803020104030203" pitchFamily="2" charset="-79"/>
              </a:rPr>
              <a:t>Expressions</a:t>
            </a:r>
            <a:endParaRPr lang="en-CA" sz="3600" dirty="0">
              <a:ln>
                <a:solidFill>
                  <a:schemeClr val="tx1"/>
                </a:solidFill>
              </a:ln>
              <a:solidFill>
                <a:srgbClr val="FFFF6D"/>
              </a:solidFill>
              <a:latin typeface="Aharoni" panose="02010803020104030203" pitchFamily="2" charset="-79"/>
              <a:cs typeface="Aharoni" panose="02010803020104030203" pitchFamily="2" charset="-79"/>
            </a:endParaRPr>
          </a:p>
          <a:p>
            <a:pPr marL="914400" lvl="1" indent="-457200">
              <a:lnSpc>
                <a:spcPct val="150000"/>
              </a:lnSpc>
              <a:spcAft>
                <a:spcPts val="2400"/>
              </a:spcAft>
              <a:buFont typeface="Wingdings" panose="05000000000000000000" pitchFamily="2" charset="2"/>
              <a:buChar char="§"/>
            </a:pPr>
            <a:r>
              <a:rPr lang="en-CA" sz="3600" dirty="0">
                <a:ln>
                  <a:solidFill>
                    <a:schemeClr val="tx1"/>
                  </a:solidFill>
                </a:ln>
                <a:solidFill>
                  <a:srgbClr val="FFFF6D"/>
                </a:solidFill>
                <a:latin typeface="Aharoni" panose="02010803020104030203" pitchFamily="2" charset="-79"/>
                <a:cs typeface="Aharoni" panose="02010803020104030203" pitchFamily="2" charset="-79"/>
              </a:rPr>
              <a:t>Fretful/Trepidation </a:t>
            </a:r>
            <a:r>
              <a:rPr lang="en-CA" sz="3600" dirty="0" smtClean="0">
                <a:ln>
                  <a:solidFill>
                    <a:schemeClr val="tx1"/>
                  </a:solidFill>
                </a:ln>
                <a:solidFill>
                  <a:srgbClr val="FFFF6D"/>
                </a:solidFill>
                <a:latin typeface="Aharoni" panose="02010803020104030203" pitchFamily="2" charset="-79"/>
                <a:cs typeface="Aharoni" panose="02010803020104030203" pitchFamily="2" charset="-79"/>
              </a:rPr>
              <a:t>Expressions</a:t>
            </a:r>
            <a:endParaRPr lang="en-CA" sz="3600" dirty="0">
              <a:ln>
                <a:solidFill>
                  <a:schemeClr val="tx1"/>
                </a:solidFill>
              </a:ln>
              <a:solidFill>
                <a:schemeClr val="tx2">
                  <a:lumMod val="75000"/>
                </a:schemeClr>
              </a:solidFill>
              <a:latin typeface="Aharoni" panose="02010803020104030203" pitchFamily="2" charset="-79"/>
              <a:cs typeface="Aharoni" panose="02010803020104030203" pitchFamily="2" charset="-79"/>
            </a:endParaRPr>
          </a:p>
        </p:txBody>
      </p:sp>
      <p:sp>
        <p:nvSpPr>
          <p:cNvPr id="9"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0"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40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4000" dirty="0">
                <a:ln>
                  <a:solidFill>
                    <a:schemeClr val="tx1"/>
                  </a:solidFill>
                </a:ln>
                <a:solidFill>
                  <a:srgbClr val="FFFF6D"/>
                </a:solidFill>
                <a:latin typeface="Aharoni" panose="02010803020104030203" pitchFamily="2" charset="-79"/>
                <a:cs typeface="Aharoni" panose="02010803020104030203" pitchFamily="2" charset="-79"/>
              </a:rPr>
              <a:t>in </a:t>
            </a:r>
            <a:r>
              <a:rPr lang="en-CA" sz="4000" dirty="0" smtClean="0">
                <a:ln>
                  <a:solidFill>
                    <a:schemeClr val="tx1"/>
                  </a:solidFill>
                </a:ln>
                <a:solidFill>
                  <a:srgbClr val="FFFF6D"/>
                </a:solidFill>
                <a:latin typeface="Aharoni" panose="02010803020104030203" pitchFamily="2" charset="-79"/>
                <a:cs typeface="Aharoni" panose="02010803020104030203" pitchFamily="2" charset="-79"/>
              </a:rPr>
              <a:t>Impairment of Emotional Regulatory Circuits</a:t>
            </a:r>
            <a:endParaRPr lang="en-CA" sz="4000" dirty="0">
              <a:ln>
                <a:solidFill>
                  <a:schemeClr val="tx1"/>
                </a:solidFill>
              </a:ln>
              <a:solidFill>
                <a:srgbClr val="FFFF6D"/>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1657" y1="21302" x2="26627" y2="23964"/>
                        <a14:foregroundMark x1="39053" y1="18047" x2="44083" y2="18047"/>
                        <a14:foregroundMark x1="76923" y1="43491" x2="76923" y2="52071"/>
                        <a14:foregroundMark x1="62426" y1="21598" x2="68343" y2="25444"/>
                      </a14:backgroundRemoval>
                    </a14:imgEffect>
                  </a14:imgLayer>
                </a14:imgProps>
              </a:ext>
              <a:ext uri="{28A0092B-C50C-407E-A947-70E740481C1C}">
                <a14:useLocalDpi xmlns:a14="http://schemas.microsoft.com/office/drawing/2010/main" val="0"/>
              </a:ext>
            </a:extLst>
          </a:blip>
          <a:stretch>
            <a:fillRect/>
          </a:stretch>
        </p:blipFill>
        <p:spPr>
          <a:xfrm>
            <a:off x="6019800" y="2514600"/>
            <a:ext cx="3219450" cy="3219450"/>
          </a:xfrm>
          <a:prstGeom prst="rect">
            <a:avLst/>
          </a:prstGeom>
        </p:spPr>
      </p:pic>
      <p:sp>
        <p:nvSpPr>
          <p:cNvPr id="6" name="Slide Number Placeholder 5"/>
          <p:cNvSpPr>
            <a:spLocks noGrp="1"/>
          </p:cNvSpPr>
          <p:nvPr>
            <p:ph type="sldNum" sz="quarter" idx="10"/>
          </p:nvPr>
        </p:nvSpPr>
        <p:spPr/>
        <p:txBody>
          <a:bodyPr/>
          <a:lstStyle/>
          <a:p>
            <a:fld id="{800A0DDF-9B95-4961-8F3C-303932E2D10A}" type="slidenum">
              <a:rPr lang="en-US" smtClean="0"/>
              <a:pPr/>
              <a:t>91</a:t>
            </a:fld>
            <a:endParaRPr lang="en-US" dirty="0"/>
          </a:p>
        </p:txBody>
      </p:sp>
    </p:spTree>
    <p:extLst>
      <p:ext uri="{BB962C8B-B14F-4D97-AF65-F5344CB8AC3E}">
        <p14:creationId xmlns:p14="http://schemas.microsoft.com/office/powerpoint/2010/main" val="300942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05000"/>
            <a:ext cx="9144000" cy="3971921"/>
          </a:xfrm>
          <a:prstGeom prst="rect">
            <a:avLst/>
          </a:prstGeom>
        </p:spPr>
        <p:txBody>
          <a:bodyPr wrap="square">
            <a:spAutoFit/>
          </a:bodyPr>
          <a:lstStyle/>
          <a:p>
            <a:pPr marL="285750" indent="-285750">
              <a:lnSpc>
                <a:spcPct val="150000"/>
              </a:lnSpc>
              <a:spcBef>
                <a:spcPts val="600"/>
              </a:spcBef>
              <a:buClr>
                <a:schemeClr val="tx1"/>
              </a:buClr>
              <a:buSzPct val="100000"/>
              <a:buFont typeface="Wingdings" panose="05000000000000000000" pitchFamily="2" charset="2"/>
              <a:buChar char="§"/>
            </a:pPr>
            <a:r>
              <a:rPr lang="en-US" sz="3600" b="1" u="sng" dirty="0" smtClean="0">
                <a:latin typeface="High Tower Text" panose="02040502050506030303" pitchFamily="18" charset="0"/>
              </a:rPr>
              <a:t>Mood</a:t>
            </a:r>
            <a:r>
              <a:rPr lang="en-US" sz="3600" b="1" dirty="0" smtClean="0">
                <a:latin typeface="High Tower Text" panose="02040502050506030303" pitchFamily="18" charset="0"/>
              </a:rPr>
              <a:t> </a:t>
            </a:r>
            <a:r>
              <a:rPr lang="en-US" sz="3200" dirty="0">
                <a:latin typeface="High Tower Text" panose="02040502050506030303" pitchFamily="18" charset="0"/>
              </a:rPr>
              <a:t>and </a:t>
            </a:r>
            <a:r>
              <a:rPr lang="en-US" sz="3600" b="1" u="sng" dirty="0" smtClean="0">
                <a:latin typeface="High Tower Text" panose="02040502050506030303" pitchFamily="18" charset="0"/>
              </a:rPr>
              <a:t>Emotions</a:t>
            </a:r>
            <a:endParaRPr lang="en-US" sz="3600" b="1" dirty="0">
              <a:latin typeface="High Tower Text" panose="02040502050506030303" pitchFamily="18" charset="0"/>
            </a:endParaRPr>
          </a:p>
          <a:p>
            <a:pPr lvl="2" indent="-284163">
              <a:lnSpc>
                <a:spcPct val="150000"/>
              </a:lnSpc>
              <a:spcBef>
                <a:spcPts val="1800"/>
              </a:spcBef>
              <a:buClr>
                <a:schemeClr val="tx1"/>
              </a:buClr>
              <a:buSzPct val="100000"/>
              <a:buFont typeface="Wingdings" panose="05000000000000000000" pitchFamily="2" charset="2"/>
              <a:buChar char="§"/>
            </a:pPr>
            <a:r>
              <a:rPr lang="en-US" sz="2800" dirty="0" smtClean="0">
                <a:latin typeface="High Tower Text" panose="02040502050506030303" pitchFamily="18" charset="0"/>
              </a:rPr>
              <a:t>Two discrete Psychological Constructs</a:t>
            </a:r>
          </a:p>
          <a:p>
            <a:pPr lvl="2" indent="-284163">
              <a:lnSpc>
                <a:spcPct val="150000"/>
              </a:lnSpc>
              <a:spcBef>
                <a:spcPts val="1800"/>
              </a:spcBef>
              <a:buClr>
                <a:schemeClr val="tx1"/>
              </a:buClr>
              <a:buSzPct val="100000"/>
              <a:buFont typeface="Wingdings" panose="05000000000000000000" pitchFamily="2" charset="2"/>
              <a:buChar char="§"/>
            </a:pPr>
            <a:r>
              <a:rPr lang="en-US" sz="2800" dirty="0" smtClean="0">
                <a:latin typeface="High Tower Text" panose="02040502050506030303" pitchFamily="18" charset="0"/>
              </a:rPr>
              <a:t>Specific definitions for both </a:t>
            </a:r>
            <a:endParaRPr lang="en-US" sz="2800" dirty="0">
              <a:latin typeface="High Tower Text" panose="02040502050506030303" pitchFamily="18" charset="0"/>
            </a:endParaRPr>
          </a:p>
          <a:p>
            <a:pPr lvl="2" indent="-284163">
              <a:lnSpc>
                <a:spcPct val="150000"/>
              </a:lnSpc>
              <a:spcBef>
                <a:spcPts val="1800"/>
              </a:spcBef>
              <a:buClr>
                <a:schemeClr val="tx1"/>
              </a:buClr>
              <a:buSzPct val="100000"/>
              <a:buFont typeface="Wingdings" panose="05000000000000000000" pitchFamily="2" charset="2"/>
              <a:buChar char="§"/>
            </a:pPr>
            <a:r>
              <a:rPr lang="en-US" sz="2800" u="sng" dirty="0" smtClean="0">
                <a:latin typeface="High Tower Text" panose="02040502050506030303" pitchFamily="18" charset="0"/>
              </a:rPr>
              <a:t>Cannot </a:t>
            </a:r>
            <a:r>
              <a:rPr lang="en-US" sz="2800" u="sng" dirty="0">
                <a:latin typeface="High Tower Text" panose="02040502050506030303" pitchFamily="18" charset="0"/>
              </a:rPr>
              <a:t>be used interchangeably </a:t>
            </a:r>
          </a:p>
          <a:p>
            <a:pPr marL="630237" lvl="2">
              <a:lnSpc>
                <a:spcPct val="150000"/>
              </a:lnSpc>
              <a:spcBef>
                <a:spcPts val="1800"/>
              </a:spcBef>
              <a:buClr>
                <a:schemeClr val="tx1"/>
              </a:buClr>
              <a:buSzPct val="100000"/>
            </a:pPr>
            <a:endParaRPr lang="en-US" sz="900" u="sng" dirty="0" smtClean="0">
              <a:latin typeface="Arial Rounded MT Bold" panose="020F0704030504030204" pitchFamily="34" charset="0"/>
            </a:endParaRPr>
          </a:p>
        </p:txBody>
      </p:sp>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endParaRPr lang="en-CA" sz="2800"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92</a:t>
            </a:fld>
            <a:endParaRPr lang="en-US" dirty="0"/>
          </a:p>
        </p:txBody>
      </p:sp>
    </p:spTree>
    <p:extLst>
      <p:ext uri="{BB962C8B-B14F-4D97-AF65-F5344CB8AC3E}">
        <p14:creationId xmlns:p14="http://schemas.microsoft.com/office/powerpoint/2010/main" val="583998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endParaRPr lang="en-CA" sz="2800" u="sng" dirty="0">
              <a:ln>
                <a:solidFill>
                  <a:schemeClr val="tx1"/>
                </a:solidFill>
              </a:ln>
              <a:solidFill>
                <a:srgbClr val="FFFF6D"/>
              </a:solidFill>
              <a:latin typeface="Aharoni" panose="02010803020104030203" pitchFamily="2" charset="-79"/>
              <a:cs typeface="Aharoni" panose="02010803020104030203" pitchFamily="2" charset="-79"/>
            </a:endParaRPr>
          </a:p>
          <a:p>
            <a:pPr marL="0" indent="0">
              <a:buNone/>
            </a:pPr>
            <a:r>
              <a:rPr lang="en-US" sz="3600" b="1" u="sng" dirty="0" smtClean="0">
                <a:latin typeface="High Tower Text" panose="02040502050506030303" pitchFamily="18" charset="0"/>
              </a:rPr>
              <a:t>Emotions</a:t>
            </a:r>
            <a:endParaRPr lang="en-US" sz="3600" b="1" dirty="0" smtClean="0">
              <a:latin typeface="High Tower Text" panose="02040502050506030303" pitchFamily="18" charset="0"/>
            </a:endParaRPr>
          </a:p>
          <a:p>
            <a:pPr marL="0" indent="0">
              <a:buNone/>
            </a:pPr>
            <a:endParaRPr lang="en-US" altLang="en-US" sz="2800" b="1" dirty="0">
              <a:latin typeface="High Tower Text" panose="02040502050506030303" pitchFamily="18" charset="0"/>
            </a:endParaRPr>
          </a:p>
          <a:p>
            <a:pPr>
              <a:buFont typeface="Wingdings" panose="05000000000000000000" pitchFamily="2" charset="2"/>
              <a:buChar char="§"/>
            </a:pPr>
            <a:r>
              <a:rPr lang="en-US" altLang="en-US" sz="2800" dirty="0" smtClean="0">
                <a:latin typeface="High Tower Text" panose="02040502050506030303" pitchFamily="18" charset="0"/>
              </a:rPr>
              <a:t>Arise </a:t>
            </a:r>
            <a:r>
              <a:rPr lang="en-US" altLang="en-US" sz="2800" dirty="0">
                <a:latin typeface="High Tower Text" panose="02040502050506030303" pitchFamily="18" charset="0"/>
              </a:rPr>
              <a:t>in context of a specific </a:t>
            </a:r>
            <a:r>
              <a:rPr lang="en-US" altLang="en-US" sz="2800" dirty="0" smtClean="0">
                <a:latin typeface="High Tower Text" panose="02040502050506030303" pitchFamily="18" charset="0"/>
              </a:rPr>
              <a:t>situation (</a:t>
            </a:r>
            <a:r>
              <a:rPr lang="en-US" altLang="en-US" sz="2000" dirty="0" smtClean="0">
                <a:latin typeface="High Tower Text" panose="02040502050506030303" pitchFamily="18" charset="0"/>
              </a:rPr>
              <a:t>Extrinsic </a:t>
            </a:r>
            <a:r>
              <a:rPr lang="en-US" altLang="en-US" sz="2000" dirty="0">
                <a:latin typeface="High Tower Text" panose="02040502050506030303" pitchFamily="18" charset="0"/>
              </a:rPr>
              <a:t>or </a:t>
            </a:r>
            <a:r>
              <a:rPr lang="en-US" altLang="en-US" sz="2000" dirty="0" smtClean="0">
                <a:latin typeface="High Tower Text" panose="02040502050506030303" pitchFamily="18" charset="0"/>
              </a:rPr>
              <a:t>Intrinsic)</a:t>
            </a:r>
            <a:endParaRPr lang="en-US" altLang="en-US" sz="2000" dirty="0">
              <a:latin typeface="High Tower Text" panose="02040502050506030303" pitchFamily="18" charset="0"/>
            </a:endParaRPr>
          </a:p>
          <a:p>
            <a:pPr>
              <a:buFont typeface="Wingdings" panose="05000000000000000000" pitchFamily="2" charset="2"/>
              <a:buChar char="§"/>
            </a:pPr>
            <a:r>
              <a:rPr lang="en-US" altLang="en-US" sz="2800" dirty="0" smtClean="0">
                <a:latin typeface="High Tower Text" panose="02040502050506030303" pitchFamily="18" charset="0"/>
              </a:rPr>
              <a:t>Experienced </a:t>
            </a:r>
            <a:r>
              <a:rPr lang="en-US" altLang="en-US" sz="2800" dirty="0">
                <a:latin typeface="High Tower Text" panose="02040502050506030303" pitchFamily="18" charset="0"/>
              </a:rPr>
              <a:t>as “whole body phenomenon</a:t>
            </a:r>
            <a:r>
              <a:rPr lang="en-US" altLang="en-US" sz="2800" dirty="0" smtClean="0">
                <a:latin typeface="High Tower Text" panose="02040502050506030303" pitchFamily="18" charset="0"/>
              </a:rPr>
              <a:t>”</a:t>
            </a:r>
            <a:endParaRPr lang="en-US" altLang="en-US" sz="2800" dirty="0">
              <a:latin typeface="High Tower Text" panose="02040502050506030303" pitchFamily="18" charset="0"/>
            </a:endParaRPr>
          </a:p>
          <a:p>
            <a:pPr>
              <a:buFont typeface="Wingdings" panose="05000000000000000000" pitchFamily="2" charset="2"/>
              <a:buChar char="§"/>
            </a:pPr>
            <a:r>
              <a:rPr lang="en-US" altLang="en-US" sz="2800" dirty="0" smtClean="0">
                <a:latin typeface="High Tower Text" panose="02040502050506030303" pitchFamily="18" charset="0"/>
              </a:rPr>
              <a:t>Has </a:t>
            </a:r>
            <a:r>
              <a:rPr lang="en-US" altLang="en-US" sz="2800" dirty="0">
                <a:latin typeface="High Tower Text" panose="02040502050506030303" pitchFamily="18" charset="0"/>
              </a:rPr>
              <a:t>“control </a:t>
            </a:r>
            <a:r>
              <a:rPr lang="en-US" altLang="en-US" sz="2800" dirty="0" smtClean="0">
                <a:latin typeface="High Tower Text" panose="02040502050506030303" pitchFamily="18" charset="0"/>
              </a:rPr>
              <a:t>precedence” (</a:t>
            </a:r>
            <a:r>
              <a:rPr lang="en-US" altLang="en-US" sz="2400" dirty="0">
                <a:latin typeface="High Tower Text" panose="02040502050506030303" pitchFamily="18" charset="0"/>
              </a:rPr>
              <a:t>I</a:t>
            </a:r>
            <a:r>
              <a:rPr lang="en-US" altLang="en-US" sz="2400" dirty="0" smtClean="0">
                <a:latin typeface="High Tower Text" panose="02040502050506030303" pitchFamily="18" charset="0"/>
              </a:rPr>
              <a:t>nterrupts </a:t>
            </a:r>
            <a:r>
              <a:rPr lang="en-US" altLang="en-US" sz="2400" dirty="0">
                <a:latin typeface="High Tower Text" panose="02040502050506030303" pitchFamily="18" charset="0"/>
              </a:rPr>
              <a:t>our </a:t>
            </a:r>
            <a:r>
              <a:rPr lang="en-US" altLang="en-US" sz="2400" dirty="0" smtClean="0">
                <a:latin typeface="High Tower Text" panose="02040502050506030303" pitchFamily="18" charset="0"/>
              </a:rPr>
              <a:t>consciousness)</a:t>
            </a:r>
            <a:endParaRPr lang="en-US" altLang="en-US" sz="2400" dirty="0">
              <a:latin typeface="High Tower Text" panose="02040502050506030303" pitchFamily="18" charset="0"/>
            </a:endParaRPr>
          </a:p>
          <a:p>
            <a:pPr>
              <a:buFont typeface="Wingdings" panose="05000000000000000000" pitchFamily="2" charset="2"/>
              <a:buChar char="§"/>
            </a:pPr>
            <a:r>
              <a:rPr lang="en-US" altLang="en-US" sz="2800" dirty="0" smtClean="0">
                <a:latin typeface="High Tower Text" panose="02040502050506030303" pitchFamily="18" charset="0"/>
              </a:rPr>
              <a:t>Capacity </a:t>
            </a:r>
            <a:r>
              <a:rPr lang="en-US" altLang="en-US" sz="2800" dirty="0">
                <a:latin typeface="High Tower Text" panose="02040502050506030303" pitchFamily="18" charset="0"/>
              </a:rPr>
              <a:t>to modifying / changing contextual </a:t>
            </a:r>
            <a:r>
              <a:rPr lang="en-US" altLang="en-US" sz="2800" dirty="0" smtClean="0">
                <a:latin typeface="High Tower Text" panose="02040502050506030303" pitchFamily="18" charset="0"/>
              </a:rPr>
              <a:t>situation</a:t>
            </a:r>
            <a:endParaRPr lang="en-US" altLang="en-US" sz="2800" dirty="0">
              <a:latin typeface="High Tower Text" panose="02040502050506030303" pitchFamily="18" charset="0"/>
            </a:endParaRPr>
          </a:p>
          <a:p>
            <a:pPr marL="0" indent="0">
              <a:buNone/>
            </a:pPr>
            <a:endParaRPr lang="en-US" altLang="en-US" sz="2400" dirty="0" smtClean="0">
              <a:latin typeface="Arial Black" panose="020B0A04020102020204" pitchFamily="34" charset="0"/>
            </a:endParaRPr>
          </a:p>
          <a:p>
            <a:pPr marL="0" indent="0">
              <a:buNone/>
            </a:pPr>
            <a:r>
              <a:rPr lang="en-US" altLang="en-US" sz="2400" dirty="0">
                <a:latin typeface="High Tower Text" panose="02040502050506030303" pitchFamily="18" charset="0"/>
              </a:rPr>
              <a:t> </a:t>
            </a:r>
            <a:r>
              <a:rPr lang="en-US" altLang="en-US" sz="2400" dirty="0" smtClean="0">
                <a:latin typeface="High Tower Text" panose="02040502050506030303" pitchFamily="18" charset="0"/>
              </a:rPr>
              <a:t>                                                                              Parkinson </a:t>
            </a:r>
            <a:r>
              <a:rPr lang="en-US" altLang="en-US" sz="2400" dirty="0">
                <a:latin typeface="High Tower Text" panose="02040502050506030303" pitchFamily="18" charset="0"/>
              </a:rPr>
              <a:t>et al</a:t>
            </a:r>
            <a:r>
              <a:rPr lang="en-US" altLang="en-US" sz="2400" i="1" dirty="0">
                <a:latin typeface="High Tower Text" panose="02040502050506030303" pitchFamily="18" charset="0"/>
              </a:rPr>
              <a:t>.</a:t>
            </a:r>
            <a:r>
              <a:rPr lang="en-US" altLang="en-US" sz="2400" dirty="0">
                <a:latin typeface="High Tower Text" panose="02040502050506030303" pitchFamily="18" charset="0"/>
              </a:rPr>
              <a:t> (1996) </a:t>
            </a:r>
          </a:p>
          <a:p>
            <a:pPr marL="0" indent="0">
              <a:buNone/>
            </a:pPr>
            <a:r>
              <a:rPr lang="en-US" altLang="en-US" sz="2400" dirty="0" smtClean="0">
                <a:latin typeface="Arial Black" panose="020B0A04020102020204" pitchFamily="34" charset="0"/>
              </a:rPr>
              <a:t> </a:t>
            </a:r>
            <a:endParaRPr lang="en-US" altLang="en-US" sz="2400" dirty="0">
              <a:latin typeface="Arial Black" panose="020B0A04020102020204" pitchFamily="34" charset="0"/>
            </a:endParaRPr>
          </a:p>
          <a:p>
            <a:pPr marL="0" indent="0" algn="ctr">
              <a:buNone/>
            </a:pPr>
            <a:endParaRPr lang="en-US" sz="2800" b="1" dirty="0">
              <a:latin typeface="High Tower Text" panose="02040502050506030303" pitchFamily="18" charset="0"/>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93</a:t>
            </a:fld>
            <a:endParaRPr lang="en-US" dirty="0"/>
          </a:p>
        </p:txBody>
      </p:sp>
    </p:spTree>
    <p:extLst>
      <p:ext uri="{BB962C8B-B14F-4D97-AF65-F5344CB8AC3E}">
        <p14:creationId xmlns:p14="http://schemas.microsoft.com/office/powerpoint/2010/main" val="162043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5" end="5"/>
                                            </p:txEl>
                                          </p:spTgt>
                                        </p:tgtEl>
                                        <p:attrNameLst>
                                          <p:attrName>style.visibility</p:attrName>
                                        </p:attrNameLst>
                                      </p:cBhvr>
                                      <p:to>
                                        <p:strVal val="visible"/>
                                      </p:to>
                                    </p:set>
                                    <p:animEffect transition="in" filter="fade">
                                      <p:cBhvr>
                                        <p:cTn id="14" dur="1000"/>
                                        <p:tgtEl>
                                          <p:spTgt spid="8">
                                            <p:txEl>
                                              <p:pRg st="5" end="5"/>
                                            </p:txEl>
                                          </p:spTgt>
                                        </p:tgtEl>
                                      </p:cBhvr>
                                    </p:animEffect>
                                    <p:anim calcmode="lin" valueType="num">
                                      <p:cBhvr>
                                        <p:cTn id="1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1000"/>
                                        <p:tgtEl>
                                          <p:spTgt spid="8">
                                            <p:txEl>
                                              <p:pRg st="6" end="6"/>
                                            </p:txEl>
                                          </p:spTgt>
                                        </p:tgtEl>
                                      </p:cBhvr>
                                    </p:animEffect>
                                    <p:anim calcmode="lin" valueType="num">
                                      <p:cBhvr>
                                        <p:cTn id="2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1000"/>
                                        <p:tgtEl>
                                          <p:spTgt spid="8">
                                            <p:txEl>
                                              <p:pRg st="7" end="7"/>
                                            </p:txEl>
                                          </p:spTgt>
                                        </p:tgtEl>
                                      </p:cBhvr>
                                    </p:animEffect>
                                    <p:anim calcmode="lin" valueType="num">
                                      <p:cBhvr>
                                        <p:cTn id="29"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endParaRPr lang="en-CA" sz="2800" u="sng" dirty="0">
              <a:ln>
                <a:solidFill>
                  <a:schemeClr val="tx1"/>
                </a:solidFill>
              </a:ln>
              <a:solidFill>
                <a:srgbClr val="FFFF6D"/>
              </a:solidFill>
              <a:latin typeface="Aharoni" panose="02010803020104030203" pitchFamily="2" charset="-79"/>
              <a:cs typeface="Aharoni" panose="02010803020104030203" pitchFamily="2" charset="-79"/>
            </a:endParaRPr>
          </a:p>
          <a:p>
            <a:pPr marL="0" indent="0">
              <a:buNone/>
            </a:pPr>
            <a:r>
              <a:rPr lang="en-US" sz="3600" b="1" u="sng" dirty="0" smtClean="0">
                <a:latin typeface="High Tower Text" panose="02040502050506030303" pitchFamily="18" charset="0"/>
              </a:rPr>
              <a:t>Mood</a:t>
            </a:r>
            <a:endParaRPr lang="en-US" sz="3600" b="1" dirty="0" smtClean="0">
              <a:latin typeface="High Tower Text" panose="02040502050506030303" pitchFamily="18" charset="0"/>
            </a:endParaRPr>
          </a:p>
          <a:p>
            <a:pPr marL="0" indent="0">
              <a:buNone/>
            </a:pPr>
            <a:endParaRPr lang="en-US" altLang="en-US" sz="2800" b="1" dirty="0">
              <a:latin typeface="High Tower Text" panose="02040502050506030303" pitchFamily="18" charset="0"/>
            </a:endParaRPr>
          </a:p>
          <a:p>
            <a:pPr>
              <a:buClrTx/>
              <a:buFont typeface="Wingdings" panose="05000000000000000000" pitchFamily="2" charset="2"/>
              <a:buChar char="§"/>
              <a:defRPr/>
            </a:pPr>
            <a:r>
              <a:rPr lang="en-US" altLang="en-US" sz="2800" dirty="0">
                <a:latin typeface="High Tower Text" panose="02040502050506030303" pitchFamily="18" charset="0"/>
              </a:rPr>
              <a:t>Persistent, long </a:t>
            </a:r>
            <a:r>
              <a:rPr lang="en-US" altLang="en-US" sz="2800" dirty="0" smtClean="0">
                <a:latin typeface="High Tower Text" panose="02040502050506030303" pitchFamily="18" charset="0"/>
              </a:rPr>
              <a:t>lasting</a:t>
            </a:r>
            <a:r>
              <a:rPr lang="en-US" altLang="en-US" sz="2800" dirty="0">
                <a:latin typeface="High Tower Text" panose="02040502050506030303" pitchFamily="18" charset="0"/>
              </a:rPr>
              <a:t> </a:t>
            </a:r>
            <a:r>
              <a:rPr lang="en-US" altLang="en-US" sz="2800" dirty="0" smtClean="0">
                <a:latin typeface="High Tower Text" panose="02040502050506030303" pitchFamily="18" charset="0"/>
              </a:rPr>
              <a:t>and chronic </a:t>
            </a:r>
            <a:endParaRPr lang="en-US" altLang="en-US" sz="2800" dirty="0">
              <a:latin typeface="High Tower Text" panose="02040502050506030303" pitchFamily="18" charset="0"/>
            </a:endParaRPr>
          </a:p>
          <a:p>
            <a:pPr>
              <a:buClrTx/>
              <a:buFont typeface="Wingdings" panose="05000000000000000000" pitchFamily="2" charset="2"/>
              <a:buChar char="§"/>
              <a:defRPr/>
            </a:pPr>
            <a:r>
              <a:rPr lang="en-US" altLang="en-US" sz="2800" dirty="0" smtClean="0">
                <a:latin typeface="High Tower Text" panose="02040502050506030303" pitchFamily="18" charset="0"/>
              </a:rPr>
              <a:t>Diffuse</a:t>
            </a:r>
            <a:r>
              <a:rPr lang="en-US" altLang="en-US" sz="2800" dirty="0">
                <a:latin typeface="High Tower Text" panose="02040502050506030303" pitchFamily="18" charset="0"/>
              </a:rPr>
              <a:t>, tied to cognitions rather than </a:t>
            </a:r>
            <a:r>
              <a:rPr lang="en-US" altLang="en-US" sz="2800" dirty="0" smtClean="0">
                <a:latin typeface="High Tower Text" panose="02040502050506030303" pitchFamily="18" charset="0"/>
              </a:rPr>
              <a:t>‘Situations’</a:t>
            </a:r>
            <a:endParaRPr lang="en-US" altLang="en-US" sz="2800" dirty="0">
              <a:latin typeface="High Tower Text" panose="02040502050506030303" pitchFamily="18" charset="0"/>
            </a:endParaRPr>
          </a:p>
          <a:p>
            <a:pPr>
              <a:buClrTx/>
              <a:buFont typeface="Wingdings" panose="05000000000000000000" pitchFamily="2" charset="2"/>
              <a:buChar char="§"/>
              <a:defRPr/>
            </a:pPr>
            <a:r>
              <a:rPr lang="en-US" altLang="en-US" sz="2800" dirty="0" smtClean="0">
                <a:latin typeface="High Tower Text" panose="02040502050506030303" pitchFamily="18" charset="0"/>
              </a:rPr>
              <a:t>Lack </a:t>
            </a:r>
            <a:r>
              <a:rPr lang="en-US" altLang="en-US" sz="2800" dirty="0">
                <a:latin typeface="High Tower Text" panose="02040502050506030303" pitchFamily="18" charset="0"/>
              </a:rPr>
              <a:t>“control precedence”</a:t>
            </a:r>
          </a:p>
          <a:p>
            <a:pPr>
              <a:buClrTx/>
              <a:buFont typeface="Wingdings" panose="05000000000000000000" pitchFamily="2" charset="2"/>
              <a:buChar char="§"/>
              <a:defRPr/>
            </a:pPr>
            <a:r>
              <a:rPr lang="en-US" altLang="en-US" sz="2800" dirty="0" smtClean="0">
                <a:latin typeface="High Tower Text" panose="02040502050506030303" pitchFamily="18" charset="0"/>
              </a:rPr>
              <a:t>Lack </a:t>
            </a:r>
            <a:r>
              <a:rPr lang="en-US" altLang="en-US" sz="2800" dirty="0">
                <a:latin typeface="High Tower Text" panose="02040502050506030303" pitchFamily="18" charset="0"/>
              </a:rPr>
              <a:t>capacity to modifying / change context</a:t>
            </a:r>
            <a:r>
              <a:rPr lang="en-US" altLang="en-US" sz="2800" dirty="0" smtClean="0">
                <a:latin typeface="High Tower Text" panose="02040502050506030303" pitchFamily="18" charset="0"/>
              </a:rPr>
              <a:t> </a:t>
            </a:r>
          </a:p>
          <a:p>
            <a:pPr marL="0" indent="0">
              <a:buNone/>
              <a:defRPr/>
            </a:pPr>
            <a:endParaRPr lang="en-US" altLang="en-US" sz="2800" dirty="0">
              <a:latin typeface="High Tower Text" panose="02040502050506030303" pitchFamily="18" charset="0"/>
            </a:endParaRPr>
          </a:p>
          <a:p>
            <a:pPr marL="0" indent="0">
              <a:buNone/>
              <a:defRPr/>
            </a:pPr>
            <a:r>
              <a:rPr lang="en-US" altLang="en-US" sz="2800" dirty="0">
                <a:latin typeface="High Tower Text" panose="02040502050506030303" pitchFamily="18" charset="0"/>
              </a:rPr>
              <a:t> </a:t>
            </a:r>
            <a:r>
              <a:rPr lang="en-US" altLang="en-US" sz="2800" dirty="0" smtClean="0">
                <a:latin typeface="High Tower Text" panose="02040502050506030303" pitchFamily="18" charset="0"/>
              </a:rPr>
              <a:t>                                       </a:t>
            </a:r>
            <a:r>
              <a:rPr lang="en-US" altLang="en-US" sz="2800" dirty="0" err="1" smtClean="0">
                <a:latin typeface="High Tower Text" panose="02040502050506030303" pitchFamily="18" charset="0"/>
              </a:rPr>
              <a:t>Clore</a:t>
            </a:r>
            <a:r>
              <a:rPr lang="en-US" altLang="en-US" sz="2800" dirty="0">
                <a:latin typeface="High Tower Text" panose="02040502050506030303" pitchFamily="18" charset="0"/>
              </a:rPr>
              <a:t>, Schwarz and Conway (1994)</a:t>
            </a:r>
          </a:p>
          <a:p>
            <a:pPr marL="0" indent="0">
              <a:buNone/>
              <a:defRPr/>
            </a:pPr>
            <a:endParaRPr lang="en-US" altLang="en-US" sz="2800" dirty="0" smtClean="0">
              <a:latin typeface="High Tower Text" panose="02040502050506030303" pitchFamily="18" charset="0"/>
            </a:endParaRPr>
          </a:p>
          <a:p>
            <a:pPr marL="0" indent="0">
              <a:buNone/>
              <a:defRPr/>
            </a:pPr>
            <a:endParaRPr lang="en-US" altLang="en-US" sz="2800" dirty="0">
              <a:latin typeface="High Tower Text" panose="02040502050506030303" pitchFamily="18" charset="0"/>
            </a:endParaRPr>
          </a:p>
          <a:p>
            <a:pPr marL="0" indent="0">
              <a:buNone/>
              <a:defRPr/>
            </a:pPr>
            <a:endParaRPr lang="en-US" altLang="en-US" sz="2800" dirty="0" smtClean="0">
              <a:latin typeface="High Tower Text" panose="02040502050506030303" pitchFamily="18" charset="0"/>
            </a:endParaRPr>
          </a:p>
          <a:p>
            <a:pPr marL="0" indent="0" algn="ctr">
              <a:buNone/>
            </a:pPr>
            <a:endParaRPr lang="en-US" sz="2800" b="1" dirty="0">
              <a:latin typeface="High Tower Text" panose="02040502050506030303" pitchFamily="18" charset="0"/>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94</a:t>
            </a:fld>
            <a:endParaRPr lang="en-US" dirty="0"/>
          </a:p>
        </p:txBody>
      </p:sp>
    </p:spTree>
    <p:extLst>
      <p:ext uri="{BB962C8B-B14F-4D97-AF65-F5344CB8AC3E}">
        <p14:creationId xmlns:p14="http://schemas.microsoft.com/office/powerpoint/2010/main" val="1902083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5" end="5"/>
                                            </p:txEl>
                                          </p:spTgt>
                                        </p:tgtEl>
                                        <p:attrNameLst>
                                          <p:attrName>style.visibility</p:attrName>
                                        </p:attrNameLst>
                                      </p:cBhvr>
                                      <p:to>
                                        <p:strVal val="visible"/>
                                      </p:to>
                                    </p:set>
                                    <p:animEffect transition="in" filter="fade">
                                      <p:cBhvr>
                                        <p:cTn id="14" dur="1000"/>
                                        <p:tgtEl>
                                          <p:spTgt spid="8">
                                            <p:txEl>
                                              <p:pRg st="5" end="5"/>
                                            </p:txEl>
                                          </p:spTgt>
                                        </p:tgtEl>
                                      </p:cBhvr>
                                    </p:animEffect>
                                    <p:anim calcmode="lin" valueType="num">
                                      <p:cBhvr>
                                        <p:cTn id="1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1000"/>
                                        <p:tgtEl>
                                          <p:spTgt spid="8">
                                            <p:txEl>
                                              <p:pRg st="6" end="6"/>
                                            </p:txEl>
                                          </p:spTgt>
                                        </p:tgtEl>
                                      </p:cBhvr>
                                    </p:animEffect>
                                    <p:anim calcmode="lin" valueType="num">
                                      <p:cBhvr>
                                        <p:cTn id="2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1000"/>
                                        <p:tgtEl>
                                          <p:spTgt spid="8">
                                            <p:txEl>
                                              <p:pRg st="7" end="7"/>
                                            </p:txEl>
                                          </p:spTgt>
                                        </p:tgtEl>
                                      </p:cBhvr>
                                    </p:animEffect>
                                    <p:anim calcmode="lin" valueType="num">
                                      <p:cBhvr>
                                        <p:cTn id="29"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endParaRPr lang="en-CA" sz="2800" u="sng" dirty="0">
              <a:ln>
                <a:solidFill>
                  <a:schemeClr val="tx1"/>
                </a:solidFill>
              </a:ln>
              <a:solidFill>
                <a:srgbClr val="FFFF6D"/>
              </a:solidFill>
              <a:latin typeface="Aharoni" panose="02010803020104030203" pitchFamily="2" charset="-79"/>
              <a:cs typeface="Aharoni" panose="02010803020104030203" pitchFamily="2" charset="-79"/>
            </a:endParaRPr>
          </a:p>
          <a:p>
            <a:pPr marL="0" indent="0">
              <a:buNone/>
            </a:pPr>
            <a:r>
              <a:rPr lang="en-US" sz="3600" b="1" u="sng" dirty="0" smtClean="0">
                <a:latin typeface="High Tower Text" panose="02040502050506030303" pitchFamily="18" charset="0"/>
              </a:rPr>
              <a:t>Emotions and Mood</a:t>
            </a:r>
          </a:p>
          <a:p>
            <a:pPr marL="0" indent="0">
              <a:buNone/>
            </a:pPr>
            <a:endParaRPr lang="en-US" sz="3600" dirty="0" smtClean="0">
              <a:latin typeface="High Tower Text" panose="02040502050506030303" pitchFamily="18" charset="0"/>
            </a:endParaRPr>
          </a:p>
          <a:p>
            <a:pPr>
              <a:buClr>
                <a:schemeClr val="tx1"/>
              </a:buClr>
              <a:buFont typeface="Wingdings" panose="05000000000000000000" pitchFamily="2" charset="2"/>
              <a:buChar char="§"/>
            </a:pPr>
            <a:r>
              <a:rPr lang="en-US" dirty="0" smtClean="0">
                <a:latin typeface="High Tower Text" panose="02040502050506030303" pitchFamily="18" charset="0"/>
              </a:rPr>
              <a:t>Persistence </a:t>
            </a:r>
            <a:r>
              <a:rPr lang="en-US" dirty="0">
                <a:latin typeface="High Tower Text" panose="02040502050506030303" pitchFamily="18" charset="0"/>
              </a:rPr>
              <a:t>of the an emotion for a</a:t>
            </a:r>
            <a:r>
              <a:rPr lang="en-US" sz="3600" dirty="0">
                <a:latin typeface="High Tower Text" panose="02040502050506030303" pitchFamily="18" charset="0"/>
              </a:rPr>
              <a:t> </a:t>
            </a:r>
            <a:r>
              <a:rPr lang="en-US" sz="3600" u="sng" dirty="0">
                <a:latin typeface="High Tower Text" panose="02040502050506030303" pitchFamily="18" charset="0"/>
              </a:rPr>
              <a:t>specified</a:t>
            </a:r>
            <a:r>
              <a:rPr lang="en-US" sz="3600" dirty="0">
                <a:latin typeface="High Tower Text" panose="02040502050506030303" pitchFamily="18" charset="0"/>
              </a:rPr>
              <a:t> </a:t>
            </a:r>
            <a:r>
              <a:rPr lang="en-US" dirty="0">
                <a:latin typeface="High Tower Text" panose="02040502050506030303" pitchFamily="18" charset="0"/>
              </a:rPr>
              <a:t>duration is ‘mood’</a:t>
            </a:r>
          </a:p>
          <a:p>
            <a:pPr>
              <a:buClr>
                <a:schemeClr val="tx1"/>
              </a:buClr>
              <a:buFont typeface="Wingdings" panose="05000000000000000000" pitchFamily="2" charset="2"/>
              <a:buChar char="§"/>
            </a:pPr>
            <a:r>
              <a:rPr lang="en-US" dirty="0" smtClean="0">
                <a:latin typeface="High Tower Text" panose="02040502050506030303" pitchFamily="18" charset="0"/>
              </a:rPr>
              <a:t>Requires subjective recall </a:t>
            </a:r>
          </a:p>
          <a:p>
            <a:pPr>
              <a:buClr>
                <a:schemeClr val="tx1"/>
              </a:buClr>
              <a:buFont typeface="Wingdings" panose="05000000000000000000" pitchFamily="2" charset="2"/>
              <a:buChar char="§"/>
            </a:pPr>
            <a:r>
              <a:rPr lang="en-US" dirty="0" smtClean="0">
                <a:latin typeface="High Tower Text" panose="02040502050506030303" pitchFamily="18" charset="0"/>
              </a:rPr>
              <a:t>Preserved Cognitive abilities</a:t>
            </a:r>
          </a:p>
          <a:p>
            <a:pPr marL="0" indent="0">
              <a:buNone/>
            </a:pPr>
            <a:endParaRPr lang="en-US" altLang="en-US" sz="2800" b="1" dirty="0">
              <a:latin typeface="High Tower Text" panose="02040502050506030303" pitchFamily="18" charset="0"/>
            </a:endParaRPr>
          </a:p>
          <a:p>
            <a:pPr marL="0" indent="0">
              <a:buNone/>
              <a:defRPr/>
            </a:pPr>
            <a:endParaRPr lang="en-US" altLang="en-US" sz="2800" dirty="0" smtClean="0">
              <a:latin typeface="High Tower Text" panose="02040502050506030303" pitchFamily="18" charset="0"/>
            </a:endParaRPr>
          </a:p>
          <a:p>
            <a:pPr marL="0" indent="0">
              <a:buNone/>
              <a:defRPr/>
            </a:pPr>
            <a:endParaRPr lang="en-US" altLang="en-US" sz="2800" dirty="0">
              <a:latin typeface="High Tower Text" panose="02040502050506030303" pitchFamily="18" charset="0"/>
            </a:endParaRPr>
          </a:p>
          <a:p>
            <a:pPr marL="0" indent="0">
              <a:buNone/>
              <a:defRPr/>
            </a:pPr>
            <a:endParaRPr lang="en-US" altLang="en-US" sz="2800" dirty="0" smtClean="0">
              <a:latin typeface="High Tower Text" panose="02040502050506030303" pitchFamily="18" charset="0"/>
            </a:endParaRPr>
          </a:p>
          <a:p>
            <a:pPr marL="0" indent="0" algn="ctr">
              <a:buNone/>
            </a:pPr>
            <a:endParaRPr lang="en-US" sz="2800" b="1" dirty="0">
              <a:latin typeface="High Tower Text" panose="02040502050506030303" pitchFamily="18" charset="0"/>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95</a:t>
            </a:fld>
            <a:endParaRPr lang="en-US" dirty="0"/>
          </a:p>
        </p:txBody>
      </p:sp>
    </p:spTree>
    <p:extLst>
      <p:ext uri="{BB962C8B-B14F-4D97-AF65-F5344CB8AC3E}">
        <p14:creationId xmlns:p14="http://schemas.microsoft.com/office/powerpoint/2010/main" val="1152082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endParaRPr lang="en-CA" sz="2800" u="sng" dirty="0">
              <a:ln>
                <a:solidFill>
                  <a:schemeClr val="tx1"/>
                </a:solidFill>
              </a:ln>
              <a:solidFill>
                <a:srgbClr val="FFFF6D"/>
              </a:solidFill>
              <a:latin typeface="Aharoni" panose="02010803020104030203" pitchFamily="2" charset="-79"/>
              <a:cs typeface="Aharoni" panose="02010803020104030203" pitchFamily="2" charset="-79"/>
            </a:endParaRPr>
          </a:p>
          <a:p>
            <a:pPr marL="0" indent="0">
              <a:buNone/>
            </a:pPr>
            <a:r>
              <a:rPr lang="en-US" sz="3600" b="1" u="sng" dirty="0" smtClean="0">
                <a:latin typeface="High Tower Text" panose="02040502050506030303" pitchFamily="18" charset="0"/>
              </a:rPr>
              <a:t>Emotions and Mood</a:t>
            </a:r>
          </a:p>
          <a:p>
            <a:pPr marL="0" indent="0">
              <a:buNone/>
              <a:defRPr/>
            </a:pPr>
            <a:endParaRPr lang="en-US" altLang="en-US" sz="2800" kern="0" dirty="0" smtClean="0">
              <a:latin typeface="Arial Black" pitchFamily="34" charset="0"/>
            </a:endParaRPr>
          </a:p>
          <a:p>
            <a:pPr>
              <a:buClrTx/>
              <a:buFont typeface="Wingdings" panose="05000000000000000000" pitchFamily="2" charset="2"/>
              <a:buChar char="§"/>
              <a:defRPr/>
            </a:pPr>
            <a:r>
              <a:rPr lang="en-US" altLang="en-US" sz="2800" kern="0" dirty="0" smtClean="0">
                <a:latin typeface="High Tower Text" panose="02040502050506030303" pitchFamily="18" charset="0"/>
              </a:rPr>
              <a:t>STM is severely impaired in Advanced NCD (&gt;12)</a:t>
            </a:r>
          </a:p>
          <a:p>
            <a:pPr>
              <a:buClrTx/>
              <a:buFont typeface="Wingdings" panose="05000000000000000000" pitchFamily="2" charset="2"/>
              <a:buChar char="§"/>
              <a:defRPr/>
            </a:pPr>
            <a:r>
              <a:rPr lang="en-US" altLang="en-US" sz="2800" kern="0" dirty="0" smtClean="0">
                <a:latin typeface="High Tower Text" panose="02040502050506030303" pitchFamily="18" charset="0"/>
              </a:rPr>
              <a:t>Reliability of Recall of ‘mood and related symptoms’ questionable</a:t>
            </a:r>
            <a:endParaRPr lang="en-US" altLang="en-US" sz="2800" kern="0" dirty="0" smtClean="0">
              <a:latin typeface="Arial Black" pitchFamily="34" charset="0"/>
            </a:endParaRPr>
          </a:p>
          <a:p>
            <a:pPr>
              <a:buClrTx/>
              <a:buFont typeface="Wingdings" panose="05000000000000000000" pitchFamily="2" charset="2"/>
              <a:buChar char="§"/>
              <a:defRPr/>
            </a:pPr>
            <a:r>
              <a:rPr lang="en-US" altLang="en-US" sz="2800" kern="0" dirty="0" smtClean="0">
                <a:latin typeface="High Tower Text" panose="02040502050506030303" pitchFamily="18" charset="0"/>
              </a:rPr>
              <a:t>Validity and reliability of diagnosis of ‘depression’ needs to be challenged in Advanced NCD</a:t>
            </a:r>
          </a:p>
          <a:p>
            <a:pPr marL="0" indent="0">
              <a:buNone/>
            </a:pPr>
            <a:endParaRPr lang="en-US" altLang="en-US" sz="2800" b="1" dirty="0" smtClean="0">
              <a:latin typeface="High Tower Text" panose="02040502050506030303" pitchFamily="18" charset="0"/>
            </a:endParaRPr>
          </a:p>
          <a:p>
            <a:pPr marL="0" indent="0">
              <a:buNone/>
              <a:defRPr/>
            </a:pPr>
            <a:endParaRPr lang="en-US" altLang="en-US" sz="2800" dirty="0" smtClean="0">
              <a:latin typeface="High Tower Text" panose="02040502050506030303" pitchFamily="18" charset="0"/>
            </a:endParaRPr>
          </a:p>
          <a:p>
            <a:pPr marL="0" indent="0">
              <a:buNone/>
              <a:defRPr/>
            </a:pPr>
            <a:endParaRPr lang="en-US" altLang="en-US" sz="2800" dirty="0">
              <a:latin typeface="High Tower Text" panose="02040502050506030303" pitchFamily="18" charset="0"/>
            </a:endParaRPr>
          </a:p>
          <a:p>
            <a:pPr marL="0" indent="0">
              <a:buNone/>
              <a:defRPr/>
            </a:pPr>
            <a:endParaRPr lang="en-US" altLang="en-US" sz="2800" dirty="0" smtClean="0">
              <a:latin typeface="High Tower Text" panose="02040502050506030303" pitchFamily="18" charset="0"/>
            </a:endParaRPr>
          </a:p>
          <a:p>
            <a:pPr marL="0" indent="0" algn="ctr">
              <a:buNone/>
            </a:pPr>
            <a:endParaRPr lang="en-US" sz="2800" b="1" dirty="0">
              <a:latin typeface="High Tower Text" panose="02040502050506030303" pitchFamily="18" charset="0"/>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96</a:t>
            </a:fld>
            <a:endParaRPr lang="en-US" dirty="0"/>
          </a:p>
        </p:txBody>
      </p:sp>
    </p:spTree>
    <p:extLst>
      <p:ext uri="{BB962C8B-B14F-4D97-AF65-F5344CB8AC3E}">
        <p14:creationId xmlns:p14="http://schemas.microsoft.com/office/powerpoint/2010/main" val="467650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5" end="5"/>
                                            </p:txEl>
                                          </p:spTgt>
                                        </p:tgtEl>
                                        <p:attrNameLst>
                                          <p:attrName>style.visibility</p:attrName>
                                        </p:attrNameLst>
                                      </p:cBhvr>
                                      <p:to>
                                        <p:strVal val="visible"/>
                                      </p:to>
                                    </p:set>
                                    <p:animEffect transition="in" filter="fade">
                                      <p:cBhvr>
                                        <p:cTn id="14" dur="1000"/>
                                        <p:tgtEl>
                                          <p:spTgt spid="8">
                                            <p:txEl>
                                              <p:pRg st="5" end="5"/>
                                            </p:txEl>
                                          </p:spTgt>
                                        </p:tgtEl>
                                      </p:cBhvr>
                                    </p:animEffect>
                                    <p:anim calcmode="lin" valueType="num">
                                      <p:cBhvr>
                                        <p:cTn id="1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1000"/>
                                        <p:tgtEl>
                                          <p:spTgt spid="8">
                                            <p:txEl>
                                              <p:pRg st="6" end="6"/>
                                            </p:txEl>
                                          </p:spTgt>
                                        </p:tgtEl>
                                      </p:cBhvr>
                                    </p:animEffect>
                                    <p:anim calcmode="lin" valueType="num">
                                      <p:cBhvr>
                                        <p:cTn id="2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8"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p>
          <a:p>
            <a:pPr marL="0" lvl="0" indent="0" algn="ctr">
              <a:buNone/>
            </a:pPr>
            <a:endParaRPr lang="en-CA" sz="2800" u="sng" dirty="0">
              <a:ln>
                <a:solidFill>
                  <a:schemeClr val="tx1"/>
                </a:solidFill>
              </a:ln>
              <a:solidFill>
                <a:srgbClr val="FFFF6D"/>
              </a:solidFill>
              <a:latin typeface="Aharoni" panose="02010803020104030203" pitchFamily="2" charset="-79"/>
              <a:cs typeface="Aharoni" panose="02010803020104030203" pitchFamily="2" charset="-79"/>
            </a:endParaRPr>
          </a:p>
          <a:p>
            <a:pPr marL="0" indent="0">
              <a:buNone/>
            </a:pPr>
            <a:r>
              <a:rPr lang="en-US" sz="3600" b="1" u="sng" dirty="0" smtClean="0">
                <a:latin typeface="High Tower Text" panose="02040502050506030303" pitchFamily="18" charset="0"/>
              </a:rPr>
              <a:t>Emotions </a:t>
            </a:r>
            <a:r>
              <a:rPr lang="en-US" b="1" u="sng" dirty="0" smtClean="0">
                <a:latin typeface="High Tower Text" panose="02040502050506030303" pitchFamily="18" charset="0"/>
              </a:rPr>
              <a:t>in </a:t>
            </a:r>
            <a:r>
              <a:rPr lang="en-CA" altLang="en-US" b="1" u="sng" dirty="0" smtClean="0">
                <a:latin typeface="High Tower Text" panose="02040502050506030303" pitchFamily="18" charset="0"/>
              </a:rPr>
              <a:t>Advanced NCD</a:t>
            </a:r>
          </a:p>
          <a:p>
            <a:pPr marL="0" indent="0">
              <a:buNone/>
            </a:pPr>
            <a:endParaRPr lang="en-CA" altLang="en-US" b="1" u="sng" dirty="0">
              <a:latin typeface="High Tower Text" panose="02040502050506030303" pitchFamily="18" charset="0"/>
            </a:endParaRPr>
          </a:p>
          <a:p>
            <a:pPr>
              <a:buClrTx/>
              <a:buFont typeface="Wingdings" panose="05000000000000000000" pitchFamily="2" charset="2"/>
              <a:buChar char="§"/>
            </a:pPr>
            <a:r>
              <a:rPr lang="en-CA" altLang="en-US" sz="2800" dirty="0" smtClean="0">
                <a:latin typeface="High Tower Text" panose="02040502050506030303" pitchFamily="18" charset="0"/>
              </a:rPr>
              <a:t>Emotional </a:t>
            </a:r>
            <a:r>
              <a:rPr lang="en-CA" altLang="en-US" sz="2800" dirty="0">
                <a:latin typeface="High Tower Text" panose="02040502050506030303" pitchFamily="18" charset="0"/>
              </a:rPr>
              <a:t>Comprehension </a:t>
            </a:r>
            <a:r>
              <a:rPr lang="en-CA" altLang="en-US" sz="2800" dirty="0" smtClean="0">
                <a:latin typeface="High Tower Text" panose="02040502050506030303" pitchFamily="18" charset="0"/>
              </a:rPr>
              <a:t>preserved</a:t>
            </a:r>
          </a:p>
          <a:p>
            <a:pPr>
              <a:buClrTx/>
              <a:buFont typeface="Wingdings" panose="05000000000000000000" pitchFamily="2" charset="2"/>
              <a:buChar char="§"/>
            </a:pPr>
            <a:r>
              <a:rPr lang="en-CA" altLang="en-US" sz="2800" dirty="0" smtClean="0">
                <a:latin typeface="High Tower Text" panose="02040502050506030303" pitchFamily="18" charset="0"/>
              </a:rPr>
              <a:t>Emotional </a:t>
            </a:r>
            <a:r>
              <a:rPr lang="en-CA" altLang="en-US" sz="2800" dirty="0">
                <a:latin typeface="High Tower Text" panose="02040502050506030303" pitchFamily="18" charset="0"/>
              </a:rPr>
              <a:t>Expressivity is </a:t>
            </a:r>
            <a:r>
              <a:rPr lang="en-CA" altLang="en-US" sz="2800" dirty="0" smtClean="0">
                <a:latin typeface="High Tower Text" panose="02040502050506030303" pitchFamily="18" charset="0"/>
              </a:rPr>
              <a:t>decreased (</a:t>
            </a:r>
            <a:r>
              <a:rPr lang="en-CA" altLang="en-US" sz="2400" dirty="0" smtClean="0">
                <a:latin typeface="High Tower Text" panose="02040502050506030303" pitchFamily="18" charset="0"/>
              </a:rPr>
              <a:t>Joy and Pleasure)</a:t>
            </a:r>
          </a:p>
          <a:p>
            <a:pPr>
              <a:buClrTx/>
              <a:buFont typeface="Wingdings" panose="05000000000000000000" pitchFamily="2" charset="2"/>
              <a:buChar char="§"/>
            </a:pPr>
            <a:r>
              <a:rPr lang="en-CA" altLang="en-US" sz="2800" dirty="0" smtClean="0">
                <a:latin typeface="High Tower Text" panose="02040502050506030303" pitchFamily="18" charset="0"/>
              </a:rPr>
              <a:t>Emotional Expressivity Heightened </a:t>
            </a:r>
          </a:p>
          <a:p>
            <a:pPr marL="0" indent="0">
              <a:buNone/>
            </a:pPr>
            <a:r>
              <a:rPr lang="en-CA" altLang="en-US" sz="2400" dirty="0"/>
              <a:t>	</a:t>
            </a:r>
            <a:r>
              <a:rPr lang="en-CA" altLang="en-US" sz="2400" dirty="0" smtClean="0">
                <a:latin typeface="High Tower Text" panose="02040502050506030303" pitchFamily="18" charset="0"/>
              </a:rPr>
              <a:t>	(Melancholy, Fear, Discontentment and Anger)</a:t>
            </a:r>
          </a:p>
          <a:p>
            <a:pPr marL="0" indent="0">
              <a:buNone/>
            </a:pPr>
            <a:endParaRPr lang="en-CA" altLang="en-US" sz="2400" dirty="0"/>
          </a:p>
          <a:p>
            <a:pPr marL="0" indent="0" algn="ctr">
              <a:buNone/>
              <a:defRPr/>
            </a:pPr>
            <a:r>
              <a:rPr lang="en-US" altLang="en-US" kern="0" dirty="0">
                <a:latin typeface="High Tower Text" panose="02040502050506030303" pitchFamily="18" charset="0"/>
              </a:rPr>
              <a:t>Need to work with </a:t>
            </a:r>
            <a:r>
              <a:rPr lang="en-US" altLang="en-US" sz="3600" b="1" u="sng" kern="0" dirty="0">
                <a:latin typeface="High Tower Text" panose="02040502050506030303" pitchFamily="18" charset="0"/>
              </a:rPr>
              <a:t>Emotions, Not Mood</a:t>
            </a:r>
          </a:p>
          <a:p>
            <a:pPr marL="0" indent="0" algn="ctr">
              <a:buNone/>
              <a:defRPr/>
            </a:pPr>
            <a:endParaRPr lang="en-US" altLang="en-US" sz="2800" dirty="0" smtClean="0">
              <a:latin typeface="High Tower Text" panose="02040502050506030303" pitchFamily="18" charset="0"/>
            </a:endParaRPr>
          </a:p>
        </p:txBody>
      </p:sp>
      <p:sp>
        <p:nvSpPr>
          <p:cNvPr id="4" name="Slide Number Placeholder 3"/>
          <p:cNvSpPr>
            <a:spLocks noGrp="1"/>
          </p:cNvSpPr>
          <p:nvPr>
            <p:ph type="sldNum" sz="quarter" idx="10"/>
          </p:nvPr>
        </p:nvSpPr>
        <p:spPr/>
        <p:txBody>
          <a:bodyPr/>
          <a:lstStyle/>
          <a:p>
            <a:fld id="{800A0DDF-9B95-4961-8F3C-303932E2D10A}" type="slidenum">
              <a:rPr lang="en-US" smtClean="0"/>
              <a:pPr/>
              <a:t>97</a:t>
            </a:fld>
            <a:endParaRPr lang="en-US" dirty="0"/>
          </a:p>
        </p:txBody>
      </p:sp>
    </p:spTree>
    <p:extLst>
      <p:ext uri="{BB962C8B-B14F-4D97-AF65-F5344CB8AC3E}">
        <p14:creationId xmlns:p14="http://schemas.microsoft.com/office/powerpoint/2010/main" val="1875188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5" end="5"/>
                                            </p:txEl>
                                          </p:spTgt>
                                        </p:tgtEl>
                                        <p:attrNameLst>
                                          <p:attrName>style.visibility</p:attrName>
                                        </p:attrNameLst>
                                      </p:cBhvr>
                                      <p:to>
                                        <p:strVal val="visible"/>
                                      </p:to>
                                    </p:set>
                                    <p:animEffect transition="in" filter="fade">
                                      <p:cBhvr>
                                        <p:cTn id="14" dur="1000"/>
                                        <p:tgtEl>
                                          <p:spTgt spid="8">
                                            <p:txEl>
                                              <p:pRg st="5" end="5"/>
                                            </p:txEl>
                                          </p:spTgt>
                                        </p:tgtEl>
                                      </p:cBhvr>
                                    </p:animEffect>
                                    <p:anim calcmode="lin" valueType="num">
                                      <p:cBhvr>
                                        <p:cTn id="1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1000"/>
                                        <p:tgtEl>
                                          <p:spTgt spid="8">
                                            <p:txEl>
                                              <p:pRg st="6" end="6"/>
                                            </p:txEl>
                                          </p:spTgt>
                                        </p:tgtEl>
                                      </p:cBhvr>
                                    </p:animEffect>
                                    <p:anim calcmode="lin" valueType="num">
                                      <p:cBhvr>
                                        <p:cTn id="2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6" end="6"/>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fade">
                                      <p:cBhvr>
                                        <p:cTn id="26" dur="1000"/>
                                        <p:tgtEl>
                                          <p:spTgt spid="8">
                                            <p:txEl>
                                              <p:pRg st="7" end="7"/>
                                            </p:txEl>
                                          </p:spTgt>
                                        </p:tgtEl>
                                      </p:cBhvr>
                                    </p:animEffect>
                                    <p:anim calcmode="lin" valueType="num">
                                      <p:cBhvr>
                                        <p:cTn id="27"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animEffect transition="in" filter="fade">
                                      <p:cBhvr>
                                        <p:cTn id="33" dur="1000"/>
                                        <p:tgtEl>
                                          <p:spTgt spid="8">
                                            <p:txEl>
                                              <p:pRg st="9" end="9"/>
                                            </p:txEl>
                                          </p:spTgt>
                                        </p:tgtEl>
                                      </p:cBhvr>
                                    </p:animEffect>
                                    <p:anim calcmode="lin" valueType="num">
                                      <p:cBhvr>
                                        <p:cTn id="34"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1828800"/>
            <a:ext cx="8077200" cy="4585871"/>
          </a:xfrm>
          <a:prstGeom prst="rect">
            <a:avLst/>
          </a:prstGeom>
        </p:spPr>
        <p:txBody>
          <a:bodyPr wrap="square">
            <a:spAutoFit/>
          </a:bodyPr>
          <a:lstStyle/>
          <a:p>
            <a:pPr algn="ctr">
              <a:spcAft>
                <a:spcPts val="2400"/>
              </a:spcAft>
              <a:buClr>
                <a:schemeClr val="tx1"/>
              </a:buClr>
              <a:buSzPct val="100000"/>
            </a:pPr>
            <a:r>
              <a:rPr lang="en-US" sz="3200" dirty="0" smtClean="0">
                <a:latin typeface="Arial Rounded MT Bold" panose="020F0704030504030204" pitchFamily="34" charset="0"/>
              </a:rPr>
              <a:t>Five Primary Emotions:</a:t>
            </a:r>
            <a:endParaRPr lang="en-US" sz="3200" dirty="0">
              <a:latin typeface="Arial Rounded MT Bold" panose="020F0704030504030204" pitchFamily="34" charset="0"/>
            </a:endParaRPr>
          </a:p>
          <a:p>
            <a:pPr marL="2114550" lvl="4" indent="-285750">
              <a:spcAft>
                <a:spcPts val="3000"/>
              </a:spcAft>
              <a:buClr>
                <a:schemeClr val="tx1"/>
              </a:buClr>
              <a:buSzPct val="100000"/>
              <a:buFont typeface="Wingdings" panose="05000000000000000000" pitchFamily="2" charset="2"/>
              <a:buChar char="§"/>
            </a:pPr>
            <a:r>
              <a:rPr lang="en-US" sz="2800" dirty="0" smtClean="0">
                <a:latin typeface="Arial Rounded MT Bold" panose="020F0704030504030204" pitchFamily="34" charset="0"/>
              </a:rPr>
              <a:t>Joy or Happiness</a:t>
            </a:r>
          </a:p>
          <a:p>
            <a:pPr marL="3657600" lvl="7" indent="-457200">
              <a:spcAft>
                <a:spcPts val="3000"/>
              </a:spcAft>
              <a:buClr>
                <a:schemeClr val="tx1"/>
              </a:buClr>
              <a:buSzPct val="100000"/>
              <a:buFont typeface="Wingdings" panose="05000000000000000000" pitchFamily="2" charset="2"/>
              <a:buChar char="§"/>
            </a:pPr>
            <a:r>
              <a:rPr lang="en-US" sz="2800" dirty="0" smtClean="0">
                <a:latin typeface="Arial Rounded MT Bold" panose="020F0704030504030204" pitchFamily="34" charset="0"/>
              </a:rPr>
              <a:t>Discontentment</a:t>
            </a:r>
          </a:p>
          <a:p>
            <a:pPr marL="2743200" lvl="5" indent="-457200">
              <a:spcAft>
                <a:spcPts val="3000"/>
              </a:spcAft>
              <a:buClr>
                <a:schemeClr val="tx1"/>
              </a:buClr>
              <a:buSzPct val="100000"/>
              <a:buFont typeface="Wingdings" panose="05000000000000000000" pitchFamily="2" charset="2"/>
              <a:buChar char="§"/>
            </a:pPr>
            <a:r>
              <a:rPr lang="en-US" sz="2800" dirty="0" smtClean="0">
                <a:latin typeface="Arial Rounded MT Bold" panose="020F0704030504030204" pitchFamily="34" charset="0"/>
              </a:rPr>
              <a:t>Fear</a:t>
            </a:r>
          </a:p>
          <a:p>
            <a:pPr marL="4114800" lvl="8" indent="-457200">
              <a:spcAft>
                <a:spcPts val="3000"/>
              </a:spcAft>
              <a:buClr>
                <a:schemeClr val="tx1"/>
              </a:buClr>
              <a:buSzPct val="100000"/>
              <a:buFont typeface="Wingdings" panose="05000000000000000000" pitchFamily="2" charset="2"/>
              <a:buChar char="§"/>
            </a:pPr>
            <a:r>
              <a:rPr lang="en-US" sz="2800" dirty="0" smtClean="0">
                <a:latin typeface="Arial Rounded MT Bold" panose="020F0704030504030204" pitchFamily="34" charset="0"/>
              </a:rPr>
              <a:t>Anger</a:t>
            </a:r>
          </a:p>
          <a:p>
            <a:pPr marL="1828800" lvl="3" indent="-457200">
              <a:spcAft>
                <a:spcPts val="3000"/>
              </a:spcAft>
              <a:buClr>
                <a:schemeClr val="tx1"/>
              </a:buClr>
              <a:buSzPct val="100000"/>
              <a:buFont typeface="Wingdings" panose="05000000000000000000" pitchFamily="2" charset="2"/>
              <a:buChar char="§"/>
            </a:pPr>
            <a:r>
              <a:rPr lang="en-US" sz="2800" dirty="0" smtClean="0">
                <a:latin typeface="Arial Rounded MT Bold" panose="020F0704030504030204" pitchFamily="34" charset="0"/>
              </a:rPr>
              <a:t>Sadness or Melancholy</a:t>
            </a:r>
            <a:endParaRPr lang="en-US" sz="2800" dirty="0">
              <a:latin typeface="Arial Rounded MT Bold" panose="020F0704030504030204" pitchFamily="34"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32289" y="3115439"/>
            <a:ext cx="1765641" cy="1147524"/>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97732" l="0" r="100000"/>
                    </a14:imgEffect>
                  </a14:imgLayer>
                </a14:imgProps>
              </a:ext>
              <a:ext uri="{28A0092B-C50C-407E-A947-70E740481C1C}">
                <a14:useLocalDpi xmlns:a14="http://schemas.microsoft.com/office/drawing/2010/main" val="0"/>
              </a:ext>
            </a:extLst>
          </a:blip>
          <a:stretch>
            <a:fillRect/>
          </a:stretch>
        </p:blipFill>
        <p:spPr>
          <a:xfrm>
            <a:off x="5958138" y="4407383"/>
            <a:ext cx="1869201" cy="1441276"/>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0" b="95506" l="4026" r="100000"/>
                    </a14:imgEffect>
                  </a14:imgLayer>
                </a14:imgProps>
              </a:ext>
              <a:ext uri="{28A0092B-C50C-407E-A947-70E740481C1C}">
                <a14:useLocalDpi xmlns:a14="http://schemas.microsoft.com/office/drawing/2010/main" val="0"/>
              </a:ext>
            </a:extLst>
          </a:blip>
          <a:stretch>
            <a:fillRect/>
          </a:stretch>
        </p:blipFill>
        <p:spPr>
          <a:xfrm>
            <a:off x="533400" y="2438400"/>
            <a:ext cx="1745498" cy="1250800"/>
          </a:xfrm>
          <a:prstGeom prst="rect">
            <a:avLst/>
          </a:prstGeom>
        </p:spPr>
      </p:pic>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1"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endParaRPr lang="en-CA" sz="2800" u="sng" dirty="0">
              <a:ln>
                <a:solidFill>
                  <a:schemeClr val="tx1"/>
                </a:solidFill>
              </a:ln>
              <a:solidFill>
                <a:srgbClr val="FF781D"/>
              </a:solidFill>
              <a:latin typeface="Aharoni" panose="02010803020104030203" pitchFamily="2" charset="-79"/>
              <a:cs typeface="Aharoni" panose="02010803020104030203" pitchFamily="2" charset="-79"/>
            </a:endParaRPr>
          </a:p>
        </p:txBody>
      </p:sp>
      <p:sp>
        <p:nvSpPr>
          <p:cNvPr id="7" name="Slide Number Placeholder 6"/>
          <p:cNvSpPr>
            <a:spLocks noGrp="1"/>
          </p:cNvSpPr>
          <p:nvPr>
            <p:ph type="sldNum" sz="quarter" idx="10"/>
          </p:nvPr>
        </p:nvSpPr>
        <p:spPr/>
        <p:txBody>
          <a:bodyPr/>
          <a:lstStyle/>
          <a:p>
            <a:fld id="{800A0DDF-9B95-4961-8F3C-303932E2D10A}" type="slidenum">
              <a:rPr lang="en-US" smtClean="0"/>
              <a:pPr/>
              <a:t>98</a:t>
            </a:fld>
            <a:endParaRPr lang="en-US" dirty="0"/>
          </a:p>
        </p:txBody>
      </p:sp>
      <p:pic>
        <p:nvPicPr>
          <p:cNvPr id="4" name="Picture 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1072" r="100000">
                        <a14:foregroundMark x1="48851" y1="6337" x2="52374" y2="17426"/>
                        <a14:foregroundMark x1="56355" y1="7921" x2="56662" y2="17624"/>
                        <a14:foregroundMark x1="60796" y1="18416" x2="65391" y2="8713"/>
                      </a14:backgroundRemoval>
                    </a14:imgEffect>
                  </a14:imgLayer>
                </a14:imgProps>
              </a:ext>
              <a:ext uri="{28A0092B-C50C-407E-A947-70E740481C1C}">
                <a14:useLocalDpi xmlns:a14="http://schemas.microsoft.com/office/drawing/2010/main" val="0"/>
              </a:ext>
            </a:extLst>
          </a:blip>
          <a:stretch>
            <a:fillRect/>
          </a:stretch>
        </p:blipFill>
        <p:spPr>
          <a:xfrm>
            <a:off x="1041763" y="3689200"/>
            <a:ext cx="1777637" cy="1374741"/>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2098" b="92774" l="5529" r="95577"/>
                    </a14:imgEffect>
                  </a14:imgLayer>
                </a14:imgProps>
              </a:ext>
              <a:ext uri="{28A0092B-C50C-407E-A947-70E740481C1C}">
                <a14:useLocalDpi xmlns:a14="http://schemas.microsoft.com/office/drawing/2010/main" val="0"/>
              </a:ext>
            </a:extLst>
          </a:blip>
          <a:stretch>
            <a:fillRect/>
          </a:stretch>
        </p:blipFill>
        <p:spPr>
          <a:xfrm>
            <a:off x="249620" y="5504198"/>
            <a:ext cx="1824613" cy="1236586"/>
          </a:xfrm>
          <a:prstGeom prst="rect">
            <a:avLst/>
          </a:prstGeom>
        </p:spPr>
      </p:pic>
    </p:spTree>
    <p:extLst>
      <p:ext uri="{BB962C8B-B14F-4D97-AF65-F5344CB8AC3E}">
        <p14:creationId xmlns:p14="http://schemas.microsoft.com/office/powerpoint/2010/main" val="207492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9279" y="4495800"/>
            <a:ext cx="1765641" cy="1147524"/>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97732" l="0" r="100000"/>
                    </a14:imgEffect>
                  </a14:imgLayer>
                </a14:imgProps>
              </a:ext>
              <a:ext uri="{28A0092B-C50C-407E-A947-70E740481C1C}">
                <a14:useLocalDpi xmlns:a14="http://schemas.microsoft.com/office/drawing/2010/main" val="0"/>
              </a:ext>
            </a:extLst>
          </a:blip>
          <a:stretch>
            <a:fillRect/>
          </a:stretch>
        </p:blipFill>
        <p:spPr>
          <a:xfrm>
            <a:off x="6858000" y="1638300"/>
            <a:ext cx="1869201" cy="1441276"/>
          </a:xfrm>
          <a:prstGeom prst="rect">
            <a:avLst/>
          </a:prstGeom>
        </p:spPr>
      </p:pic>
      <p:sp>
        <p:nvSpPr>
          <p:cNvPr id="12" name="Content Placeholder 2"/>
          <p:cNvSpPr txBox="1">
            <a:spLocks/>
          </p:cNvSpPr>
          <p:nvPr/>
        </p:nvSpPr>
        <p:spPr>
          <a:xfrm>
            <a:off x="249620" y="304800"/>
            <a:ext cx="8686800" cy="6858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n-CA" b="1" dirty="0" err="1" smtClean="0">
                <a:solidFill>
                  <a:schemeClr val="tx1"/>
                </a:solidFill>
                <a:latin typeface="Bookman Old Style" panose="02050604050505020204" pitchFamily="18" charset="0"/>
              </a:rPr>
              <a:t>LuBAIR</a:t>
            </a:r>
            <a:r>
              <a:rPr lang="en-CA" b="1" dirty="0" smtClean="0">
                <a:solidFill>
                  <a:schemeClr val="tx1"/>
                </a:solidFill>
                <a:latin typeface="Bookman Old Style" panose="02050604050505020204" pitchFamily="18" charset="0"/>
              </a:rPr>
              <a:t>™ Inventory</a:t>
            </a:r>
            <a:endParaRPr lang="en-US" b="1" dirty="0">
              <a:solidFill>
                <a:schemeClr val="tx1"/>
              </a:solidFill>
            </a:endParaRPr>
          </a:p>
        </p:txBody>
      </p:sp>
      <p:sp>
        <p:nvSpPr>
          <p:cNvPr id="11" name="Content Placeholder 2"/>
          <p:cNvSpPr txBox="1">
            <a:spLocks/>
          </p:cNvSpPr>
          <p:nvPr/>
        </p:nvSpPr>
        <p:spPr>
          <a:xfrm>
            <a:off x="0" y="1143000"/>
            <a:ext cx="9144000" cy="990600"/>
          </a:xfrm>
          <a:prstGeom prst="rect">
            <a:avLst/>
          </a:prstGeom>
          <a:ln>
            <a:noFill/>
          </a:ln>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lvl="0" indent="0" algn="ctr">
              <a:buNone/>
            </a:pP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Based </a:t>
            </a:r>
            <a:r>
              <a:rPr lang="en-CA" sz="2800" dirty="0">
                <a:ln>
                  <a:solidFill>
                    <a:schemeClr val="tx1"/>
                  </a:solidFill>
                </a:ln>
                <a:solidFill>
                  <a:srgbClr val="FFFF6D"/>
                </a:solidFill>
                <a:latin typeface="Aharoni" panose="02010803020104030203" pitchFamily="2" charset="-79"/>
                <a:cs typeface="Aharoni" panose="02010803020104030203" pitchFamily="2" charset="-79"/>
              </a:rPr>
              <a:t>in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Impairment of </a:t>
            </a:r>
            <a:r>
              <a:rPr lang="en-CA" sz="2800" dirty="0">
                <a:ln>
                  <a:solidFill>
                    <a:schemeClr val="tx1"/>
                  </a:solidFill>
                </a:ln>
                <a:solidFill>
                  <a:srgbClr val="FFFF6D"/>
                </a:solidFill>
                <a:latin typeface="Aharoni" panose="02010803020104030203" pitchFamily="2" charset="-79"/>
                <a:cs typeface="Aharoni" panose="02010803020104030203" pitchFamily="2" charset="-79"/>
              </a:rPr>
              <a:t>Emotional Regulatory </a:t>
            </a:r>
            <a:r>
              <a:rPr lang="en-CA" sz="2800" dirty="0" smtClean="0">
                <a:ln>
                  <a:solidFill>
                    <a:schemeClr val="tx1"/>
                  </a:solidFill>
                </a:ln>
                <a:solidFill>
                  <a:srgbClr val="FFFF6D"/>
                </a:solidFill>
                <a:latin typeface="Aharoni" panose="02010803020104030203" pitchFamily="2" charset="-79"/>
                <a:cs typeface="Aharoni" panose="02010803020104030203" pitchFamily="2" charset="-79"/>
              </a:rPr>
              <a:t>Circuits</a:t>
            </a:r>
            <a:endParaRPr lang="en-CA" sz="2800" u="sng" dirty="0">
              <a:ln>
                <a:solidFill>
                  <a:schemeClr val="tx1"/>
                </a:solidFill>
              </a:ln>
              <a:solidFill>
                <a:srgbClr val="FF781D"/>
              </a:solidFill>
              <a:latin typeface="Aharoni" panose="02010803020104030203" pitchFamily="2" charset="-79"/>
              <a:cs typeface="Aharoni" panose="02010803020104030203" pitchFamily="2" charset="-79"/>
            </a:endParaRPr>
          </a:p>
        </p:txBody>
      </p:sp>
      <p:cxnSp>
        <p:nvCxnSpPr>
          <p:cNvPr id="13" name="Curved Connector 12"/>
          <p:cNvCxnSpPr/>
          <p:nvPr/>
        </p:nvCxnSpPr>
        <p:spPr>
          <a:xfrm rot="10800000" flipV="1">
            <a:off x="1011621" y="3103858"/>
            <a:ext cx="7162800" cy="2839741"/>
          </a:xfrm>
          <a:prstGeom prst="curved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6172200"/>
            <a:ext cx="3124200" cy="523220"/>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Discontentment</a:t>
            </a:r>
          </a:p>
        </p:txBody>
      </p:sp>
      <p:sp>
        <p:nvSpPr>
          <p:cNvPr id="18" name="Rectangle 17"/>
          <p:cNvSpPr/>
          <p:nvPr/>
        </p:nvSpPr>
        <p:spPr>
          <a:xfrm>
            <a:off x="7068700" y="3264611"/>
            <a:ext cx="1447800" cy="523220"/>
          </a:xfrm>
          <a:prstGeom prst="rect">
            <a:avLst/>
          </a:prstGeom>
        </p:spPr>
        <p:txBody>
          <a:bodyPr wrap="square">
            <a:spAutoFit/>
          </a:bodyPr>
          <a:lstStyle/>
          <a:p>
            <a:pPr marL="0" lvl="7" algn="ctr">
              <a:spcAft>
                <a:spcPts val="3000"/>
              </a:spcAft>
              <a:buClr>
                <a:schemeClr val="tx1"/>
              </a:buClr>
              <a:buSzPct val="100000"/>
            </a:pPr>
            <a:r>
              <a:rPr lang="en-US" sz="2800" dirty="0" smtClean="0">
                <a:latin typeface="Arial Rounded MT Bold" panose="020F0704030504030204" pitchFamily="34" charset="0"/>
              </a:rPr>
              <a:t>Anger</a:t>
            </a:r>
          </a:p>
        </p:txBody>
      </p:sp>
      <p:sp>
        <p:nvSpPr>
          <p:cNvPr id="23" name="Slide Number Placeholder 22"/>
          <p:cNvSpPr>
            <a:spLocks noGrp="1"/>
          </p:cNvSpPr>
          <p:nvPr>
            <p:ph type="sldNum" sz="quarter" idx="10"/>
          </p:nvPr>
        </p:nvSpPr>
        <p:spPr/>
        <p:txBody>
          <a:bodyPr/>
          <a:lstStyle/>
          <a:p>
            <a:fld id="{800A0DDF-9B95-4961-8F3C-303932E2D10A}" type="slidenum">
              <a:rPr lang="en-US" smtClean="0"/>
              <a:pPr/>
              <a:t>99</a:t>
            </a:fld>
            <a:endParaRPr lang="en-US" dirty="0"/>
          </a:p>
        </p:txBody>
      </p:sp>
    </p:spTree>
    <p:extLst>
      <p:ext uri="{BB962C8B-B14F-4D97-AF65-F5344CB8AC3E}">
        <p14:creationId xmlns:p14="http://schemas.microsoft.com/office/powerpoint/2010/main" val="2864258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77724</TotalTime>
  <Words>11850</Words>
  <Application>Microsoft Office PowerPoint</Application>
  <PresentationFormat>On-screen Show (4:3)</PresentationFormat>
  <Paragraphs>2432</Paragraphs>
  <Slides>195</Slides>
  <Notes>190</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195</vt:i4>
      </vt:variant>
    </vt:vector>
  </HeadingPairs>
  <TitlesOfParts>
    <vt:vector size="209" baseType="lpstr">
      <vt:lpstr>Aharoni</vt:lpstr>
      <vt:lpstr>Arial</vt:lpstr>
      <vt:lpstr>Arial Black</vt:lpstr>
      <vt:lpstr>Arial Rounded MT Bold</vt:lpstr>
      <vt:lpstr>Book Antiqua</vt:lpstr>
      <vt:lpstr>Bookman Old Style</vt:lpstr>
      <vt:lpstr>Calibri</vt:lpstr>
      <vt:lpstr>Franklin Gothic Book</vt:lpstr>
      <vt:lpstr>Franklin Gothic Medium</vt:lpstr>
      <vt:lpstr>High Tower Text</vt:lpstr>
      <vt:lpstr>Times New Roman</vt:lpstr>
      <vt:lpstr>Wingdings</vt:lpstr>
      <vt:lpstr>Wingdings 2</vt:lpstr>
      <vt:lpstr>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www.dementiabehaviors.com</dc:title>
  <dc:creator>Admin</dc:creator>
  <cp:lastModifiedBy>Atul Sunny Luthra</cp:lastModifiedBy>
  <cp:revision>1184</cp:revision>
  <cp:lastPrinted>2019-05-13T19:21:09Z</cp:lastPrinted>
  <dcterms:created xsi:type="dcterms:W3CDTF">2018-01-29T20:08:37Z</dcterms:created>
  <dcterms:modified xsi:type="dcterms:W3CDTF">2021-04-09T12:04:35Z</dcterms:modified>
</cp:coreProperties>
</file>