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 id="2147483675" r:id="rId3"/>
    <p:sldMasterId id="2147483689" r:id="rId4"/>
    <p:sldMasterId id="2147483701" r:id="rId5"/>
  </p:sldMasterIdLst>
  <p:notesMasterIdLst>
    <p:notesMasterId r:id="rId104"/>
  </p:notesMasterIdLst>
  <p:sldIdLst>
    <p:sldId id="286" r:id="rId6"/>
    <p:sldId id="277" r:id="rId7"/>
    <p:sldId id="301" r:id="rId8"/>
    <p:sldId id="302" r:id="rId9"/>
    <p:sldId id="297" r:id="rId10"/>
    <p:sldId id="298" r:id="rId11"/>
    <p:sldId id="294" r:id="rId12"/>
    <p:sldId id="281" r:id="rId13"/>
    <p:sldId id="295" r:id="rId14"/>
    <p:sldId id="303" r:id="rId15"/>
    <p:sldId id="292" r:id="rId16"/>
    <p:sldId id="304" r:id="rId17"/>
    <p:sldId id="258" r:id="rId18"/>
    <p:sldId id="259" r:id="rId19"/>
    <p:sldId id="260" r:id="rId20"/>
    <p:sldId id="387" r:id="rId21"/>
    <p:sldId id="293" r:id="rId22"/>
    <p:sldId id="289" r:id="rId23"/>
    <p:sldId id="291" r:id="rId24"/>
    <p:sldId id="309" r:id="rId25"/>
    <p:sldId id="310" r:id="rId26"/>
    <p:sldId id="311" r:id="rId27"/>
    <p:sldId id="313" r:id="rId28"/>
    <p:sldId id="312" r:id="rId29"/>
    <p:sldId id="315" r:id="rId30"/>
    <p:sldId id="261" r:id="rId31"/>
    <p:sldId id="262" r:id="rId32"/>
    <p:sldId id="316" r:id="rId33"/>
    <p:sldId id="317" r:id="rId34"/>
    <p:sldId id="318" r:id="rId35"/>
    <p:sldId id="263" r:id="rId36"/>
    <p:sldId id="265" r:id="rId37"/>
    <p:sldId id="319" r:id="rId38"/>
    <p:sldId id="320" r:id="rId39"/>
    <p:sldId id="321" r:id="rId40"/>
    <p:sldId id="371" r:id="rId41"/>
    <p:sldId id="324" r:id="rId42"/>
    <p:sldId id="325" r:id="rId43"/>
    <p:sldId id="372" r:id="rId44"/>
    <p:sldId id="326" r:id="rId45"/>
    <p:sldId id="327" r:id="rId46"/>
    <p:sldId id="328" r:id="rId47"/>
    <p:sldId id="329" r:id="rId48"/>
    <p:sldId id="330" r:id="rId49"/>
    <p:sldId id="331" r:id="rId50"/>
    <p:sldId id="332" r:id="rId51"/>
    <p:sldId id="333" r:id="rId52"/>
    <p:sldId id="373" r:id="rId53"/>
    <p:sldId id="374" r:id="rId54"/>
    <p:sldId id="334" r:id="rId55"/>
    <p:sldId id="375" r:id="rId56"/>
    <p:sldId id="336" r:id="rId57"/>
    <p:sldId id="337" r:id="rId58"/>
    <p:sldId id="338" r:id="rId59"/>
    <p:sldId id="376" r:id="rId60"/>
    <p:sldId id="339" r:id="rId61"/>
    <p:sldId id="340" r:id="rId62"/>
    <p:sldId id="341" r:id="rId63"/>
    <p:sldId id="342" r:id="rId64"/>
    <p:sldId id="343" r:id="rId65"/>
    <p:sldId id="344" r:id="rId66"/>
    <p:sldId id="346" r:id="rId67"/>
    <p:sldId id="347" r:id="rId68"/>
    <p:sldId id="348" r:id="rId69"/>
    <p:sldId id="349" r:id="rId70"/>
    <p:sldId id="350" r:id="rId71"/>
    <p:sldId id="351" r:id="rId72"/>
    <p:sldId id="388" r:id="rId73"/>
    <p:sldId id="352" r:id="rId74"/>
    <p:sldId id="353" r:id="rId75"/>
    <p:sldId id="354" r:id="rId76"/>
    <p:sldId id="355" r:id="rId77"/>
    <p:sldId id="356" r:id="rId78"/>
    <p:sldId id="357" r:id="rId79"/>
    <p:sldId id="358" r:id="rId80"/>
    <p:sldId id="359" r:id="rId81"/>
    <p:sldId id="360" r:id="rId82"/>
    <p:sldId id="361" r:id="rId83"/>
    <p:sldId id="362" r:id="rId84"/>
    <p:sldId id="363" r:id="rId85"/>
    <p:sldId id="364" r:id="rId86"/>
    <p:sldId id="377" r:id="rId87"/>
    <p:sldId id="378" r:id="rId88"/>
    <p:sldId id="379" r:id="rId89"/>
    <p:sldId id="380" r:id="rId90"/>
    <p:sldId id="381" r:id="rId91"/>
    <p:sldId id="382" r:id="rId92"/>
    <p:sldId id="384" r:id="rId93"/>
    <p:sldId id="385" r:id="rId94"/>
    <p:sldId id="389" r:id="rId95"/>
    <p:sldId id="268" r:id="rId96"/>
    <p:sldId id="269" r:id="rId97"/>
    <p:sldId id="270" r:id="rId98"/>
    <p:sldId id="271" r:id="rId99"/>
    <p:sldId id="272" r:id="rId100"/>
    <p:sldId id="383" r:id="rId101"/>
    <p:sldId id="274" r:id="rId102"/>
    <p:sldId id="275" r:id="rId10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5" roundtripDataSignature="AMtx7miUpBAWQGBsrWBjndqvhvs0ZmIX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33" autoAdjust="0"/>
  </p:normalViewPr>
  <p:slideViewPr>
    <p:cSldViewPr snapToGrid="0">
      <p:cViewPr varScale="1">
        <p:scale>
          <a:sx n="68" d="100"/>
          <a:sy n="68"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07" Type="http://schemas.openxmlformats.org/officeDocument/2006/relationships/viewProps" Target="viewProps.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102" Type="http://schemas.openxmlformats.org/officeDocument/2006/relationships/slide" Target="slides/slide97.xml"/><Relationship Id="rId5" Type="http://schemas.openxmlformats.org/officeDocument/2006/relationships/slideMaster" Target="slideMasters/slideMaster5.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customschemas.google.com/relationships/presentationmetadata" Target="metadata"/><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slide" Target="slides/slide98.xml"/><Relationship Id="rId108"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presProps" Target="pres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tableStyles" Target="tableStyles.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notesMaster" Target="notesMasters/notesMaster1.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6027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Cognitive and noncognitive</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BD784C0-64A9-4602-90FF-0499A5E0C93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06869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Cognitive and noncognitive</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D561652-AF23-4394-9D0E-552D56BCCF4F}"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15657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Cognitive and noncognitive</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FFEACD-6FCF-4B72-BFA8-D51CD782D47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67696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Cognitive and noncognitive</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9FC92F5-0517-46E7-94CE-CC2817A9520B}"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83215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Cognitive and noncognitive</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131137-0660-40A4-82E9-862BDA0FFF50}"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0529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Cognitive and noncognitive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8148863-9398-49D5-AEC9-8AE5003795E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19129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Cognitive and noncognitive</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137D63-DA7C-49C1-BB46-FC4CBE0296E9}"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86347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35F19B-BD53-4C9B-AD46-D0CB0AEE9E46}"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95233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F80FCD-8484-44B0-909D-035B24928901}" type="slidenum">
              <a:rPr lang="en-US" altLang="en-US" smtClean="0">
                <a:latin typeface="Arial" panose="020B0604020202020204" pitchFamily="34" charset="0"/>
              </a:rPr>
              <a:pPr>
                <a:spcBef>
                  <a:spcPct val="0"/>
                </a:spcBef>
              </a:pPr>
              <a:t>8</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981289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4E73277-1A08-4456-9E7B-516D6E423E1E}"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63794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73840F8-0295-44F8-8E52-3092396C7E0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56253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3A47BF-D306-44D5-83F6-417BFDE69D8C}"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55491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lnSpc>
                <a:spcPct val="90000"/>
              </a:lnSpc>
              <a:spcBef>
                <a:spcPct val="0"/>
              </a:spcBef>
            </a:pPr>
            <a:endParaRPr lang="en-US" altLang="en-US" sz="1800" smtClean="0">
              <a:latin typeface="Arial Black" panose="020B0A04020102020204" pitchFamily="34" charset="0"/>
            </a:endParaRPr>
          </a:p>
          <a:p>
            <a:pPr eaLnBrk="1" hangingPunct="1">
              <a:spcBef>
                <a:spcPct val="0"/>
              </a:spcBef>
            </a:pPr>
            <a:endParaRPr lang="en-US" altLang="en-US" smtClean="0"/>
          </a:p>
          <a:p>
            <a:pPr eaLnBrk="1" hangingPunct="1">
              <a:spcBef>
                <a:spcPct val="0"/>
              </a:spcBef>
            </a:pPr>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C3EE82A-BF8B-4B08-914D-69CF35F1F75C}"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555093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lnSpc>
                <a:spcPct val="90000"/>
              </a:lnSpc>
              <a:spcBef>
                <a:spcPct val="0"/>
              </a:spcBef>
            </a:pPr>
            <a:endParaRPr lang="en-US" altLang="en-US" sz="1800" smtClean="0">
              <a:latin typeface="Arial Black" panose="020B0A04020102020204" pitchFamily="34" charset="0"/>
            </a:endParaRPr>
          </a:p>
          <a:p>
            <a:pPr eaLnBrk="1" hangingPunct="1">
              <a:spcBef>
                <a:spcPct val="0"/>
              </a:spcBef>
            </a:pPr>
            <a:endParaRPr lang="en-US" altLang="en-US" smtClean="0"/>
          </a:p>
          <a:p>
            <a:pPr eaLnBrk="1" hangingPunct="1">
              <a:spcBef>
                <a:spcPct val="0"/>
              </a:spcBef>
            </a:pPr>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00AC26E-EACE-4948-95C6-0B69DF5390C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219876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lnSpc>
                <a:spcPct val="90000"/>
              </a:lnSpc>
              <a:spcBef>
                <a:spcPct val="0"/>
              </a:spcBef>
            </a:pPr>
            <a:endParaRPr lang="en-US" altLang="en-US" sz="1800" smtClean="0">
              <a:latin typeface="Arial Black" panose="020B0A04020102020204" pitchFamily="34" charset="0"/>
            </a:endParaRPr>
          </a:p>
          <a:p>
            <a:pPr eaLnBrk="1" hangingPunct="1">
              <a:spcBef>
                <a:spcPct val="0"/>
              </a:spcBef>
            </a:pPr>
            <a:endParaRPr lang="en-US" altLang="en-US" smtClean="0"/>
          </a:p>
          <a:p>
            <a:pPr eaLnBrk="1" hangingPunct="1">
              <a:spcBef>
                <a:spcPct val="0"/>
              </a:spcBef>
            </a:pPr>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4A1B03-4D6E-4F02-B617-D1D8F3EB78E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849248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719DB8C-F87B-4794-8357-12B1B5FC6505}"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288774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lnSpc>
                <a:spcPct val="90000"/>
              </a:lnSpc>
              <a:spcBef>
                <a:spcPct val="0"/>
              </a:spcBef>
            </a:pPr>
            <a:endParaRPr lang="en-US" altLang="en-US" sz="1800" smtClean="0">
              <a:latin typeface="Arial Black" panose="020B0A04020102020204" pitchFamily="34" charset="0"/>
            </a:endParaRPr>
          </a:p>
          <a:p>
            <a:pPr eaLnBrk="1" hangingPunct="1">
              <a:spcBef>
                <a:spcPct val="0"/>
              </a:spcBef>
            </a:pPr>
            <a:endParaRPr lang="en-US" altLang="en-US" smtClean="0"/>
          </a:p>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9FD553D-5E0A-4257-8297-BFAE5039F7F6}"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359630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594FC9D-FC8E-4D42-97EC-A53F9F196EC6}"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722066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9FAF42-2DEF-4A0B-9ADC-AA11AC6B54CB}"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9526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0D3E84-D2C1-4343-B830-7C55FFAB5119}"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67268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3F6CC7-E577-4280-8C6E-3E28F098AAEB}"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701132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0E0352-67B5-4814-A28C-9BB76CD8C4E1}"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70</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431169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In the SCRB model </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ABECDD-EAD7-4D0B-9658-345F94F08C5A}"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71</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69795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In the SCRB model </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331C1E-EBCC-4BE0-8767-06957A9A770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72</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109321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Description of this figure:</a:t>
            </a:r>
          </a:p>
          <a:p>
            <a:pPr eaLnBrk="1" hangingPunct="1">
              <a:spcBef>
                <a:spcPct val="0"/>
              </a:spcBef>
            </a:pPr>
            <a:r>
              <a:rPr lang="en-US" altLang="en-US" dirty="0" smtClean="0"/>
              <a:t>Figure 1 describes how biological, personal, and environmental factors of a person with dementia dynamically interact to result in a behavior. An internal (CR or PN) or external (MS or IPI) are inputted either separately or together, resulting in impaired processing through biological factors (i.e. the stage of the disease) and personal factors (i.e. coping mechanisms), resulting in an output of stage congruent responsive behaviors. </a:t>
            </a:r>
          </a:p>
          <a:p>
            <a:pPr eaLnBrk="1" hangingPunct="1">
              <a:spcBef>
                <a:spcPct val="0"/>
              </a:spcBef>
            </a:pPr>
            <a:endParaRPr lang="en-US" altLang="en-US" dirty="0"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977DDF9-52AB-47F6-B9B5-60B95D315232}"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74</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47775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5B36105-282C-44F1-A05C-7F0F88B8E294}"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75</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242503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196B7A-E558-420C-8B67-84F1245A724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76</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271887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59A3D7E-DDB2-497D-A502-B06A5515A45C}"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77</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22209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BA60430-553D-4D60-8771-8960FAA18140}"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78</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31076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039049-8F08-4090-9F9D-2931DF1CFB99}"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79</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375055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6F7C08-762D-47FF-8122-3EF031E5231F}"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80</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503924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4D359A9-3097-41D8-91D8-267B83A0238C}"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81</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795734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58355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16059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74099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0832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97415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70955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9F027-DED2-4070-9645-681DA50956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Dr. A. S. Luthra</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Header Placeholder 5"/>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The Meaning of Behavioral Expressions in Persons with Dementia (PwD)</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7" name="Date Placeholder 6"/>
          <p:cNvSpPr>
            <a:spLocks noGrp="1"/>
          </p:cNvSpPr>
          <p:nvPr>
            <p:ph type="dt"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5/22/2019</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2434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smtClean="0"/>
              <a:t>Called “INTO aggression” in paper, not IN</a:t>
            </a:r>
          </a:p>
          <a:p>
            <a:pPr marL="171450" indent="-171450" eaLnBrk="1" hangingPunct="1">
              <a:spcBef>
                <a:spcPct val="0"/>
              </a:spcBef>
              <a:buFontTx/>
              <a:buChar char="-"/>
            </a:pPr>
            <a:r>
              <a:rPr lang="en-US" altLang="en-US" smtClean="0"/>
              <a:t>Called Needs Based Dementia Compromised Behaviors in paper, not the one above</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C492EB-869F-49F1-8C30-E563F8844D05}" type="slidenum">
              <a:rPr lang="en-US" altLang="en-US" smtClean="0">
                <a:latin typeface="Arial" panose="020B0604020202020204" pitchFamily="34" charset="0"/>
              </a:rPr>
              <a:pPr>
                <a:spcBef>
                  <a:spcPct val="0"/>
                </a:spcBef>
              </a:pPr>
              <a:t>18</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503784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smtClean="0"/>
              <a:t>Kovach et al., 2005</a:t>
            </a: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C3E83F-CAAF-41E8-9FD1-13835704C2FE}" type="slidenum">
              <a:rPr lang="en-US" altLang="en-US" smtClean="0">
                <a:latin typeface="Arial" panose="020B0604020202020204" pitchFamily="34" charset="0"/>
              </a:rPr>
              <a:pPr>
                <a:spcBef>
                  <a:spcPct val="0"/>
                </a:spcBef>
              </a:pPr>
              <a:t>19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772937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6BF03E-F1BA-4330-A42F-F18FF31A9E91}" type="slidenum">
              <a:rPr lang="en-US" altLang="en-US"/>
              <a:pPr>
                <a:defRPr/>
              </a:pPr>
              <a:t>‹#›</a:t>
            </a:fld>
            <a:endParaRPr lang="en-US" altLang="en-US"/>
          </a:p>
        </p:txBody>
      </p:sp>
    </p:spTree>
    <p:extLst>
      <p:ext uri="{BB962C8B-B14F-4D97-AF65-F5344CB8AC3E}">
        <p14:creationId xmlns:p14="http://schemas.microsoft.com/office/powerpoint/2010/main" val="1150728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12D6B-06B4-4DAF-B0FF-8B81D843CB50}" type="slidenum">
              <a:rPr lang="en-US" altLang="en-US"/>
              <a:pPr>
                <a:defRPr/>
              </a:pPr>
              <a:t>‹#›</a:t>
            </a:fld>
            <a:endParaRPr lang="en-US" altLang="en-US"/>
          </a:p>
        </p:txBody>
      </p:sp>
    </p:spTree>
    <p:extLst>
      <p:ext uri="{BB962C8B-B14F-4D97-AF65-F5344CB8AC3E}">
        <p14:creationId xmlns:p14="http://schemas.microsoft.com/office/powerpoint/2010/main" val="1277221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D95717-D00A-4B67-8978-D2C8634AA670}" type="slidenum">
              <a:rPr lang="en-US" altLang="en-US"/>
              <a:pPr>
                <a:defRPr/>
              </a:pPr>
              <a:t>‹#›</a:t>
            </a:fld>
            <a:endParaRPr lang="en-US" altLang="en-US"/>
          </a:p>
        </p:txBody>
      </p:sp>
    </p:spTree>
    <p:extLst>
      <p:ext uri="{BB962C8B-B14F-4D97-AF65-F5344CB8AC3E}">
        <p14:creationId xmlns:p14="http://schemas.microsoft.com/office/powerpoint/2010/main" val="1782989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9E993A-59F7-48A2-B341-BB466E8AA57F}" type="slidenum">
              <a:rPr lang="en-US" altLang="en-US"/>
              <a:pPr>
                <a:defRPr/>
              </a:pPr>
              <a:t>‹#›</a:t>
            </a:fld>
            <a:endParaRPr lang="en-US" altLang="en-US"/>
          </a:p>
        </p:txBody>
      </p:sp>
    </p:spTree>
    <p:extLst>
      <p:ext uri="{BB962C8B-B14F-4D97-AF65-F5344CB8AC3E}">
        <p14:creationId xmlns:p14="http://schemas.microsoft.com/office/powerpoint/2010/main" val="2834890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CDD9CB-424C-4361-BFB0-B391E615FF62}" type="slidenum">
              <a:rPr lang="en-US" altLang="en-US"/>
              <a:pPr>
                <a:defRPr/>
              </a:pPr>
              <a:t>‹#›</a:t>
            </a:fld>
            <a:endParaRPr lang="en-US" altLang="en-US"/>
          </a:p>
        </p:txBody>
      </p:sp>
    </p:spTree>
    <p:extLst>
      <p:ext uri="{BB962C8B-B14F-4D97-AF65-F5344CB8AC3E}">
        <p14:creationId xmlns:p14="http://schemas.microsoft.com/office/powerpoint/2010/main" val="3311255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8411D7B-1F43-4A01-82E2-5529BEA48D68}" type="slidenum">
              <a:rPr lang="en-US" altLang="en-US"/>
              <a:pPr>
                <a:defRPr/>
              </a:pPr>
              <a:t>‹#›</a:t>
            </a:fld>
            <a:endParaRPr lang="en-US" altLang="en-US"/>
          </a:p>
        </p:txBody>
      </p:sp>
    </p:spTree>
    <p:extLst>
      <p:ext uri="{BB962C8B-B14F-4D97-AF65-F5344CB8AC3E}">
        <p14:creationId xmlns:p14="http://schemas.microsoft.com/office/powerpoint/2010/main" val="1115386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A47ACD9-C70E-414A-A5D4-E5C21988788D}" type="slidenum">
              <a:rPr lang="en-US" altLang="en-US"/>
              <a:pPr>
                <a:defRPr/>
              </a:pPr>
              <a:t>‹#›</a:t>
            </a:fld>
            <a:endParaRPr lang="en-US" altLang="en-US"/>
          </a:p>
        </p:txBody>
      </p:sp>
    </p:spTree>
    <p:extLst>
      <p:ext uri="{BB962C8B-B14F-4D97-AF65-F5344CB8AC3E}">
        <p14:creationId xmlns:p14="http://schemas.microsoft.com/office/powerpoint/2010/main" val="45673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A937DFB-1F5F-42CC-8412-D95C08C477AB}" type="slidenum">
              <a:rPr lang="en-US" altLang="en-US"/>
              <a:pPr>
                <a:defRPr/>
              </a:pPr>
              <a:t>‹#›</a:t>
            </a:fld>
            <a:endParaRPr lang="en-US" altLang="en-US"/>
          </a:p>
        </p:txBody>
      </p:sp>
    </p:spTree>
    <p:extLst>
      <p:ext uri="{BB962C8B-B14F-4D97-AF65-F5344CB8AC3E}">
        <p14:creationId xmlns:p14="http://schemas.microsoft.com/office/powerpoint/2010/main" val="103071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909018-7817-4647-A32D-C37314F83CDF}" type="slidenum">
              <a:rPr lang="en-US" altLang="en-US"/>
              <a:pPr>
                <a:defRPr/>
              </a:pPr>
              <a:t>‹#›</a:t>
            </a:fld>
            <a:endParaRPr lang="en-US" altLang="en-US"/>
          </a:p>
        </p:txBody>
      </p:sp>
    </p:spTree>
    <p:extLst>
      <p:ext uri="{BB962C8B-B14F-4D97-AF65-F5344CB8AC3E}">
        <p14:creationId xmlns:p14="http://schemas.microsoft.com/office/powerpoint/2010/main" val="1907851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314CE2-6578-4232-945A-571BA66DDCCC}" type="slidenum">
              <a:rPr lang="en-US" altLang="en-US"/>
              <a:pPr>
                <a:defRPr/>
              </a:pPr>
              <a:t>‹#›</a:t>
            </a:fld>
            <a:endParaRPr lang="en-US" altLang="en-US"/>
          </a:p>
        </p:txBody>
      </p:sp>
    </p:spTree>
    <p:extLst>
      <p:ext uri="{BB962C8B-B14F-4D97-AF65-F5344CB8AC3E}">
        <p14:creationId xmlns:p14="http://schemas.microsoft.com/office/powerpoint/2010/main" val="474197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9ED252-D18A-43D4-A513-9F2826EF30F2}" type="slidenum">
              <a:rPr lang="en-US" altLang="en-US"/>
              <a:pPr>
                <a:defRPr/>
              </a:pPr>
              <a:t>‹#›</a:t>
            </a:fld>
            <a:endParaRPr lang="en-US" altLang="en-US"/>
          </a:p>
        </p:txBody>
      </p:sp>
    </p:spTree>
    <p:extLst>
      <p:ext uri="{BB962C8B-B14F-4D97-AF65-F5344CB8AC3E}">
        <p14:creationId xmlns:p14="http://schemas.microsoft.com/office/powerpoint/2010/main" val="5433787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F37BAD-002B-4F03-9676-D10F96168BF6}" type="slidenum">
              <a:rPr lang="en-US" altLang="en-US"/>
              <a:pPr>
                <a:defRPr/>
              </a:pPr>
              <a:t>‹#›</a:t>
            </a:fld>
            <a:endParaRPr lang="en-US" altLang="en-US"/>
          </a:p>
        </p:txBody>
      </p:sp>
    </p:spTree>
    <p:extLst>
      <p:ext uri="{BB962C8B-B14F-4D97-AF65-F5344CB8AC3E}">
        <p14:creationId xmlns:p14="http://schemas.microsoft.com/office/powerpoint/2010/main" val="24143333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DC2D33-89A1-4C3F-877A-FE049E33298D}" type="slidenum">
              <a:rPr lang="en-US" altLang="en-US"/>
              <a:pPr>
                <a:defRPr/>
              </a:pPr>
              <a:t>‹#›</a:t>
            </a:fld>
            <a:endParaRPr lang="en-US" altLang="en-US"/>
          </a:p>
        </p:txBody>
      </p:sp>
    </p:spTree>
    <p:extLst>
      <p:ext uri="{BB962C8B-B14F-4D97-AF65-F5344CB8AC3E}">
        <p14:creationId xmlns:p14="http://schemas.microsoft.com/office/powerpoint/2010/main" val="41065203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600201"/>
            <a:ext cx="109728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0B88FD-CE9E-403E-B87B-6E749773780A}" type="slidenum">
              <a:rPr lang="en-US" altLang="en-US"/>
              <a:pPr>
                <a:defRPr/>
              </a:pPr>
              <a:t>‹#›</a:t>
            </a:fld>
            <a:endParaRPr lang="en-US" altLang="en-US"/>
          </a:p>
        </p:txBody>
      </p:sp>
    </p:spTree>
    <p:extLst>
      <p:ext uri="{BB962C8B-B14F-4D97-AF65-F5344CB8AC3E}">
        <p14:creationId xmlns:p14="http://schemas.microsoft.com/office/powerpoint/2010/main" val="1918096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38DBE1-CDFA-4B96-A3DC-0DF62E6D7359}" type="slidenum">
              <a:rPr lang="en-US" altLang="en-US"/>
              <a:pPr>
                <a:defRPr/>
              </a:pPr>
              <a:t>‹#›</a:t>
            </a:fld>
            <a:endParaRPr lang="en-US" altLang="en-US"/>
          </a:p>
        </p:txBody>
      </p:sp>
    </p:spTree>
    <p:extLst>
      <p:ext uri="{BB962C8B-B14F-4D97-AF65-F5344CB8AC3E}">
        <p14:creationId xmlns:p14="http://schemas.microsoft.com/office/powerpoint/2010/main" val="21221204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644DBC-8591-41E6-A240-87B2A9EC6BC9}" type="slidenum">
              <a:rPr lang="en-US" altLang="en-US"/>
              <a:pPr>
                <a:defRPr/>
              </a:pPr>
              <a:t>‹#›</a:t>
            </a:fld>
            <a:endParaRPr lang="en-US" altLang="en-US"/>
          </a:p>
        </p:txBody>
      </p:sp>
    </p:spTree>
    <p:extLst>
      <p:ext uri="{BB962C8B-B14F-4D97-AF65-F5344CB8AC3E}">
        <p14:creationId xmlns:p14="http://schemas.microsoft.com/office/powerpoint/2010/main" val="22923311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2BD788-7028-4E2F-B00B-110B8C3775D5}" type="slidenum">
              <a:rPr lang="en-US" altLang="en-US"/>
              <a:pPr>
                <a:defRPr/>
              </a:pPr>
              <a:t>‹#›</a:t>
            </a:fld>
            <a:endParaRPr lang="en-US" altLang="en-US"/>
          </a:p>
        </p:txBody>
      </p:sp>
    </p:spTree>
    <p:extLst>
      <p:ext uri="{BB962C8B-B14F-4D97-AF65-F5344CB8AC3E}">
        <p14:creationId xmlns:p14="http://schemas.microsoft.com/office/powerpoint/2010/main" val="6488896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6F6FF0-3ED2-4CEF-B5C2-6C337A4D2556}" type="slidenum">
              <a:rPr lang="en-US" altLang="en-US"/>
              <a:pPr>
                <a:defRPr/>
              </a:pPr>
              <a:t>‹#›</a:t>
            </a:fld>
            <a:endParaRPr lang="en-US" altLang="en-US"/>
          </a:p>
        </p:txBody>
      </p:sp>
    </p:spTree>
    <p:extLst>
      <p:ext uri="{BB962C8B-B14F-4D97-AF65-F5344CB8AC3E}">
        <p14:creationId xmlns:p14="http://schemas.microsoft.com/office/powerpoint/2010/main" val="161575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BFFA879-9542-49F2-AC77-34A3E7D921F6}" type="slidenum">
              <a:rPr lang="en-US" altLang="en-US"/>
              <a:pPr>
                <a:defRPr/>
              </a:pPr>
              <a:t>‹#›</a:t>
            </a:fld>
            <a:endParaRPr lang="en-US" altLang="en-US"/>
          </a:p>
        </p:txBody>
      </p:sp>
    </p:spTree>
    <p:extLst>
      <p:ext uri="{BB962C8B-B14F-4D97-AF65-F5344CB8AC3E}">
        <p14:creationId xmlns:p14="http://schemas.microsoft.com/office/powerpoint/2010/main" val="35785442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82A4D1F-C8A3-478E-B920-E859A01301DE}" type="slidenum">
              <a:rPr lang="en-US" altLang="en-US"/>
              <a:pPr>
                <a:defRPr/>
              </a:pPr>
              <a:t>‹#›</a:t>
            </a:fld>
            <a:endParaRPr lang="en-US" altLang="en-US"/>
          </a:p>
        </p:txBody>
      </p:sp>
    </p:spTree>
    <p:extLst>
      <p:ext uri="{BB962C8B-B14F-4D97-AF65-F5344CB8AC3E}">
        <p14:creationId xmlns:p14="http://schemas.microsoft.com/office/powerpoint/2010/main" val="1603100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3BCE552-BC6D-442B-9C17-872BE80E442C}" type="slidenum">
              <a:rPr lang="en-US" altLang="en-US"/>
              <a:pPr>
                <a:defRPr/>
              </a:pPr>
              <a:t>‹#›</a:t>
            </a:fld>
            <a:endParaRPr lang="en-US" altLang="en-US"/>
          </a:p>
        </p:txBody>
      </p:sp>
    </p:spTree>
    <p:extLst>
      <p:ext uri="{BB962C8B-B14F-4D97-AF65-F5344CB8AC3E}">
        <p14:creationId xmlns:p14="http://schemas.microsoft.com/office/powerpoint/2010/main" val="16865920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FA8951-5BFB-48D0-BBCF-DC61DFBCFEAC}" type="slidenum">
              <a:rPr lang="en-US" altLang="en-US"/>
              <a:pPr>
                <a:defRPr/>
              </a:pPr>
              <a:t>‹#›</a:t>
            </a:fld>
            <a:endParaRPr lang="en-US" altLang="en-US"/>
          </a:p>
        </p:txBody>
      </p:sp>
    </p:spTree>
    <p:extLst>
      <p:ext uri="{BB962C8B-B14F-4D97-AF65-F5344CB8AC3E}">
        <p14:creationId xmlns:p14="http://schemas.microsoft.com/office/powerpoint/2010/main" val="3834188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7F11BF-AA5E-486F-A49D-CAC0FAAA8167}" type="slidenum">
              <a:rPr lang="en-US" altLang="en-US"/>
              <a:pPr>
                <a:defRPr/>
              </a:pPr>
              <a:t>‹#›</a:t>
            </a:fld>
            <a:endParaRPr lang="en-US" altLang="en-US"/>
          </a:p>
        </p:txBody>
      </p:sp>
    </p:spTree>
    <p:extLst>
      <p:ext uri="{BB962C8B-B14F-4D97-AF65-F5344CB8AC3E}">
        <p14:creationId xmlns:p14="http://schemas.microsoft.com/office/powerpoint/2010/main" val="36777488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B7A5DC-257A-481C-B73D-EE3F00F09194}" type="slidenum">
              <a:rPr lang="en-US" altLang="en-US"/>
              <a:pPr>
                <a:defRPr/>
              </a:pPr>
              <a:t>‹#›</a:t>
            </a:fld>
            <a:endParaRPr lang="en-US" altLang="en-US"/>
          </a:p>
        </p:txBody>
      </p:sp>
    </p:spTree>
    <p:extLst>
      <p:ext uri="{BB962C8B-B14F-4D97-AF65-F5344CB8AC3E}">
        <p14:creationId xmlns:p14="http://schemas.microsoft.com/office/powerpoint/2010/main" val="7266556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876B3E-6368-4C1F-8523-C3B97E90D6CA}" type="slidenum">
              <a:rPr lang="en-US" altLang="en-US"/>
              <a:pPr>
                <a:defRPr/>
              </a:pPr>
              <a:t>‹#›</a:t>
            </a:fld>
            <a:endParaRPr lang="en-US" altLang="en-US"/>
          </a:p>
        </p:txBody>
      </p:sp>
    </p:spTree>
    <p:extLst>
      <p:ext uri="{BB962C8B-B14F-4D97-AF65-F5344CB8AC3E}">
        <p14:creationId xmlns:p14="http://schemas.microsoft.com/office/powerpoint/2010/main" val="30166516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EC079F-A49D-4266-A2B4-E71376DFF082}" type="slidenum">
              <a:rPr lang="en-US" altLang="en-US"/>
              <a:pPr>
                <a:defRPr/>
              </a:pPr>
              <a:t>‹#›</a:t>
            </a:fld>
            <a:endParaRPr lang="en-US" altLang="en-US"/>
          </a:p>
        </p:txBody>
      </p:sp>
    </p:spTree>
    <p:extLst>
      <p:ext uri="{BB962C8B-B14F-4D97-AF65-F5344CB8AC3E}">
        <p14:creationId xmlns:p14="http://schemas.microsoft.com/office/powerpoint/2010/main" val="19582140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600201"/>
            <a:ext cx="109728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F08688-8149-4197-9F8E-0BFC78263F99}" type="slidenum">
              <a:rPr lang="en-US" altLang="en-US"/>
              <a:pPr>
                <a:defRPr/>
              </a:pPr>
              <a:t>‹#›</a:t>
            </a:fld>
            <a:endParaRPr lang="en-US" altLang="en-US"/>
          </a:p>
        </p:txBody>
      </p:sp>
    </p:spTree>
    <p:extLst>
      <p:ext uri="{BB962C8B-B14F-4D97-AF65-F5344CB8AC3E}">
        <p14:creationId xmlns:p14="http://schemas.microsoft.com/office/powerpoint/2010/main" val="29737526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5"/>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 name="Slide Number Placeholder 2"/>
          <p:cNvSpPr>
            <a:spLocks noGrp="1"/>
          </p:cNvSpPr>
          <p:nvPr>
            <p:ph type="sldNum" sz="quarter" idx="10"/>
          </p:nvPr>
        </p:nvSpPr>
        <p:spPr/>
        <p:txBody>
          <a:bodyPr/>
          <a:lstStyle>
            <a:lvl1pPr algn="r">
              <a:defRPr/>
            </a:lvl1pPr>
          </a:lstStyle>
          <a:p>
            <a:fld id="{800A0DDF-9B95-4961-8F3C-303932E2D10A}" type="slidenum">
              <a:rPr lang="en-US" smtClean="0"/>
              <a:pPr/>
              <a:t>‹#›</a:t>
            </a:fld>
            <a:endParaRPr lang="en-US" dirty="0"/>
          </a:p>
        </p:txBody>
      </p:sp>
    </p:spTree>
    <p:extLst>
      <p:ext uri="{BB962C8B-B14F-4D97-AF65-F5344CB8AC3E}">
        <p14:creationId xmlns:p14="http://schemas.microsoft.com/office/powerpoint/2010/main" val="143006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Slide Number Placeholder 1"/>
          <p:cNvSpPr>
            <a:spLocks noGrp="1"/>
          </p:cNvSpPr>
          <p:nvPr>
            <p:ph type="sldNum" sz="quarter" idx="10"/>
          </p:nvPr>
        </p:nvSpPr>
        <p:spPr/>
        <p:txBody>
          <a:bodyPr/>
          <a:lstStyle/>
          <a:p>
            <a:fld id="{800A0DDF-9B95-4961-8F3C-303932E2D10A}" type="slidenum">
              <a:rPr lang="en-US" smtClean="0"/>
              <a:pPr/>
              <a:t>‹#›</a:t>
            </a:fld>
            <a:endParaRPr lang="en-US" dirty="0"/>
          </a:p>
        </p:txBody>
      </p:sp>
    </p:spTree>
    <p:extLst>
      <p:ext uri="{BB962C8B-B14F-4D97-AF65-F5344CB8AC3E}">
        <p14:creationId xmlns:p14="http://schemas.microsoft.com/office/powerpoint/2010/main" val="20895088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4"/>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Slide Number Placeholder 1"/>
          <p:cNvSpPr>
            <a:spLocks noGrp="1"/>
          </p:cNvSpPr>
          <p:nvPr>
            <p:ph type="sldNum" sz="quarter" idx="10"/>
          </p:nvPr>
        </p:nvSpPr>
        <p:spPr/>
        <p:txBody>
          <a:bodyPr/>
          <a:lstStyle/>
          <a:p>
            <a:fld id="{800A0DDF-9B95-4961-8F3C-303932E2D10A}" type="slidenum">
              <a:rPr lang="en-US" smtClean="0"/>
              <a:pPr/>
              <a:t>‹#›</a:t>
            </a:fld>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078659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Slide Number Placeholder 1"/>
          <p:cNvSpPr>
            <a:spLocks noGrp="1"/>
          </p:cNvSpPr>
          <p:nvPr>
            <p:ph type="sldNum" sz="quarter" idx="10"/>
          </p:nvPr>
        </p:nvSpPr>
        <p:spPr/>
        <p:txBody>
          <a:bodyPr/>
          <a:lstStyle/>
          <a:p>
            <a:fld id="{800A0DDF-9B95-4961-8F3C-303932E2D10A}" type="slidenum">
              <a:rPr lang="en-US" smtClean="0"/>
              <a:pPr/>
              <a:t>‹#›</a:t>
            </a:fld>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39037283"/>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375259" y="666750"/>
            <a:ext cx="5720741"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6193373" y="666750"/>
            <a:ext cx="5722988"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 name="Slide Number Placeholder 1"/>
          <p:cNvSpPr>
            <a:spLocks noGrp="1"/>
          </p:cNvSpPr>
          <p:nvPr>
            <p:ph type="sldNum" sz="quarter" idx="10"/>
          </p:nvPr>
        </p:nvSpPr>
        <p:spPr/>
        <p:txBody>
          <a:bodyPr/>
          <a:lstStyle/>
          <a:p>
            <a:fld id="{800A0DDF-9B95-4961-8F3C-303932E2D10A}" type="slidenum">
              <a:rPr lang="en-US" smtClean="0"/>
              <a:pPr/>
              <a:t>‹#›</a:t>
            </a:fld>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3464559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800A0DDF-9B95-4961-8F3C-303932E2D10A}" type="slidenum">
              <a:rPr lang="en-US" smtClean="0"/>
              <a:pPr/>
              <a:t>‹#›</a:t>
            </a:fld>
            <a:endParaRPr lang="en-US" dirty="0"/>
          </a:p>
        </p:txBody>
      </p:sp>
    </p:spTree>
    <p:extLst>
      <p:ext uri="{BB962C8B-B14F-4D97-AF65-F5344CB8AC3E}">
        <p14:creationId xmlns:p14="http://schemas.microsoft.com/office/powerpoint/2010/main" val="3782581869"/>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00A0DDF-9B95-4961-8F3C-303932E2D10A}" type="slidenum">
              <a:rPr lang="en-US" smtClean="0"/>
              <a:pPr/>
              <a:t>‹#›</a:t>
            </a:fld>
            <a:endParaRPr lang="en-US" dirty="0"/>
          </a:p>
        </p:txBody>
      </p:sp>
    </p:spTree>
    <p:extLst>
      <p:ext uri="{BB962C8B-B14F-4D97-AF65-F5344CB8AC3E}">
        <p14:creationId xmlns:p14="http://schemas.microsoft.com/office/powerpoint/2010/main" val="24074395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20"/>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6" name="Text Placeholder 25"/>
          <p:cNvSpPr>
            <a:spLocks noGrp="1"/>
          </p:cNvSpPr>
          <p:nvPr>
            <p:ph type="body" idx="2"/>
          </p:nvPr>
        </p:nvSpPr>
        <p:spPr>
          <a:xfrm>
            <a:off x="609603"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Slide Number Placeholder 1"/>
          <p:cNvSpPr>
            <a:spLocks noGrp="1"/>
          </p:cNvSpPr>
          <p:nvPr>
            <p:ph type="sldNum" sz="quarter" idx="10"/>
          </p:nvPr>
        </p:nvSpPr>
        <p:spPr/>
        <p:txBody>
          <a:bodyPr/>
          <a:lstStyle/>
          <a:p>
            <a:fld id="{800A0DDF-9B95-4961-8F3C-303932E2D10A}" type="slidenum">
              <a:rPr lang="en-US" smtClean="0"/>
              <a:pPr/>
              <a:t>‹#›</a:t>
            </a:fld>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91326386"/>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5"/>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26" name="Text Placeholder 25"/>
          <p:cNvSpPr>
            <a:spLocks noGrp="1"/>
          </p:cNvSpPr>
          <p:nvPr>
            <p:ph type="body" sz="half" idx="2"/>
          </p:nvPr>
        </p:nvSpPr>
        <p:spPr>
          <a:xfrm>
            <a:off x="508000" y="5533220"/>
            <a:ext cx="7823200" cy="768351"/>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800A0DDF-9B95-4961-8F3C-303932E2D10A}" type="slidenum">
              <a:rPr lang="en-US" smtClean="0"/>
              <a:pPr/>
              <a:t>‹#›</a:t>
            </a:fld>
            <a:endParaRPr lang="en-US" dirty="0"/>
          </a:p>
        </p:txBody>
      </p:sp>
    </p:spTree>
    <p:extLst>
      <p:ext uri="{BB962C8B-B14F-4D97-AF65-F5344CB8AC3E}">
        <p14:creationId xmlns:p14="http://schemas.microsoft.com/office/powerpoint/2010/main" val="3702880535"/>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Slide Number Placeholder 7"/>
          <p:cNvSpPr>
            <a:spLocks noGrp="1"/>
          </p:cNvSpPr>
          <p:nvPr>
            <p:ph type="sldNum" sz="quarter" idx="10"/>
          </p:nvPr>
        </p:nvSpPr>
        <p:spPr/>
        <p:txBody>
          <a:bodyPr/>
          <a:lstStyle/>
          <a:p>
            <a:fld id="{800A0DDF-9B95-4961-8F3C-303932E2D10A}" type="slidenum">
              <a:rPr lang="en-US" smtClean="0"/>
              <a:pPr/>
              <a:t>‹#›</a:t>
            </a:fld>
            <a:endParaRPr lang="en-US" dirty="0"/>
          </a:p>
        </p:txBody>
      </p:sp>
    </p:spTree>
    <p:extLst>
      <p:ext uri="{BB962C8B-B14F-4D97-AF65-F5344CB8AC3E}">
        <p14:creationId xmlns:p14="http://schemas.microsoft.com/office/powerpoint/2010/main" val="252677776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Slide Number Placeholder 7"/>
          <p:cNvSpPr>
            <a:spLocks noGrp="1"/>
          </p:cNvSpPr>
          <p:nvPr>
            <p:ph type="sldNum" sz="quarter" idx="10"/>
          </p:nvPr>
        </p:nvSpPr>
        <p:spPr/>
        <p:txBody>
          <a:bodyPr/>
          <a:lstStyle/>
          <a:p>
            <a:fld id="{800A0DDF-9B95-4961-8F3C-303932E2D10A}" type="slidenum">
              <a:rPr lang="en-US" smtClean="0"/>
              <a:pPr/>
              <a:t>‹#›</a:t>
            </a:fld>
            <a:endParaRPr lang="en-US" dirty="0"/>
          </a:p>
        </p:txBody>
      </p:sp>
    </p:spTree>
    <p:extLst>
      <p:ext uri="{BB962C8B-B14F-4D97-AF65-F5344CB8AC3E}">
        <p14:creationId xmlns:p14="http://schemas.microsoft.com/office/powerpoint/2010/main" val="33558707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E029FC-89F7-4A8F-B72B-FF39852E9055}"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27048292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029FC-89F7-4A8F-B72B-FF39852E9055}"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31840760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E029FC-89F7-4A8F-B72B-FF39852E9055}"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41177457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E029FC-89F7-4A8F-B72B-FF39852E9055}"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25478499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E029FC-89F7-4A8F-B72B-FF39852E9055}" type="datetimeFigureOut">
              <a:rPr lang="en-US" smtClean="0"/>
              <a:t>4/9/2021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29433293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E029FC-89F7-4A8F-B72B-FF39852E9055}"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21521051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029FC-89F7-4A8F-B72B-FF39852E9055}" type="datetimeFigureOut">
              <a:rPr lang="en-US" smtClean="0"/>
              <a:t>4/9/2021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400122737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E029FC-89F7-4A8F-B72B-FF39852E9055}"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471127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E029FC-89F7-4A8F-B72B-FF39852E9055}"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342994637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029FC-89F7-4A8F-B72B-FF39852E9055}"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3792582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029FC-89F7-4A8F-B72B-FF39852E9055}"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585EB-0379-4CFC-A2C7-4FC5EEABB588}" type="slidenum">
              <a:rPr lang="en-US" smtClean="0"/>
              <a:t>‹#›</a:t>
            </a:fld>
            <a:endParaRPr lang="en-US"/>
          </a:p>
        </p:txBody>
      </p:sp>
    </p:spTree>
    <p:extLst>
      <p:ext uri="{BB962C8B-B14F-4D97-AF65-F5344CB8AC3E}">
        <p14:creationId xmlns:p14="http://schemas.microsoft.com/office/powerpoint/2010/main" val="6940259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Slide Number Placeholder 1"/>
          <p:cNvSpPr>
            <a:spLocks noGrp="1"/>
          </p:cNvSpPr>
          <p:nvPr>
            <p:ph type="sldNum" sz="quarter" idx="10"/>
          </p:nvPr>
        </p:nvSpPr>
        <p:spPr/>
        <p:txBody>
          <a:bodyPr/>
          <a:lstStyle/>
          <a:p>
            <a:fld id="{800A0DDF-9B95-4961-8F3C-303932E2D10A}" type="slidenum">
              <a:rPr lang="en-US" smtClean="0"/>
              <a:pPr/>
              <a:t>‹#›</a:t>
            </a:fld>
            <a:endParaRPr lang="en-US" dirty="0"/>
          </a:p>
        </p:txBody>
      </p:sp>
    </p:spTree>
    <p:extLst>
      <p:ext uri="{BB962C8B-B14F-4D97-AF65-F5344CB8AC3E}">
        <p14:creationId xmlns:p14="http://schemas.microsoft.com/office/powerpoint/2010/main" val="881390713"/>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Slide Number Placeholder 1"/>
          <p:cNvSpPr>
            <a:spLocks noGrp="1"/>
          </p:cNvSpPr>
          <p:nvPr>
            <p:ph type="sldNum" sz="quarter" idx="10"/>
          </p:nvPr>
        </p:nvSpPr>
        <p:spPr/>
        <p:txBody>
          <a:bodyPr/>
          <a:lstStyle/>
          <a:p>
            <a:fld id="{800A0DDF-9B95-4961-8F3C-303932E2D10A}" type="slidenum">
              <a:rPr lang="en-US" smtClean="0"/>
              <a:pPr/>
              <a:t>‹#›</a:t>
            </a:fld>
            <a:endParaRPr lang="en-US" dirty="0"/>
          </a:p>
        </p:txBody>
      </p:sp>
    </p:spTree>
    <p:extLst>
      <p:ext uri="{BB962C8B-B14F-4D97-AF65-F5344CB8AC3E}">
        <p14:creationId xmlns:p14="http://schemas.microsoft.com/office/powerpoint/2010/main" val="30455901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3.jpe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2D050"/>
            </a:gs>
            <a:gs pos="55000">
              <a:srgbClr val="92D050"/>
            </a:gs>
            <a:gs pos="74000">
              <a:srgbClr val="B3D1EC"/>
            </a:gs>
            <a:gs pos="83000">
              <a:srgbClr val="B3D1EC"/>
            </a:gs>
            <a:gs pos="100000">
              <a:srgbClr val="CCE0F2"/>
            </a:gs>
          </a:gsLst>
          <a:lin ang="5400000" scaled="0"/>
        </a:gra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F6F43CE-EA65-4690-BC58-AEC4A83993A4}" type="slidenum">
              <a:rPr lang="en-US" altLang="en-US"/>
              <a:pPr>
                <a:defRPr/>
              </a:pPr>
              <a:t>‹#›</a:t>
            </a:fld>
            <a:endParaRPr lang="en-US" altLang="en-US"/>
          </a:p>
        </p:txBody>
      </p:sp>
    </p:spTree>
    <p:extLst>
      <p:ext uri="{BB962C8B-B14F-4D97-AF65-F5344CB8AC3E}">
        <p14:creationId xmlns:p14="http://schemas.microsoft.com/office/powerpoint/2010/main" val="1161017677"/>
      </p:ext>
    </p:extLst>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0DDAE73-1E35-4E09-B774-2CC0BB8481D3}" type="slidenum">
              <a:rPr lang="en-US" altLang="en-US"/>
              <a:pPr>
                <a:defRPr/>
              </a:pPr>
              <a:t>‹#›</a:t>
            </a:fld>
            <a:endParaRPr lang="en-US" altLang="en-US"/>
          </a:p>
        </p:txBody>
      </p:sp>
    </p:spTree>
    <p:extLst>
      <p:ext uri="{BB962C8B-B14F-4D97-AF65-F5344CB8AC3E}">
        <p14:creationId xmlns:p14="http://schemas.microsoft.com/office/powerpoint/2010/main" val="2218972639"/>
      </p:ext>
    </p:extLst>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9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Text Placeholder 7"/>
          <p:cNvSpPr>
            <a:spLocks noGrp="1"/>
          </p:cNvSpPr>
          <p:nvPr>
            <p:ph type="body" idx="1"/>
          </p:nvPr>
        </p:nvSpPr>
        <p:spPr>
          <a:xfrm>
            <a:off x="406400" y="1554165"/>
            <a:ext cx="115824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10972800" y="152401"/>
            <a:ext cx="1016000" cy="244475"/>
          </a:xfrm>
          <a:prstGeom prst="rect">
            <a:avLst/>
          </a:prstGeom>
        </p:spPr>
        <p:txBody>
          <a:bodyPr vert="horz"/>
          <a:lstStyle>
            <a:lvl1pPr algn="r" eaLnBrk="1" latinLnBrk="0" hangingPunct="1">
              <a:defRPr kumimoji="0" sz="1200">
                <a:solidFill>
                  <a:schemeClr val="tx1"/>
                </a:solidFill>
                <a:latin typeface="Aharoni" panose="02010803020104030203" pitchFamily="2" charset="-79"/>
                <a:cs typeface="Aharoni" panose="02010803020104030203" pitchFamily="2" charset="-79"/>
              </a:defRPr>
            </a:lvl1pPr>
          </a:lstStyle>
          <a:p>
            <a:fld id="{800A0DDF-9B95-4961-8F3C-303932E2D10A}" type="slidenum">
              <a:rPr lang="en-US" smtClean="0"/>
              <a:pPr/>
              <a:t>‹#›</a:t>
            </a:fld>
            <a:endParaRPr lang="en-US" dirty="0"/>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685800" y="10509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Straight Connector 11"/>
          <p:cNvSpPr>
            <a:spLocks noChangeShapeType="1"/>
          </p:cNvSpPr>
          <p:nvPr/>
        </p:nvSpPr>
        <p:spPr bwMode="auto">
          <a:xfrm>
            <a:off x="685800" y="105798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261543057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iming>
    <p:tnLst>
      <p:par>
        <p:cTn id="1" dur="indefinite" restart="never" nodeType="tmRoot"/>
      </p:par>
    </p:tnLst>
  </p:timing>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029FC-89F7-4A8F-B72B-FF39852E9055}" type="datetimeFigureOut">
              <a:rPr lang="en-US" smtClean="0"/>
              <a:t>4/9/2021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585EB-0379-4CFC-A2C7-4FC5EEABB588}" type="slidenum">
              <a:rPr lang="en-US" smtClean="0"/>
              <a:t>‹#›</a:t>
            </a:fld>
            <a:endParaRPr lang="en-US"/>
          </a:p>
        </p:txBody>
      </p:sp>
    </p:spTree>
    <p:extLst>
      <p:ext uri="{BB962C8B-B14F-4D97-AF65-F5344CB8AC3E}">
        <p14:creationId xmlns:p14="http://schemas.microsoft.com/office/powerpoint/2010/main" val="249297900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40.xml"/></Relationships>
</file>

<file path=ppt/slides/_rels/slide8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lvl="0">
              <a:buSzPts val="2400"/>
            </a:pPr>
            <a:r>
              <a:rPr lang="en-US" sz="2400" dirty="0">
                <a:latin typeface="Bookman Old Style"/>
                <a:ea typeface="Bookman Old Style"/>
                <a:cs typeface="Bookman Old Style"/>
                <a:sym typeface="Bookman Old Style"/>
              </a:rPr>
              <a:t>Approach to Understanding the ‘Meaning’ of Behaviors in NCD</a:t>
            </a:r>
            <a:br>
              <a:rPr lang="en-US" sz="2400" dirty="0">
                <a:latin typeface="Bookman Old Style"/>
                <a:ea typeface="Bookman Old Style"/>
                <a:cs typeface="Bookman Old Style"/>
                <a:sym typeface="Bookman Old Style"/>
              </a:rPr>
            </a:br>
            <a:r>
              <a:rPr lang="en-US" sz="2400" dirty="0">
                <a:latin typeface="Bookman Old Style"/>
                <a:ea typeface="Bookman Old Style"/>
                <a:cs typeface="Bookman Old Style"/>
                <a:sym typeface="Bookman Old Style"/>
              </a:rPr>
              <a:t/>
            </a:r>
            <a:br>
              <a:rPr lang="en-US" sz="2400" dirty="0">
                <a:latin typeface="Bookman Old Style"/>
                <a:ea typeface="Bookman Old Style"/>
                <a:cs typeface="Bookman Old Style"/>
                <a:sym typeface="Bookman Old Style"/>
              </a:rPr>
            </a:br>
            <a:r>
              <a:rPr lang="en-US" sz="2000" dirty="0">
                <a:latin typeface="Bookman Old Style"/>
                <a:ea typeface="Bookman Old Style"/>
                <a:cs typeface="Bookman Old Style"/>
                <a:sym typeface="Bookman Old Style"/>
              </a:rPr>
              <a:t>(</a:t>
            </a:r>
            <a:r>
              <a:rPr lang="en-US" sz="2000" dirty="0" err="1">
                <a:latin typeface="Bookman Old Style"/>
                <a:ea typeface="Bookman Old Style"/>
                <a:cs typeface="Bookman Old Style"/>
                <a:sym typeface="Bookman Old Style"/>
              </a:rPr>
              <a:t>Luthra’s</a:t>
            </a:r>
            <a:r>
              <a:rPr lang="en-US" sz="2000" dirty="0">
                <a:latin typeface="Bookman Old Style"/>
                <a:ea typeface="Bookman Old Style"/>
                <a:cs typeface="Bookman Old Style"/>
                <a:sym typeface="Bookman Old Style"/>
              </a:rPr>
              <a:t> Behavioral Assessment and Intervention Response Paradigm) </a:t>
            </a:r>
            <a:br>
              <a:rPr lang="en-US" sz="2000" dirty="0">
                <a:latin typeface="Bookman Old Style"/>
                <a:ea typeface="Bookman Old Style"/>
                <a:cs typeface="Bookman Old Style"/>
                <a:sym typeface="Bookman Old Style"/>
              </a:rPr>
            </a:br>
            <a:r>
              <a:rPr lang="en-US" sz="2000" dirty="0">
                <a:latin typeface="Bookman Old Style"/>
                <a:ea typeface="Bookman Old Style"/>
                <a:cs typeface="Bookman Old Style"/>
                <a:sym typeface="Bookman Old Style"/>
              </a:rPr>
              <a:t/>
            </a:r>
            <a:br>
              <a:rPr lang="en-US" sz="2000" dirty="0">
                <a:latin typeface="Bookman Old Style"/>
                <a:ea typeface="Bookman Old Style"/>
                <a:cs typeface="Bookman Old Style"/>
                <a:sym typeface="Bookman Old Style"/>
              </a:rPr>
            </a:br>
            <a:r>
              <a:rPr lang="en-US" sz="2400" dirty="0" err="1">
                <a:latin typeface="Bookman Old Style"/>
                <a:ea typeface="Bookman Old Style"/>
                <a:cs typeface="Bookman Old Style"/>
                <a:sym typeface="Bookman Old Style"/>
              </a:rPr>
              <a:t>LuBAIR</a:t>
            </a:r>
            <a:r>
              <a:rPr lang="en-US" sz="2400" dirty="0">
                <a:latin typeface="Bookman Old Style"/>
                <a:ea typeface="Bookman Old Style"/>
                <a:cs typeface="Bookman Old Style"/>
                <a:sym typeface="Bookman Old Style"/>
              </a:rPr>
              <a:t>™ Paradigm</a:t>
            </a:r>
            <a:endParaRPr sz="2400" dirty="0">
              <a:latin typeface="Bookman Old Style"/>
              <a:ea typeface="Bookman Old Style"/>
              <a:cs typeface="Bookman Old Style"/>
              <a:sym typeface="Bookman Old Style"/>
            </a:endParaRPr>
          </a:p>
        </p:txBody>
      </p:sp>
      <p:sp>
        <p:nvSpPr>
          <p:cNvPr id="91" name="Google Shape;91;p2"/>
          <p:cNvSpPr txBox="1">
            <a:spLocks noGrp="1"/>
          </p:cNvSpPr>
          <p:nvPr>
            <p:ph type="subTitle" idx="1"/>
          </p:nvPr>
        </p:nvSpPr>
        <p:spPr>
          <a:xfrm>
            <a:off x="1695450" y="3739688"/>
            <a:ext cx="8972550" cy="1543050"/>
          </a:xfrm>
          <a:prstGeom prst="rect">
            <a:avLst/>
          </a:prstGeom>
          <a:noFill/>
          <a:ln>
            <a:noFill/>
          </a:ln>
        </p:spPr>
        <p:txBody>
          <a:bodyPr spcFirstLastPara="1" wrap="square" lIns="91425" tIns="45700" rIns="91425" bIns="45700" anchor="t" anchorCtr="0">
            <a:normAutofit/>
          </a:bodyPr>
          <a:lstStyle/>
          <a:p>
            <a:pPr marL="0" lvl="0" indent="0" algn="ctr" rtl="0">
              <a:lnSpc>
                <a:spcPct val="70000"/>
              </a:lnSpc>
              <a:spcBef>
                <a:spcPts val="0"/>
              </a:spcBef>
              <a:spcAft>
                <a:spcPts val="0"/>
              </a:spcAft>
              <a:buClr>
                <a:schemeClr val="dk1"/>
              </a:buClr>
              <a:buSzPts val="1679"/>
              <a:buNone/>
            </a:pPr>
            <a:r>
              <a:rPr lang="en-US" sz="1679">
                <a:latin typeface="Bookman Old Style"/>
                <a:ea typeface="Bookman Old Style"/>
                <a:cs typeface="Bookman Old Style"/>
                <a:sym typeface="Bookman Old Style"/>
              </a:rPr>
              <a:t>Atul Sunny Luthra MD MSc FRCPC</a:t>
            </a:r>
            <a:endParaRPr/>
          </a:p>
          <a:p>
            <a:pPr marL="0" lvl="0" indent="0" algn="ctr" rtl="0">
              <a:lnSpc>
                <a:spcPct val="70000"/>
              </a:lnSpc>
              <a:spcBef>
                <a:spcPts val="1000"/>
              </a:spcBef>
              <a:spcAft>
                <a:spcPts val="0"/>
              </a:spcAft>
              <a:buClr>
                <a:schemeClr val="dk1"/>
              </a:buClr>
              <a:buSzPts val="1679"/>
              <a:buNone/>
            </a:pPr>
            <a:r>
              <a:rPr lang="en-US" sz="1679">
                <a:latin typeface="Bookman Old Style"/>
                <a:ea typeface="Bookman Old Style"/>
                <a:cs typeface="Bookman Old Style"/>
                <a:sym typeface="Bookman Old Style"/>
              </a:rPr>
              <a:t>Clinical Associate Professor </a:t>
            </a:r>
            <a:endParaRPr/>
          </a:p>
          <a:p>
            <a:pPr marL="0" lvl="0" indent="0" algn="ctr" rtl="0">
              <a:lnSpc>
                <a:spcPct val="70000"/>
              </a:lnSpc>
              <a:spcBef>
                <a:spcPts val="1000"/>
              </a:spcBef>
              <a:spcAft>
                <a:spcPts val="0"/>
              </a:spcAft>
              <a:buClr>
                <a:schemeClr val="dk1"/>
              </a:buClr>
              <a:buSzPts val="1400"/>
              <a:buNone/>
            </a:pPr>
            <a:r>
              <a:rPr lang="en-US" sz="1400">
                <a:latin typeface="Bookman Old Style"/>
                <a:ea typeface="Bookman Old Style"/>
                <a:cs typeface="Bookman Old Style"/>
                <a:sym typeface="Bookman Old Style"/>
              </a:rPr>
              <a:t>McMaster University</a:t>
            </a:r>
            <a:endParaRPr/>
          </a:p>
          <a:p>
            <a:pPr marL="0" lvl="0" indent="0" algn="ctr" rtl="0">
              <a:lnSpc>
                <a:spcPct val="70000"/>
              </a:lnSpc>
              <a:spcBef>
                <a:spcPts val="1000"/>
              </a:spcBef>
              <a:spcAft>
                <a:spcPts val="0"/>
              </a:spcAft>
              <a:buClr>
                <a:schemeClr val="dk1"/>
              </a:buClr>
              <a:buSzPts val="1679"/>
              <a:buNone/>
            </a:pPr>
            <a:r>
              <a:rPr lang="en-US" sz="1679">
                <a:latin typeface="Bookman Old Style"/>
                <a:ea typeface="Bookman Old Style"/>
                <a:cs typeface="Bookman Old Style"/>
                <a:sym typeface="Bookman Old Style"/>
              </a:rPr>
              <a:t>Research Scientist </a:t>
            </a:r>
            <a:endParaRPr/>
          </a:p>
          <a:p>
            <a:pPr marL="0" lvl="0" indent="0" algn="ctr" rtl="0">
              <a:lnSpc>
                <a:spcPct val="70000"/>
              </a:lnSpc>
              <a:spcBef>
                <a:spcPts val="1000"/>
              </a:spcBef>
              <a:spcAft>
                <a:spcPts val="0"/>
              </a:spcAft>
              <a:buClr>
                <a:schemeClr val="dk1"/>
              </a:buClr>
              <a:buSzPts val="1400"/>
              <a:buNone/>
            </a:pPr>
            <a:r>
              <a:rPr lang="en-US" sz="1400">
                <a:latin typeface="Bookman Old Style"/>
                <a:ea typeface="Bookman Old Style"/>
                <a:cs typeface="Bookman Old Style"/>
                <a:sym typeface="Bookman Old Style"/>
              </a:rPr>
              <a:t>Schlegel’s Research Institute in Aging</a:t>
            </a:r>
            <a:endParaRPr/>
          </a:p>
          <a:p>
            <a:pPr marL="0" lvl="0" indent="0" algn="ctr" rtl="0">
              <a:lnSpc>
                <a:spcPct val="70000"/>
              </a:lnSpc>
              <a:spcBef>
                <a:spcPts val="1000"/>
              </a:spcBef>
              <a:spcAft>
                <a:spcPts val="0"/>
              </a:spcAft>
              <a:buClr>
                <a:schemeClr val="dk1"/>
              </a:buClr>
              <a:buSzPts val="1680"/>
              <a:buNone/>
            </a:pPr>
            <a:endParaRPr sz="1679">
              <a:latin typeface="Bookman Old Style"/>
              <a:ea typeface="Bookman Old Style"/>
              <a:cs typeface="Bookman Old Style"/>
              <a:sym typeface="Bookman Old Style"/>
            </a:endParaRPr>
          </a:p>
          <a:p>
            <a:pPr marL="0" lvl="0" indent="0" algn="ctr" rtl="0">
              <a:lnSpc>
                <a:spcPct val="70000"/>
              </a:lnSpc>
              <a:spcBef>
                <a:spcPts val="1000"/>
              </a:spcBef>
              <a:spcAft>
                <a:spcPts val="0"/>
              </a:spcAft>
              <a:buClr>
                <a:schemeClr val="dk1"/>
              </a:buClr>
              <a:buSzPts val="1680"/>
              <a:buNone/>
            </a:pPr>
            <a:endParaRPr sz="1679">
              <a:latin typeface="Bookman Old Style"/>
              <a:ea typeface="Bookman Old Style"/>
              <a:cs typeface="Bookman Old Style"/>
              <a:sym typeface="Bookman Old Style"/>
            </a:endParaRPr>
          </a:p>
          <a:p>
            <a:pPr marL="0" lvl="0" indent="0" algn="ctr" rtl="0">
              <a:lnSpc>
                <a:spcPct val="70000"/>
              </a:lnSpc>
              <a:spcBef>
                <a:spcPts val="1000"/>
              </a:spcBef>
              <a:spcAft>
                <a:spcPts val="0"/>
              </a:spcAft>
              <a:buClr>
                <a:schemeClr val="dk1"/>
              </a:buClr>
              <a:buSzPts val="1680"/>
              <a:buNone/>
            </a:pPr>
            <a:endParaRPr sz="1679">
              <a:latin typeface="Bookman Old Style"/>
              <a:ea typeface="Bookman Old Style"/>
              <a:cs typeface="Bookman Old Style"/>
              <a:sym typeface="Bookman Old Style"/>
            </a:endParaRPr>
          </a:p>
        </p:txBody>
      </p:sp>
    </p:spTree>
    <p:extLst>
      <p:ext uri="{BB962C8B-B14F-4D97-AF65-F5344CB8AC3E}">
        <p14:creationId xmlns:p14="http://schemas.microsoft.com/office/powerpoint/2010/main" val="1857020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rgbClr val="000000"/>
                </a:solidFill>
                <a:latin typeface="Bookman Old Style"/>
                <a:ea typeface="Bookman Old Style"/>
                <a:cs typeface="Bookman Old Style"/>
                <a:sym typeface="Bookman Old Style"/>
              </a:rPr>
              <a:t>Approach to Understanding the ‘Meaning’ of Behaviors in NCD</a:t>
            </a:r>
            <a:endParaRPr lang="en-US" dirty="0"/>
          </a:p>
        </p:txBody>
      </p:sp>
      <p:sp>
        <p:nvSpPr>
          <p:cNvPr id="3" name="Text Placeholder 2"/>
          <p:cNvSpPr>
            <a:spLocks noGrp="1"/>
          </p:cNvSpPr>
          <p:nvPr>
            <p:ph type="body" idx="1"/>
          </p:nvPr>
        </p:nvSpPr>
        <p:spPr/>
        <p:txBody>
          <a:bodyPr/>
          <a:lstStyle/>
          <a:p>
            <a:pPr marL="114300" indent="0" algn="ctr">
              <a:buNone/>
            </a:pPr>
            <a:endParaRPr lang="en-US" dirty="0" smtClean="0"/>
          </a:p>
          <a:p>
            <a:pPr marL="114300" indent="0" algn="ctr">
              <a:buNone/>
            </a:pPr>
            <a:endParaRPr lang="en-US" dirty="0" smtClean="0"/>
          </a:p>
          <a:p>
            <a:pPr marL="114300" indent="0" algn="ctr">
              <a:buNone/>
            </a:pPr>
            <a:endParaRPr lang="en-US" dirty="0"/>
          </a:p>
          <a:p>
            <a:pPr marL="114300" indent="0" algn="ctr">
              <a:buNone/>
            </a:pPr>
            <a:r>
              <a:rPr lang="en-US" dirty="0" smtClean="0"/>
              <a:t>Agitation as a Syndrome</a:t>
            </a:r>
            <a:endParaRPr lang="en-US" dirty="0"/>
          </a:p>
        </p:txBody>
      </p:sp>
    </p:spTree>
    <p:extLst>
      <p:ext uri="{BB962C8B-B14F-4D97-AF65-F5344CB8AC3E}">
        <p14:creationId xmlns:p14="http://schemas.microsoft.com/office/powerpoint/2010/main" val="716450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2800" dirty="0">
                <a:latin typeface="Arial Black" panose="020B0A04020102020204" pitchFamily="34" charset="0"/>
              </a:rPr>
              <a:t>Terminology and Definitions</a:t>
            </a:r>
          </a:p>
        </p:txBody>
      </p:sp>
      <p:sp>
        <p:nvSpPr>
          <p:cNvPr id="7171" name="Rectangle 3"/>
          <p:cNvSpPr>
            <a:spLocks noGrp="1" noChangeArrowheads="1"/>
          </p:cNvSpPr>
          <p:nvPr>
            <p:ph type="body" idx="1"/>
          </p:nvPr>
        </p:nvSpPr>
        <p:spPr/>
        <p:txBody>
          <a:bodyPr/>
          <a:lstStyle/>
          <a:p>
            <a:pPr algn="ctr" eaLnBrk="1" hangingPunct="1">
              <a:buFontTx/>
              <a:buNone/>
            </a:pPr>
            <a:r>
              <a:rPr lang="en-US" altLang="en-US" dirty="0" smtClean="0">
                <a:latin typeface="Calibri" panose="020F0502020204030204" pitchFamily="34" charset="0"/>
                <a:cs typeface="Calibri" panose="020F0502020204030204" pitchFamily="34" charset="0"/>
              </a:rPr>
              <a:t>Agitation as a Syndrome </a:t>
            </a:r>
            <a:endParaRPr lang="en-US" altLang="en-US" dirty="0">
              <a:latin typeface="Calibri" panose="020F0502020204030204" pitchFamily="34" charset="0"/>
              <a:cs typeface="Calibri" panose="020F0502020204030204" pitchFamily="34" charset="0"/>
            </a:endParaRPr>
          </a:p>
          <a:p>
            <a:pPr algn="ctr" eaLnBrk="1" hangingPunct="1">
              <a:buFontTx/>
              <a:buNone/>
            </a:pPr>
            <a:endParaRPr lang="en-US" altLang="en-US" sz="2800" dirty="0">
              <a:latin typeface="Calibri" panose="020F0502020204030204" pitchFamily="34" charset="0"/>
              <a:cs typeface="Calibri" panose="020F0502020204030204" pitchFamily="34" charset="0"/>
            </a:endParaRPr>
          </a:p>
          <a:p>
            <a:pPr algn="ctr" eaLnBrk="1" hangingPunct="1">
              <a:buFontTx/>
              <a:buNone/>
            </a:pPr>
            <a:r>
              <a:rPr lang="en-US" altLang="en-US" sz="2800" dirty="0" smtClean="0">
                <a:latin typeface="Calibri" panose="020F0502020204030204" pitchFamily="34" charset="0"/>
                <a:cs typeface="Calibri" panose="020F0502020204030204" pitchFamily="34" charset="0"/>
              </a:rPr>
              <a:t>Cohen-Mansfield </a:t>
            </a:r>
            <a:r>
              <a:rPr lang="en-US" altLang="en-US" sz="2800" dirty="0">
                <a:latin typeface="Calibri" panose="020F0502020204030204" pitchFamily="34" charset="0"/>
                <a:cs typeface="Calibri" panose="020F0502020204030204" pitchFamily="34" charset="0"/>
              </a:rPr>
              <a:t>(</a:t>
            </a:r>
            <a:r>
              <a:rPr lang="en-US" altLang="en-US" sz="2800" dirty="0" smtClean="0">
                <a:latin typeface="Calibri" panose="020F0502020204030204" pitchFamily="34" charset="0"/>
                <a:cs typeface="Calibri" panose="020F0502020204030204" pitchFamily="34" charset="0"/>
              </a:rPr>
              <a:t>1986, 1995)</a:t>
            </a:r>
          </a:p>
          <a:p>
            <a:pPr lvl="1" eaLnBrk="1" hangingPunct="1"/>
            <a:endParaRPr lang="en-US" altLang="en-US" sz="2800" dirty="0">
              <a:latin typeface="Calibri" panose="020F0502020204030204" pitchFamily="34" charset="0"/>
              <a:cs typeface="Calibri" panose="020F0502020204030204" pitchFamily="34" charset="0"/>
            </a:endParaRPr>
          </a:p>
          <a:p>
            <a:pPr marL="571500" lvl="1" indent="0" eaLnBrk="1" hangingPunct="1">
              <a:buNone/>
            </a:pPr>
            <a:r>
              <a:rPr lang="en-US" altLang="en-US" sz="2800" dirty="0" smtClean="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“an inappropriate verbal, vocal or motor activity that is not judged by an outsider to result directly from the needs or confusion of the individual”.</a:t>
            </a:r>
          </a:p>
          <a:p>
            <a:pPr lvl="1" eaLnBrk="1" hangingPunct="1"/>
            <a:endParaRPr lang="en-US" altLang="en-US" sz="1800" dirty="0">
              <a:latin typeface="Arial Black" panose="020B0A04020102020204" pitchFamily="34" charset="0"/>
            </a:endParaRPr>
          </a:p>
        </p:txBody>
      </p:sp>
    </p:spTree>
    <p:extLst>
      <p:ext uri="{BB962C8B-B14F-4D97-AF65-F5344CB8AC3E}">
        <p14:creationId xmlns:p14="http://schemas.microsoft.com/office/powerpoint/2010/main" val="401956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rgbClr val="000000"/>
                </a:solidFill>
                <a:latin typeface="Bookman Old Style"/>
                <a:ea typeface="Bookman Old Style"/>
                <a:cs typeface="Bookman Old Style"/>
                <a:sym typeface="Bookman Old Style"/>
              </a:rPr>
              <a:t>Approach to Understanding the ‘Meaning’ of Behaviors in NCD</a:t>
            </a:r>
            <a:endParaRPr lang="en-US" dirty="0"/>
          </a:p>
        </p:txBody>
      </p:sp>
      <p:sp>
        <p:nvSpPr>
          <p:cNvPr id="3" name="Text Placeholder 2"/>
          <p:cNvSpPr>
            <a:spLocks noGrp="1"/>
          </p:cNvSpPr>
          <p:nvPr>
            <p:ph type="body" idx="1"/>
          </p:nvPr>
        </p:nvSpPr>
        <p:spPr/>
        <p:txBody>
          <a:bodyPr>
            <a:normAutofit/>
          </a:bodyPr>
          <a:lstStyle/>
          <a:p>
            <a:pPr marL="571500" lvl="1" indent="0" algn="ctr">
              <a:buClr>
                <a:srgbClr val="000000"/>
              </a:buClr>
              <a:buNone/>
            </a:pPr>
            <a:r>
              <a:rPr lang="en-US" altLang="en-US" sz="2800" dirty="0">
                <a:solidFill>
                  <a:srgbClr val="000000"/>
                </a:solidFill>
                <a:latin typeface="Calibri" panose="020F0502020204030204" pitchFamily="34" charset="0"/>
                <a:cs typeface="Calibri" panose="020F0502020204030204" pitchFamily="34" charset="0"/>
              </a:rPr>
              <a:t>Cohen-Mansfield (2003).  </a:t>
            </a:r>
            <a:endParaRPr lang="en-US" altLang="en-US" sz="2800" dirty="0" smtClean="0">
              <a:solidFill>
                <a:srgbClr val="000000"/>
              </a:solidFill>
              <a:latin typeface="Calibri" panose="020F0502020204030204" pitchFamily="34" charset="0"/>
              <a:cs typeface="Calibri" panose="020F0502020204030204" pitchFamily="34" charset="0"/>
            </a:endParaRPr>
          </a:p>
          <a:p>
            <a:pPr lvl="1">
              <a:buClr>
                <a:srgbClr val="000000"/>
              </a:buClr>
            </a:pPr>
            <a:endParaRPr lang="en-US" altLang="en-US" sz="2800" dirty="0">
              <a:solidFill>
                <a:srgbClr val="000000"/>
              </a:solidFill>
              <a:latin typeface="Calibri" panose="020F0502020204030204" pitchFamily="34" charset="0"/>
              <a:cs typeface="Calibri" panose="020F0502020204030204" pitchFamily="34" charset="0"/>
            </a:endParaRPr>
          </a:p>
          <a:p>
            <a:pPr marL="571500" lvl="1" indent="0">
              <a:buClr>
                <a:srgbClr val="000000"/>
              </a:buClr>
              <a:buNone/>
            </a:pPr>
            <a:endParaRPr lang="en-US" altLang="en-US" sz="2800" dirty="0">
              <a:solidFill>
                <a:srgbClr val="000000"/>
              </a:solidFill>
              <a:latin typeface="Calibri" panose="020F0502020204030204" pitchFamily="34" charset="0"/>
              <a:cs typeface="Calibri" panose="020F0502020204030204" pitchFamily="34" charset="0"/>
            </a:endParaRPr>
          </a:p>
          <a:p>
            <a:pPr marL="571500" lvl="1" indent="0">
              <a:buClr>
                <a:srgbClr val="000000"/>
              </a:buClr>
              <a:buNone/>
            </a:pPr>
            <a:r>
              <a:rPr lang="en-US" altLang="en-US" sz="2800" dirty="0" smtClean="0">
                <a:solidFill>
                  <a:srgbClr val="000000"/>
                </a:solidFill>
                <a:latin typeface="Calibri" panose="020F0502020204030204" pitchFamily="34" charset="0"/>
                <a:cs typeface="Calibri" panose="020F0502020204030204" pitchFamily="34" charset="0"/>
              </a:rPr>
              <a:t>‘if </a:t>
            </a:r>
            <a:r>
              <a:rPr lang="en-US" altLang="en-US" sz="2800" dirty="0">
                <a:solidFill>
                  <a:srgbClr val="000000"/>
                </a:solidFill>
                <a:latin typeface="Calibri" panose="020F0502020204030204" pitchFamily="34" charset="0"/>
                <a:cs typeface="Calibri" panose="020F0502020204030204" pitchFamily="34" charset="0"/>
              </a:rPr>
              <a:t>any of the following constructs (psychosis, individual’s emotional state, unmet needs or delirium) can be used to describe agitation, then the behavior is not labeled as ‘Agitation in Dementia</a:t>
            </a:r>
            <a:r>
              <a:rPr lang="en-US" altLang="en-US" sz="2800" dirty="0" smtClean="0">
                <a:solidFill>
                  <a:srgbClr val="000000"/>
                </a:solidFill>
                <a:latin typeface="Calibri" panose="020F0502020204030204" pitchFamily="34" charset="0"/>
                <a:cs typeface="Calibri" panose="020F0502020204030204" pitchFamily="34" charset="0"/>
              </a:rPr>
              <a:t>’.</a:t>
            </a:r>
          </a:p>
          <a:p>
            <a:pPr marL="571500" lvl="1" indent="0">
              <a:buClr>
                <a:srgbClr val="000000"/>
              </a:buClr>
              <a:buNone/>
            </a:pPr>
            <a:endParaRPr lang="en-US" altLang="en-US" sz="28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6078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Bookman Old Style"/>
              <a:buNone/>
            </a:pPr>
            <a:r>
              <a:rPr lang="en-US" sz="2800">
                <a:latin typeface="Bookman Old Style"/>
                <a:ea typeface="Bookman Old Style"/>
                <a:cs typeface="Bookman Old Style"/>
                <a:sym typeface="Bookman Old Style"/>
              </a:rPr>
              <a:t>Meaning of Behaviors in NCD</a:t>
            </a:r>
            <a:br>
              <a:rPr lang="en-US" sz="2800">
                <a:latin typeface="Bookman Old Style"/>
                <a:ea typeface="Bookman Old Style"/>
                <a:cs typeface="Bookman Old Style"/>
                <a:sym typeface="Bookman Old Style"/>
              </a:rPr>
            </a:br>
            <a:r>
              <a:rPr lang="en-US" sz="2800">
                <a:latin typeface="Bookman Old Style"/>
                <a:ea typeface="Bookman Old Style"/>
                <a:cs typeface="Bookman Old Style"/>
                <a:sym typeface="Bookman Old Style"/>
              </a:rPr>
              <a:t/>
            </a:r>
            <a:br>
              <a:rPr lang="en-US" sz="2800">
                <a:latin typeface="Bookman Old Style"/>
                <a:ea typeface="Bookman Old Style"/>
                <a:cs typeface="Bookman Old Style"/>
                <a:sym typeface="Bookman Old Style"/>
              </a:rPr>
            </a:br>
            <a:r>
              <a:rPr lang="en-US" sz="2800">
                <a:latin typeface="Bookman Old Style"/>
                <a:ea typeface="Bookman Old Style"/>
                <a:cs typeface="Bookman Old Style"/>
                <a:sym typeface="Bookman Old Style"/>
              </a:rPr>
              <a:t>LuBAIR™ Paradigm</a:t>
            </a:r>
            <a:endParaRPr sz="2800">
              <a:latin typeface="Bookman Old Style"/>
              <a:ea typeface="Bookman Old Style"/>
              <a:cs typeface="Bookman Old Style"/>
              <a:sym typeface="Bookman Old Style"/>
            </a:endParaRPr>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Diagnosis of </a:t>
            </a:r>
            <a:r>
              <a:rPr lang="en-US" dirty="0" smtClean="0">
                <a:latin typeface="Bookman Old Style"/>
                <a:ea typeface="Bookman Old Style"/>
                <a:cs typeface="Bookman Old Style"/>
                <a:sym typeface="Bookman Old Style"/>
              </a:rPr>
              <a:t>BPSD or BD in </a:t>
            </a:r>
            <a:r>
              <a:rPr lang="en-US" dirty="0">
                <a:latin typeface="Bookman Old Style"/>
                <a:ea typeface="Bookman Old Style"/>
                <a:cs typeface="Bookman Old Style"/>
                <a:sym typeface="Bookman Old Style"/>
              </a:rPr>
              <a:t>NCD</a:t>
            </a:r>
            <a:endParaRPr dirty="0"/>
          </a:p>
          <a:p>
            <a:pPr marL="0" lvl="0" indent="0" algn="ctr" rtl="0">
              <a:lnSpc>
                <a:spcPct val="9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Is One of </a:t>
            </a:r>
            <a:endParaRPr dirty="0"/>
          </a:p>
          <a:p>
            <a:pPr marL="0" lvl="0" indent="0" algn="ctr" rtl="0">
              <a:lnSpc>
                <a:spcPct val="9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3200"/>
              <a:buNone/>
            </a:pPr>
            <a:r>
              <a:rPr lang="en-US" sz="3200" dirty="0">
                <a:latin typeface="Bookman Old Style"/>
                <a:ea typeface="Bookman Old Style"/>
                <a:cs typeface="Bookman Old Style"/>
                <a:sym typeface="Bookman Old Style"/>
              </a:rPr>
              <a:t>Exclusion</a:t>
            </a:r>
            <a:endParaRPr dirty="0"/>
          </a:p>
          <a:p>
            <a:pPr marL="0" lvl="0" indent="0" algn="ctr" rtl="0">
              <a:lnSpc>
                <a:spcPct val="90000"/>
              </a:lnSpc>
              <a:spcBef>
                <a:spcPts val="1000"/>
              </a:spcBef>
              <a:spcAft>
                <a:spcPts val="0"/>
              </a:spcAft>
              <a:buClr>
                <a:schemeClr val="dk1"/>
              </a:buClr>
              <a:buSzPts val="3200"/>
              <a:buNone/>
            </a:pPr>
            <a:endParaRPr sz="3200"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rgbClr val="000000"/>
              </a:buClr>
              <a:buSzPts val="2200"/>
              <a:buNone/>
            </a:pPr>
            <a:r>
              <a:rPr lang="en-US" sz="2200" dirty="0">
                <a:solidFill>
                  <a:srgbClr val="000000"/>
                </a:solidFill>
                <a:latin typeface="Bookman Old Style"/>
                <a:ea typeface="Bookman Old Style"/>
                <a:cs typeface="Bookman Old Style"/>
                <a:sym typeface="Bookman Old Style"/>
              </a:rPr>
              <a:t>www.dementiabehaviors.com</a:t>
            </a:r>
            <a:endParaRPr dirty="0"/>
          </a:p>
          <a:p>
            <a:pPr marL="0" lvl="0" indent="0" algn="ctr" rtl="0">
              <a:lnSpc>
                <a:spcPct val="90000"/>
              </a:lnSpc>
              <a:spcBef>
                <a:spcPts val="1000"/>
              </a:spcBef>
              <a:spcAft>
                <a:spcPts val="0"/>
              </a:spcAft>
              <a:buClr>
                <a:schemeClr val="dk1"/>
              </a:buClr>
              <a:buSzPts val="3200"/>
              <a:buNone/>
            </a:pPr>
            <a:endParaRPr sz="3200"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3200"/>
              <a:buNone/>
            </a:pPr>
            <a:endParaRPr sz="3200"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3200"/>
              <a:buNone/>
            </a:pPr>
            <a:endParaRPr sz="3200" dirty="0">
              <a:latin typeface="Bookman Old Style"/>
              <a:ea typeface="Bookman Old Style"/>
              <a:cs typeface="Bookman Old Style"/>
              <a:sym typeface="Bookman Old Style"/>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800"/>
              <a:buFont typeface="Bookman Old Style"/>
              <a:buNone/>
            </a:pPr>
            <a:r>
              <a:rPr lang="en-US" sz="2800" dirty="0">
                <a:solidFill>
                  <a:srgbClr val="000000"/>
                </a:solidFill>
                <a:latin typeface="Bookman Old Style"/>
                <a:ea typeface="Bookman Old Style"/>
                <a:cs typeface="Bookman Old Style"/>
                <a:sym typeface="Bookman Old Style"/>
              </a:rPr>
              <a:t>Meaning of Behaviors in NCD</a:t>
            </a:r>
            <a:br>
              <a:rPr lang="en-US" sz="2800" dirty="0">
                <a:solidFill>
                  <a:srgbClr val="000000"/>
                </a:solidFill>
                <a:latin typeface="Bookman Old Style"/>
                <a:ea typeface="Bookman Old Style"/>
                <a:cs typeface="Bookman Old Style"/>
                <a:sym typeface="Bookman Old Style"/>
              </a:rPr>
            </a:br>
            <a:r>
              <a:rPr lang="en-US" sz="2800" dirty="0">
                <a:solidFill>
                  <a:srgbClr val="000000"/>
                </a:solidFill>
                <a:latin typeface="Bookman Old Style"/>
                <a:ea typeface="Bookman Old Style"/>
                <a:cs typeface="Bookman Old Style"/>
                <a:sym typeface="Bookman Old Style"/>
              </a:rPr>
              <a:t/>
            </a:r>
            <a:br>
              <a:rPr lang="en-US" sz="2800" dirty="0">
                <a:solidFill>
                  <a:srgbClr val="000000"/>
                </a:solidFill>
                <a:latin typeface="Bookman Old Style"/>
                <a:ea typeface="Bookman Old Style"/>
                <a:cs typeface="Bookman Old Style"/>
                <a:sym typeface="Bookman Old Style"/>
              </a:rPr>
            </a:br>
            <a:r>
              <a:rPr lang="en-US" sz="2800" dirty="0" err="1">
                <a:solidFill>
                  <a:srgbClr val="000000"/>
                </a:solidFill>
                <a:latin typeface="Bookman Old Style"/>
                <a:ea typeface="Bookman Old Style"/>
                <a:cs typeface="Bookman Old Style"/>
                <a:sym typeface="Bookman Old Style"/>
              </a:rPr>
              <a:t>LuBAIR</a:t>
            </a:r>
            <a:r>
              <a:rPr lang="en-US" sz="2800" dirty="0">
                <a:solidFill>
                  <a:srgbClr val="000000"/>
                </a:solidFill>
                <a:latin typeface="Bookman Old Style"/>
                <a:ea typeface="Bookman Old Style"/>
                <a:cs typeface="Bookman Old Style"/>
                <a:sym typeface="Bookman Old Style"/>
              </a:rPr>
              <a:t>™ Paradigm</a:t>
            </a:r>
            <a:endParaRPr dirty="0"/>
          </a:p>
        </p:txBody>
      </p:sp>
      <p:sp>
        <p:nvSpPr>
          <p:cNvPr id="103" name="Google Shape;10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3200"/>
              <a:buNone/>
            </a:pPr>
            <a:r>
              <a:rPr lang="en-US" sz="3200" dirty="0">
                <a:latin typeface="Bookman Old Style"/>
                <a:ea typeface="Bookman Old Style"/>
                <a:cs typeface="Bookman Old Style"/>
                <a:sym typeface="Bookman Old Style"/>
              </a:rPr>
              <a:t>To rule in </a:t>
            </a:r>
            <a:r>
              <a:rPr lang="en-US" sz="3200" dirty="0" smtClean="0">
                <a:latin typeface="Bookman Old Style"/>
                <a:ea typeface="Bookman Old Style"/>
                <a:cs typeface="Bookman Old Style"/>
                <a:sym typeface="Bookman Old Style"/>
              </a:rPr>
              <a:t>BPSD or BD……..</a:t>
            </a:r>
            <a:r>
              <a:rPr lang="en-US" sz="3200" dirty="0">
                <a:latin typeface="Bookman Old Style"/>
                <a:ea typeface="Bookman Old Style"/>
                <a:cs typeface="Bookman Old Style"/>
                <a:sym typeface="Bookman Old Style"/>
              </a:rPr>
              <a:t>Need to Rule out:</a:t>
            </a:r>
            <a:endParaRPr dirty="0"/>
          </a:p>
          <a:p>
            <a:pPr marL="0" lvl="0" indent="0" algn="l" rtl="0">
              <a:lnSpc>
                <a:spcPct val="8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	</a:t>
            </a:r>
            <a:endParaRPr dirty="0">
              <a:latin typeface="Bookman Old Style"/>
              <a:ea typeface="Bookman Old Style"/>
              <a:cs typeface="Bookman Old Style"/>
              <a:sym typeface="Bookman Old Style"/>
            </a:endParaRPr>
          </a:p>
          <a:p>
            <a:pPr marL="0" lvl="0" indent="0" algn="l" rtl="0">
              <a:lnSpc>
                <a:spcPct val="8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	Organic Mental Disorders</a:t>
            </a:r>
            <a:endParaRPr dirty="0"/>
          </a:p>
          <a:p>
            <a:pPr marL="0" lvl="0" indent="0" algn="l" rtl="0">
              <a:lnSpc>
                <a:spcPct val="8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l" rtl="0">
              <a:lnSpc>
                <a:spcPct val="8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	Mood, Anxiety and Psychotic Disorders</a:t>
            </a:r>
            <a:endParaRPr dirty="0"/>
          </a:p>
          <a:p>
            <a:pPr marL="0" lvl="0" indent="0" algn="l" rtl="0">
              <a:lnSpc>
                <a:spcPct val="8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l" rtl="0">
              <a:lnSpc>
                <a:spcPct val="8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	Physiological and Environmental Determinants</a:t>
            </a:r>
            <a:endParaRPr dirty="0"/>
          </a:p>
          <a:p>
            <a:pPr marL="0" lvl="0" indent="0" algn="ctr" rtl="0">
              <a:lnSpc>
                <a:spcPct val="80000"/>
              </a:lnSpc>
              <a:spcBef>
                <a:spcPts val="1000"/>
              </a:spcBef>
              <a:spcAft>
                <a:spcPts val="0"/>
              </a:spcAft>
              <a:buClr>
                <a:schemeClr val="dk1"/>
              </a:buClr>
              <a:buSzPts val="2800"/>
              <a:buNone/>
            </a:pPr>
            <a:endParaRPr dirty="0">
              <a:solidFill>
                <a:srgbClr val="000000"/>
              </a:solidFill>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rgbClr val="000000"/>
              </a:buClr>
              <a:buSzPts val="2200"/>
              <a:buNone/>
            </a:pPr>
            <a:r>
              <a:rPr lang="en-US" sz="2200" dirty="0">
                <a:solidFill>
                  <a:srgbClr val="000000"/>
                </a:solidFill>
                <a:latin typeface="Bookman Old Style"/>
                <a:ea typeface="Bookman Old Style"/>
                <a:cs typeface="Bookman Old Style"/>
                <a:sym typeface="Bookman Old Style"/>
              </a:rPr>
              <a:t>www.dementiabehaviors.com</a:t>
            </a:r>
            <a:endParaRPr dirty="0"/>
          </a:p>
          <a:p>
            <a:pPr marL="0" lvl="0" indent="0" algn="ctr" rtl="0">
              <a:lnSpc>
                <a:spcPct val="8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800"/>
              <a:buFont typeface="Bookman Old Style"/>
              <a:buNone/>
            </a:pPr>
            <a:r>
              <a:rPr lang="en-US" sz="2800" dirty="0">
                <a:solidFill>
                  <a:srgbClr val="000000"/>
                </a:solidFill>
                <a:latin typeface="Bookman Old Style"/>
                <a:ea typeface="Bookman Old Style"/>
                <a:cs typeface="Bookman Old Style"/>
                <a:sym typeface="Bookman Old Style"/>
              </a:rPr>
              <a:t>Meaning of Behaviors in NCD</a:t>
            </a:r>
            <a:br>
              <a:rPr lang="en-US" sz="2800" dirty="0">
                <a:solidFill>
                  <a:srgbClr val="000000"/>
                </a:solidFill>
                <a:latin typeface="Bookman Old Style"/>
                <a:ea typeface="Bookman Old Style"/>
                <a:cs typeface="Bookman Old Style"/>
                <a:sym typeface="Bookman Old Style"/>
              </a:rPr>
            </a:br>
            <a:r>
              <a:rPr lang="en-US" sz="2800" dirty="0">
                <a:solidFill>
                  <a:srgbClr val="000000"/>
                </a:solidFill>
                <a:latin typeface="Bookman Old Style"/>
                <a:ea typeface="Bookman Old Style"/>
                <a:cs typeface="Bookman Old Style"/>
                <a:sym typeface="Bookman Old Style"/>
              </a:rPr>
              <a:t/>
            </a:r>
            <a:br>
              <a:rPr lang="en-US" sz="2800" dirty="0">
                <a:solidFill>
                  <a:srgbClr val="000000"/>
                </a:solidFill>
                <a:latin typeface="Bookman Old Style"/>
                <a:ea typeface="Bookman Old Style"/>
                <a:cs typeface="Bookman Old Style"/>
                <a:sym typeface="Bookman Old Style"/>
              </a:rPr>
            </a:br>
            <a:r>
              <a:rPr lang="en-US" sz="2800" dirty="0" err="1">
                <a:solidFill>
                  <a:srgbClr val="000000"/>
                </a:solidFill>
                <a:latin typeface="Bookman Old Style"/>
                <a:ea typeface="Bookman Old Style"/>
                <a:cs typeface="Bookman Old Style"/>
                <a:sym typeface="Bookman Old Style"/>
              </a:rPr>
              <a:t>LuBAIR</a:t>
            </a:r>
            <a:r>
              <a:rPr lang="en-US" sz="2800" dirty="0">
                <a:solidFill>
                  <a:srgbClr val="000000"/>
                </a:solidFill>
                <a:latin typeface="Bookman Old Style"/>
                <a:ea typeface="Bookman Old Style"/>
                <a:cs typeface="Bookman Old Style"/>
                <a:sym typeface="Bookman Old Style"/>
              </a:rPr>
              <a:t>™ Paradigm</a:t>
            </a:r>
            <a:endParaRPr dirty="0"/>
          </a:p>
        </p:txBody>
      </p:sp>
      <p:sp>
        <p:nvSpPr>
          <p:cNvPr id="109" name="Google Shape;10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If any of the above are deemed contributory to </a:t>
            </a:r>
            <a:endParaRPr dirty="0"/>
          </a:p>
          <a:p>
            <a:pPr marL="0" lvl="0" indent="0" algn="ctr" rtl="0">
              <a:lnSpc>
                <a:spcPct val="9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presence of symptoms, </a:t>
            </a:r>
            <a:endParaRPr dirty="0"/>
          </a:p>
          <a:p>
            <a:pPr marL="0" lvl="0" indent="0" algn="ctr" rtl="0">
              <a:lnSpc>
                <a:spcPct val="9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then those symptoms cannot be labelled </a:t>
            </a:r>
            <a:r>
              <a:rPr lang="en-US" dirty="0" smtClean="0">
                <a:latin typeface="Bookman Old Style"/>
                <a:ea typeface="Bookman Old Style"/>
                <a:cs typeface="Bookman Old Style"/>
                <a:sym typeface="Bookman Old Style"/>
              </a:rPr>
              <a:t>BPSD or BD</a:t>
            </a:r>
            <a:endParaRPr dirty="0"/>
          </a:p>
          <a:p>
            <a:pPr marL="0" lvl="0" indent="0" algn="ctr" rtl="0">
              <a:lnSpc>
                <a:spcPct val="9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rgbClr val="000000"/>
              </a:buClr>
              <a:buSzPts val="2200"/>
              <a:buNone/>
            </a:pPr>
            <a:r>
              <a:rPr lang="en-US" sz="2200" dirty="0">
                <a:solidFill>
                  <a:srgbClr val="000000"/>
                </a:solidFill>
                <a:latin typeface="Bookman Old Style"/>
                <a:ea typeface="Bookman Old Style"/>
                <a:cs typeface="Bookman Old Style"/>
                <a:sym typeface="Bookman Old Style"/>
              </a:rPr>
              <a:t>www.dementiabehaviors.com</a:t>
            </a:r>
            <a:endParaRPr dirty="0"/>
          </a:p>
          <a:p>
            <a:pPr marL="0" lvl="0" indent="0" algn="ctr" rtl="0">
              <a:lnSpc>
                <a:spcPct val="9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rgbClr val="000000"/>
                </a:solidFill>
                <a:latin typeface="Bookman Old Style"/>
                <a:ea typeface="Bookman Old Style"/>
                <a:cs typeface="Bookman Old Style"/>
                <a:sym typeface="Bookman Old Style"/>
              </a:rPr>
              <a:t>Meaning of Behaviors in NCD</a:t>
            </a:r>
            <a:br>
              <a:rPr lang="en-US" sz="2800" dirty="0">
                <a:solidFill>
                  <a:srgbClr val="000000"/>
                </a:solidFill>
                <a:latin typeface="Bookman Old Style"/>
                <a:ea typeface="Bookman Old Style"/>
                <a:cs typeface="Bookman Old Style"/>
                <a:sym typeface="Bookman Old Style"/>
              </a:rPr>
            </a:br>
            <a:r>
              <a:rPr lang="en-US" sz="2800" dirty="0">
                <a:solidFill>
                  <a:srgbClr val="000000"/>
                </a:solidFill>
                <a:latin typeface="Bookman Old Style"/>
                <a:ea typeface="Bookman Old Style"/>
                <a:cs typeface="Bookman Old Style"/>
                <a:sym typeface="Bookman Old Style"/>
              </a:rPr>
              <a:t/>
            </a:r>
            <a:br>
              <a:rPr lang="en-US" sz="2800" dirty="0">
                <a:solidFill>
                  <a:srgbClr val="000000"/>
                </a:solidFill>
                <a:latin typeface="Bookman Old Style"/>
                <a:ea typeface="Bookman Old Style"/>
                <a:cs typeface="Bookman Old Style"/>
                <a:sym typeface="Bookman Old Style"/>
              </a:rPr>
            </a:br>
            <a:r>
              <a:rPr lang="en-US" sz="2800" dirty="0" err="1">
                <a:solidFill>
                  <a:srgbClr val="000000"/>
                </a:solidFill>
                <a:latin typeface="Bookman Old Style"/>
                <a:ea typeface="Bookman Old Style"/>
                <a:cs typeface="Bookman Old Style"/>
                <a:sym typeface="Bookman Old Style"/>
              </a:rPr>
              <a:t>LuBAIR</a:t>
            </a:r>
            <a:r>
              <a:rPr lang="en-US" sz="2800" dirty="0">
                <a:solidFill>
                  <a:srgbClr val="000000"/>
                </a:solidFill>
                <a:latin typeface="Bookman Old Style"/>
                <a:ea typeface="Bookman Old Style"/>
                <a:cs typeface="Bookman Old Style"/>
                <a:sym typeface="Bookman Old Style"/>
              </a:rPr>
              <a:t>™ Paradigm</a:t>
            </a:r>
            <a:endParaRPr lang="en-US" dirty="0"/>
          </a:p>
        </p:txBody>
      </p:sp>
      <p:sp>
        <p:nvSpPr>
          <p:cNvPr id="3" name="Text Placeholder 2"/>
          <p:cNvSpPr>
            <a:spLocks noGrp="1"/>
          </p:cNvSpPr>
          <p:nvPr>
            <p:ph type="body" idx="1"/>
          </p:nvPr>
        </p:nvSpPr>
        <p:spPr/>
        <p:txBody>
          <a:bodyPr/>
          <a:lstStyle/>
          <a:p>
            <a:pPr marL="114300" indent="0" algn="ctr">
              <a:buNone/>
            </a:pPr>
            <a:r>
              <a:rPr lang="en-US" dirty="0" smtClean="0"/>
              <a:t>Diagnostic and Statistical Manual III to V </a:t>
            </a:r>
          </a:p>
          <a:p>
            <a:pPr marL="114300" indent="0">
              <a:buNone/>
            </a:pPr>
            <a:endParaRPr lang="en-US" sz="2400" dirty="0"/>
          </a:p>
          <a:p>
            <a:pPr marL="114300" indent="0" algn="ctr">
              <a:buNone/>
            </a:pPr>
            <a:r>
              <a:rPr lang="en-US" sz="2400" dirty="0" smtClean="0"/>
              <a:t>(American Psychiatric Association)</a:t>
            </a:r>
          </a:p>
          <a:p>
            <a:pPr marL="114300" indent="0" algn="ctr">
              <a:buNone/>
            </a:pPr>
            <a:endParaRPr lang="en-US" sz="2400" dirty="0"/>
          </a:p>
          <a:p>
            <a:pPr marL="114300" indent="0" algn="ctr">
              <a:buNone/>
            </a:pPr>
            <a:r>
              <a:rPr lang="en-US" sz="2400" dirty="0" smtClean="0"/>
              <a:t>Adopted Cohen-Mansfield Constructs to define</a:t>
            </a:r>
          </a:p>
          <a:p>
            <a:pPr marL="114300" indent="0" algn="ctr">
              <a:buNone/>
            </a:pPr>
            <a:endParaRPr lang="en-US" sz="2400" dirty="0"/>
          </a:p>
          <a:p>
            <a:pPr marL="571500" lvl="1" indent="0" algn="ctr">
              <a:buClr>
                <a:srgbClr val="000000"/>
              </a:buClr>
              <a:buNone/>
            </a:pPr>
            <a:r>
              <a:rPr lang="en-US" altLang="en-US" dirty="0" smtClean="0">
                <a:solidFill>
                  <a:srgbClr val="000000"/>
                </a:solidFill>
                <a:latin typeface="Calibri" panose="020F0502020204030204" pitchFamily="34" charset="0"/>
                <a:cs typeface="Calibri" panose="020F0502020204030204" pitchFamily="34" charset="0"/>
              </a:rPr>
              <a:t>BPSD or Behavioral Disturbances (BD) </a:t>
            </a:r>
          </a:p>
          <a:p>
            <a:pPr marL="571500" lvl="1" indent="0" algn="ctr">
              <a:buClr>
                <a:srgbClr val="000000"/>
              </a:buClr>
              <a:buNone/>
            </a:pPr>
            <a:endParaRPr lang="en-US" altLang="en-US" sz="2000" dirty="0">
              <a:solidFill>
                <a:srgbClr val="000000"/>
              </a:solidFill>
              <a:latin typeface="Calibri" panose="020F0502020204030204" pitchFamily="34" charset="0"/>
              <a:cs typeface="Calibri" panose="020F0502020204030204" pitchFamily="34" charset="0"/>
            </a:endParaRPr>
          </a:p>
          <a:p>
            <a:pPr marL="114300" indent="0" algn="ctr">
              <a:buNone/>
            </a:pPr>
            <a:endParaRPr lang="en-US" sz="2400" dirty="0"/>
          </a:p>
        </p:txBody>
      </p:sp>
    </p:spTree>
    <p:extLst>
      <p:ext uri="{BB962C8B-B14F-4D97-AF65-F5344CB8AC3E}">
        <p14:creationId xmlns:p14="http://schemas.microsoft.com/office/powerpoint/2010/main" val="1980534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rgbClr val="000000"/>
                </a:solidFill>
                <a:latin typeface="Bookman Old Style"/>
                <a:ea typeface="Bookman Old Style"/>
                <a:cs typeface="Bookman Old Style"/>
                <a:sym typeface="Bookman Old Style"/>
              </a:rPr>
              <a:t>Meaning of Behaviors in NCD</a:t>
            </a:r>
            <a:br>
              <a:rPr lang="en-US" sz="2800" dirty="0">
                <a:solidFill>
                  <a:srgbClr val="000000"/>
                </a:solidFill>
                <a:latin typeface="Bookman Old Style"/>
                <a:ea typeface="Bookman Old Style"/>
                <a:cs typeface="Bookman Old Style"/>
                <a:sym typeface="Bookman Old Style"/>
              </a:rPr>
            </a:br>
            <a:r>
              <a:rPr lang="en-US" sz="2800" dirty="0">
                <a:solidFill>
                  <a:srgbClr val="000000"/>
                </a:solidFill>
                <a:latin typeface="Bookman Old Style"/>
                <a:ea typeface="Bookman Old Style"/>
                <a:cs typeface="Bookman Old Style"/>
                <a:sym typeface="Bookman Old Style"/>
              </a:rPr>
              <a:t/>
            </a:r>
            <a:br>
              <a:rPr lang="en-US" sz="2800" dirty="0">
                <a:solidFill>
                  <a:srgbClr val="000000"/>
                </a:solidFill>
                <a:latin typeface="Bookman Old Style"/>
                <a:ea typeface="Bookman Old Style"/>
                <a:cs typeface="Bookman Old Style"/>
                <a:sym typeface="Bookman Old Style"/>
              </a:rPr>
            </a:br>
            <a:r>
              <a:rPr lang="en-US" sz="2800" dirty="0" err="1">
                <a:solidFill>
                  <a:srgbClr val="000000"/>
                </a:solidFill>
                <a:latin typeface="Bookman Old Style"/>
                <a:ea typeface="Bookman Old Style"/>
                <a:cs typeface="Bookman Old Style"/>
                <a:sym typeface="Bookman Old Style"/>
              </a:rPr>
              <a:t>LuBAIR</a:t>
            </a:r>
            <a:r>
              <a:rPr lang="en-US" sz="2800" dirty="0">
                <a:solidFill>
                  <a:srgbClr val="000000"/>
                </a:solidFill>
                <a:latin typeface="Bookman Old Style"/>
                <a:ea typeface="Bookman Old Style"/>
                <a:cs typeface="Bookman Old Style"/>
                <a:sym typeface="Bookman Old Style"/>
              </a:rPr>
              <a:t>™ Paradigm</a:t>
            </a:r>
            <a:endParaRPr lang="en-US" dirty="0"/>
          </a:p>
        </p:txBody>
      </p:sp>
      <p:sp>
        <p:nvSpPr>
          <p:cNvPr id="3" name="Text Placeholder 2"/>
          <p:cNvSpPr>
            <a:spLocks noGrp="1"/>
          </p:cNvSpPr>
          <p:nvPr>
            <p:ph type="body" idx="1"/>
          </p:nvPr>
        </p:nvSpPr>
        <p:spPr/>
        <p:txBody>
          <a:bodyPr/>
          <a:lstStyle/>
          <a:p>
            <a:pPr marL="114300" indent="0" algn="ctr">
              <a:buNone/>
            </a:pPr>
            <a:endParaRPr lang="en-US" b="1" dirty="0" smtClean="0"/>
          </a:p>
          <a:p>
            <a:pPr marL="114300" indent="0">
              <a:buNone/>
            </a:pPr>
            <a:r>
              <a:rPr lang="en-US" dirty="0" smtClean="0">
                <a:latin typeface="Bookman Old Style" panose="02050604050505020204" pitchFamily="18" charset="0"/>
              </a:rPr>
              <a:t>Conceptualizing Behaviors as ‘Symptom’ or ‘Syndrome’</a:t>
            </a:r>
          </a:p>
          <a:p>
            <a:pPr marL="114300" indent="0">
              <a:buNone/>
            </a:pPr>
            <a:endParaRPr lang="en-US" dirty="0" smtClean="0">
              <a:latin typeface="Bookman Old Style" panose="02050604050505020204" pitchFamily="18" charset="0"/>
            </a:endParaRPr>
          </a:p>
          <a:p>
            <a:pPr>
              <a:buFont typeface="Arial" panose="020B0604020202020204" pitchFamily="34" charset="0"/>
              <a:buChar char="•"/>
            </a:pPr>
            <a:r>
              <a:rPr lang="en-US" sz="2000" dirty="0" smtClean="0">
                <a:latin typeface="Bookman Old Style" panose="02050604050505020204" pitchFamily="18" charset="0"/>
              </a:rPr>
              <a:t>Mere presence viewed as ‘disruptive’</a:t>
            </a:r>
          </a:p>
          <a:p>
            <a:pPr>
              <a:buFont typeface="Arial" panose="020B0604020202020204" pitchFamily="34" charset="0"/>
              <a:buChar char="•"/>
            </a:pPr>
            <a:endParaRPr lang="en-US" sz="2000" dirty="0">
              <a:latin typeface="Bookman Old Style" panose="02050604050505020204" pitchFamily="18" charset="0"/>
            </a:endParaRPr>
          </a:p>
          <a:p>
            <a:pPr>
              <a:buFont typeface="Arial" panose="020B0604020202020204" pitchFamily="34" charset="0"/>
              <a:buChar char="•"/>
            </a:pPr>
            <a:r>
              <a:rPr lang="en-US" sz="2000" dirty="0" smtClean="0">
                <a:latin typeface="Bookman Old Style" panose="02050604050505020204" pitchFamily="18" charset="0"/>
              </a:rPr>
              <a:t>Negative connotations</a:t>
            </a:r>
            <a:endParaRPr lang="en-US" dirty="0" smtClean="0">
              <a:latin typeface="Bookman Old Style" panose="02050604050505020204" pitchFamily="18" charset="0"/>
            </a:endParaRPr>
          </a:p>
          <a:p>
            <a:pPr>
              <a:buFont typeface="Arial" panose="020B0604020202020204" pitchFamily="34" charset="0"/>
              <a:buChar char="•"/>
            </a:pPr>
            <a:endParaRPr lang="en-US" sz="2000" dirty="0">
              <a:latin typeface="Bookman Old Style" panose="02050604050505020204" pitchFamily="18" charset="0"/>
            </a:endParaRPr>
          </a:p>
          <a:p>
            <a:pPr>
              <a:buFont typeface="Arial" panose="020B0604020202020204" pitchFamily="34" charset="0"/>
              <a:buChar char="•"/>
            </a:pPr>
            <a:r>
              <a:rPr lang="en-US" sz="2000" dirty="0" smtClean="0">
                <a:latin typeface="Bookman Old Style" panose="02050604050505020204" pitchFamily="18" charset="0"/>
              </a:rPr>
              <a:t>Purely from Caregivers or Health Professional’s point of view</a:t>
            </a:r>
          </a:p>
        </p:txBody>
      </p:sp>
    </p:spTree>
    <p:extLst>
      <p:ext uri="{BB962C8B-B14F-4D97-AF65-F5344CB8AC3E}">
        <p14:creationId xmlns:p14="http://schemas.microsoft.com/office/powerpoint/2010/main" val="2451058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14475" y="-9525"/>
            <a:ext cx="9144000" cy="1417638"/>
          </a:xfrm>
        </p:spPr>
        <p:txBody>
          <a:bodyPr/>
          <a:lstStyle/>
          <a:p>
            <a:pPr marL="114300" lvl="0" algn="ctr">
              <a:spcBef>
                <a:spcPts val="1000"/>
              </a:spcBef>
            </a:pPr>
            <a:r>
              <a:rPr lang="en-US" sz="2400" dirty="0" smtClean="0">
                <a:solidFill>
                  <a:srgbClr val="000000"/>
                </a:solidFill>
                <a:latin typeface="Bookman Old Style" panose="02050604050505020204" pitchFamily="18" charset="0"/>
              </a:rPr>
              <a:t/>
            </a:r>
            <a:br>
              <a:rPr lang="en-US" sz="2400" dirty="0" smtClean="0">
                <a:solidFill>
                  <a:srgbClr val="000000"/>
                </a:solidFill>
                <a:latin typeface="Bookman Old Style" panose="02050604050505020204" pitchFamily="18" charset="0"/>
              </a:rPr>
            </a:br>
            <a:r>
              <a:rPr lang="en-US" sz="2400" dirty="0" smtClean="0">
                <a:solidFill>
                  <a:srgbClr val="000000"/>
                </a:solidFill>
                <a:latin typeface="Bookman Old Style" panose="02050604050505020204" pitchFamily="18" charset="0"/>
              </a:rPr>
              <a:t>Conceptualizing </a:t>
            </a:r>
            <a:r>
              <a:rPr lang="en-US" sz="2400" dirty="0">
                <a:solidFill>
                  <a:srgbClr val="000000"/>
                </a:solidFill>
                <a:latin typeface="Bookman Old Style" panose="02050604050505020204" pitchFamily="18" charset="0"/>
              </a:rPr>
              <a:t>Behaviors as ‘Symptom’ or ‘Syndrome’</a:t>
            </a:r>
            <a:r>
              <a:rPr lang="en-US" sz="2800" dirty="0">
                <a:solidFill>
                  <a:srgbClr val="000000"/>
                </a:solidFill>
                <a:latin typeface="Bookman Old Style" panose="02050604050505020204" pitchFamily="18" charset="0"/>
              </a:rPr>
              <a:t/>
            </a:r>
            <a:br>
              <a:rPr lang="en-US" sz="2800" dirty="0">
                <a:solidFill>
                  <a:srgbClr val="000000"/>
                </a:solidFill>
                <a:latin typeface="Bookman Old Style" panose="02050604050505020204" pitchFamily="18" charset="0"/>
              </a:rPr>
            </a:br>
            <a:endParaRPr lang="en-US" altLang="en-US" sz="2800" dirty="0">
              <a:latin typeface="Arial Black" panose="020B0A04020102020204" pitchFamily="34" charset="0"/>
            </a:endParaRPr>
          </a:p>
        </p:txBody>
      </p:sp>
      <p:sp>
        <p:nvSpPr>
          <p:cNvPr id="13315" name="Rectangle 3"/>
          <p:cNvSpPr>
            <a:spLocks noGrp="1" noChangeArrowheads="1"/>
          </p:cNvSpPr>
          <p:nvPr>
            <p:ph type="body" idx="1"/>
          </p:nvPr>
        </p:nvSpPr>
        <p:spPr>
          <a:xfrm>
            <a:off x="1895475" y="1289957"/>
            <a:ext cx="8382000" cy="4376057"/>
          </a:xfrm>
        </p:spPr>
        <p:txBody>
          <a:bodyPr>
            <a:normAutofit/>
          </a:bodyPr>
          <a:lstStyle/>
          <a:p>
            <a:pPr marL="0" indent="0">
              <a:buNone/>
              <a:defRPr/>
            </a:pPr>
            <a:r>
              <a:rPr lang="en-US" altLang="en-US" sz="2000" dirty="0" smtClean="0">
                <a:latin typeface="Bookman Old Style" panose="02050604050505020204" pitchFamily="18" charset="0"/>
              </a:rPr>
              <a:t>Psychosocial Model (</a:t>
            </a:r>
            <a:r>
              <a:rPr lang="en-US" altLang="en-US" sz="2000" dirty="0" err="1" smtClean="0">
                <a:latin typeface="Bookman Old Style" panose="02050604050505020204" pitchFamily="18" charset="0"/>
              </a:rPr>
              <a:t>Algase</a:t>
            </a:r>
            <a:r>
              <a:rPr lang="en-US" altLang="en-US" sz="2000" dirty="0" smtClean="0">
                <a:latin typeface="Bookman Old Style" panose="02050604050505020204" pitchFamily="18" charset="0"/>
              </a:rPr>
              <a:t> et. el., 1995 and Kovacs et. El., 2005)</a:t>
            </a:r>
          </a:p>
          <a:p>
            <a:pPr marL="0" indent="0">
              <a:buNone/>
              <a:defRPr/>
            </a:pPr>
            <a:endParaRPr lang="en-US" altLang="en-US" dirty="0" smtClean="0">
              <a:latin typeface="Bookman Old Style" panose="02050604050505020204" pitchFamily="18" charset="0"/>
            </a:endParaRPr>
          </a:p>
          <a:p>
            <a:pPr lvl="1" indent="-457200">
              <a:buFont typeface="Arial" panose="020B0604020202020204" pitchFamily="34" charset="0"/>
              <a:buChar char="•"/>
              <a:defRPr/>
            </a:pPr>
            <a:r>
              <a:rPr lang="en-US" altLang="en-US" sz="2000" dirty="0" smtClean="0">
                <a:latin typeface="Bookman Old Style" panose="02050604050505020204" pitchFamily="18" charset="0"/>
              </a:rPr>
              <a:t>‘Reasons’ for presence of ‘Behaviors’</a:t>
            </a:r>
          </a:p>
          <a:p>
            <a:pPr lvl="1" indent="-457200">
              <a:buFont typeface="Arial" panose="020B0604020202020204" pitchFamily="34" charset="0"/>
              <a:buChar char="•"/>
              <a:defRPr/>
            </a:pPr>
            <a:endParaRPr lang="en-US" altLang="en-US" sz="2000" dirty="0" smtClean="0">
              <a:latin typeface="Bookman Old Style" panose="02050604050505020204" pitchFamily="18" charset="0"/>
            </a:endParaRPr>
          </a:p>
          <a:p>
            <a:pPr lvl="1" indent="-457200">
              <a:buFont typeface="Arial" panose="020B0604020202020204" pitchFamily="34" charset="0"/>
              <a:buChar char="•"/>
              <a:defRPr/>
            </a:pPr>
            <a:r>
              <a:rPr lang="en-US" altLang="en-US" sz="2000" dirty="0" smtClean="0">
                <a:latin typeface="Bookman Old Style" panose="02050604050505020204" pitchFamily="18" charset="0"/>
              </a:rPr>
              <a:t>‘Identify’ the ‘Reasons’ for their presence</a:t>
            </a:r>
          </a:p>
          <a:p>
            <a:pPr lvl="1" indent="-457200">
              <a:buFont typeface="Arial" panose="020B0604020202020204" pitchFamily="34" charset="0"/>
              <a:buChar char="•"/>
              <a:defRPr/>
            </a:pPr>
            <a:endParaRPr lang="en-US" altLang="en-US" sz="2000" dirty="0">
              <a:latin typeface="Bookman Old Style" panose="02050604050505020204" pitchFamily="18" charset="0"/>
            </a:endParaRPr>
          </a:p>
          <a:p>
            <a:pPr lvl="1" indent="-457200">
              <a:buFont typeface="Arial" panose="020B0604020202020204" pitchFamily="34" charset="0"/>
              <a:buChar char="•"/>
              <a:defRPr/>
            </a:pPr>
            <a:r>
              <a:rPr lang="en-US" altLang="en-US" sz="2000" dirty="0" smtClean="0">
                <a:latin typeface="Bookman Old Style" panose="02050604050505020204" pitchFamily="18" charset="0"/>
              </a:rPr>
              <a:t>‘Identify’ the ‘Problem’; not label ‘Behaviors’ as ‘Problem’</a:t>
            </a:r>
          </a:p>
          <a:p>
            <a:pPr lvl="1" indent="-457200">
              <a:buFont typeface="Arial" panose="020B0604020202020204" pitchFamily="34" charset="0"/>
              <a:buChar char="•"/>
              <a:defRPr/>
            </a:pPr>
            <a:endParaRPr lang="en-US" altLang="en-US" sz="2000" dirty="0">
              <a:latin typeface="Bookman Old Style" panose="02050604050505020204" pitchFamily="18" charset="0"/>
            </a:endParaRPr>
          </a:p>
          <a:p>
            <a:pPr lvl="1" indent="-457200">
              <a:buFont typeface="Arial" panose="020B0604020202020204" pitchFamily="34" charset="0"/>
              <a:buChar char="•"/>
              <a:defRPr/>
            </a:pPr>
            <a:r>
              <a:rPr lang="en-US" altLang="en-US" sz="2000" dirty="0" smtClean="0">
                <a:latin typeface="Bookman Old Style" panose="02050604050505020204" pitchFamily="18" charset="0"/>
              </a:rPr>
              <a:t>May represent ‘unmet needs’</a:t>
            </a:r>
          </a:p>
          <a:p>
            <a:pPr lvl="1" indent="-457200">
              <a:buFont typeface="Arial" panose="020B0604020202020204" pitchFamily="34" charset="0"/>
              <a:buChar char="•"/>
              <a:defRPr/>
            </a:pPr>
            <a:endParaRPr lang="en-US" altLang="en-US" sz="2000" dirty="0">
              <a:latin typeface="Bookman Old Style" panose="02050604050505020204" pitchFamily="18" charset="0"/>
            </a:endParaRPr>
          </a:p>
          <a:p>
            <a:pPr lvl="1" indent="-457200">
              <a:buFont typeface="Arial" panose="020B0604020202020204" pitchFamily="34" charset="0"/>
              <a:buChar char="•"/>
              <a:defRPr/>
            </a:pPr>
            <a:r>
              <a:rPr lang="en-US" altLang="en-US" sz="2000" dirty="0" smtClean="0">
                <a:latin typeface="Bookman Old Style" panose="02050604050505020204" pitchFamily="18" charset="0"/>
              </a:rPr>
              <a:t>Single ‘unmet need’ -----</a:t>
            </a:r>
            <a:r>
              <a:rPr lang="en-US" altLang="en-US" sz="2000" dirty="0" smtClean="0">
                <a:latin typeface="Bookman Old Style" panose="02050604050505020204" pitchFamily="18" charset="0"/>
                <a:sym typeface="Wingdings" panose="05000000000000000000" pitchFamily="2" charset="2"/>
              </a:rPr>
              <a:t> Cascade of ‘unmet needs’</a:t>
            </a:r>
            <a:endParaRPr lang="en-US" altLang="en-US" sz="2000" dirty="0">
              <a:latin typeface="Bookman Old Style" panose="02050604050505020204" pitchFamily="18" charset="0"/>
            </a:endParaRPr>
          </a:p>
        </p:txBody>
      </p:sp>
    </p:spTree>
    <p:extLst>
      <p:ext uri="{BB962C8B-B14F-4D97-AF65-F5344CB8AC3E}">
        <p14:creationId xmlns:p14="http://schemas.microsoft.com/office/powerpoint/2010/main" val="3862389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ircle(in)">
                                      <p:cBhvr>
                                        <p:cTn id="7" dur="1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circle(in)">
                                      <p:cBhvr>
                                        <p:cTn id="12" dur="10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Effect transition="in" filter="circle(in)">
                                      <p:cBhvr>
                                        <p:cTn id="17" dur="1000"/>
                                        <p:tgtEl>
                                          <p:spTgt spid="133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3315">
                                            <p:txEl>
                                              <p:pRg st="6" end="6"/>
                                            </p:txEl>
                                          </p:spTgt>
                                        </p:tgtEl>
                                        <p:attrNameLst>
                                          <p:attrName>style.visibility</p:attrName>
                                        </p:attrNameLst>
                                      </p:cBhvr>
                                      <p:to>
                                        <p:strVal val="visible"/>
                                      </p:to>
                                    </p:set>
                                    <p:animEffect transition="in" filter="circle(in)">
                                      <p:cBhvr>
                                        <p:cTn id="22" dur="1000"/>
                                        <p:tgtEl>
                                          <p:spTgt spid="1331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3315">
                                            <p:txEl>
                                              <p:pRg st="8" end="8"/>
                                            </p:txEl>
                                          </p:spTgt>
                                        </p:tgtEl>
                                        <p:attrNameLst>
                                          <p:attrName>style.visibility</p:attrName>
                                        </p:attrNameLst>
                                      </p:cBhvr>
                                      <p:to>
                                        <p:strVal val="visible"/>
                                      </p:to>
                                    </p:set>
                                    <p:animEffect transition="in" filter="circle(in)">
                                      <p:cBhvr>
                                        <p:cTn id="27" dur="1000"/>
                                        <p:tgtEl>
                                          <p:spTgt spid="1331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3315">
                                            <p:txEl>
                                              <p:pRg st="10" end="10"/>
                                            </p:txEl>
                                          </p:spTgt>
                                        </p:tgtEl>
                                        <p:attrNameLst>
                                          <p:attrName>style.visibility</p:attrName>
                                        </p:attrNameLst>
                                      </p:cBhvr>
                                      <p:to>
                                        <p:strVal val="visible"/>
                                      </p:to>
                                    </p:set>
                                    <p:animEffect transition="in" filter="circle(in)">
                                      <p:cBhvr>
                                        <p:cTn id="32" dur="1000"/>
                                        <p:tgtEl>
                                          <p:spTgt spid="133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0" y="914400"/>
            <a:ext cx="9144000" cy="762000"/>
          </a:xfrm>
        </p:spPr>
        <p:txBody>
          <a:bodyPr>
            <a:normAutofit fontScale="90000"/>
          </a:bodyPr>
          <a:lstStyle/>
          <a:p>
            <a:pPr eaLnBrk="1" hangingPunct="1"/>
            <a:r>
              <a:rPr lang="en-US" altLang="en-US" sz="1800" dirty="0">
                <a:solidFill>
                  <a:schemeClr val="tx1"/>
                </a:solidFill>
                <a:latin typeface="Arial Black" panose="020B0A04020102020204" pitchFamily="34" charset="0"/>
              </a:rPr>
              <a:t>Consequences of Needs-Driven, Dementia-Compromised Behaviors       </a:t>
            </a:r>
            <a:br>
              <a:rPr lang="en-US" altLang="en-US" sz="1800" dirty="0">
                <a:solidFill>
                  <a:schemeClr val="tx1"/>
                </a:solidFill>
                <a:latin typeface="Arial Black" panose="020B0A04020102020204" pitchFamily="34" charset="0"/>
              </a:rPr>
            </a:br>
            <a:r>
              <a:rPr lang="en-US" altLang="en-US" sz="1800" dirty="0">
                <a:solidFill>
                  <a:schemeClr val="tx1"/>
                </a:solidFill>
                <a:latin typeface="Arial Black" panose="020B0A04020102020204" pitchFamily="34" charset="0"/>
              </a:rPr>
              <a:t>(C-NDB) </a:t>
            </a:r>
            <a:r>
              <a:rPr lang="en-US" altLang="en-US" sz="1400" dirty="0" smtClean="0">
                <a:solidFill>
                  <a:schemeClr val="tx1"/>
                </a:solidFill>
                <a:latin typeface="Arial Black" panose="020B0A04020102020204" pitchFamily="34" charset="0"/>
              </a:rPr>
              <a:t>(</a:t>
            </a:r>
            <a:r>
              <a:rPr lang="en-US" altLang="en-US" sz="1400" dirty="0" err="1" smtClean="0">
                <a:solidFill>
                  <a:schemeClr val="tx1"/>
                </a:solidFill>
                <a:latin typeface="Arial Black" panose="020B0A04020102020204" pitchFamily="34" charset="0"/>
              </a:rPr>
              <a:t>Algase</a:t>
            </a:r>
            <a:r>
              <a:rPr lang="en-US" altLang="en-US" sz="1400" dirty="0" smtClean="0">
                <a:solidFill>
                  <a:schemeClr val="tx1"/>
                </a:solidFill>
                <a:latin typeface="Arial Black" panose="020B0A04020102020204" pitchFamily="34" charset="0"/>
              </a:rPr>
              <a:t> et. </a:t>
            </a:r>
            <a:r>
              <a:rPr lang="en-US" altLang="en-US" sz="1400" dirty="0">
                <a:solidFill>
                  <a:schemeClr val="tx1"/>
                </a:solidFill>
                <a:latin typeface="Arial Black" panose="020B0A04020102020204" pitchFamily="34" charset="0"/>
              </a:rPr>
              <a:t>a</a:t>
            </a:r>
            <a:r>
              <a:rPr lang="en-US" altLang="en-US" sz="1400" dirty="0" smtClean="0">
                <a:solidFill>
                  <a:schemeClr val="tx1"/>
                </a:solidFill>
                <a:latin typeface="Arial Black" panose="020B0A04020102020204" pitchFamily="34" charset="0"/>
              </a:rPr>
              <a:t>l., 1996 and Kovach </a:t>
            </a:r>
            <a:r>
              <a:rPr lang="en-US" altLang="en-US" sz="1400" dirty="0">
                <a:solidFill>
                  <a:schemeClr val="tx1"/>
                </a:solidFill>
                <a:latin typeface="Arial Black" panose="020B0A04020102020204" pitchFamily="34" charset="0"/>
              </a:rPr>
              <a:t>et al., 2005)</a:t>
            </a:r>
            <a:r>
              <a:rPr lang="en-US" altLang="en-US" sz="1800" dirty="0">
                <a:solidFill>
                  <a:schemeClr val="tx1"/>
                </a:solidFill>
                <a:latin typeface="Arial Black" panose="020B0A04020102020204" pitchFamily="34" charset="0"/>
              </a:rPr>
              <a:t/>
            </a:r>
            <a:br>
              <a:rPr lang="en-US" altLang="en-US" sz="1800" dirty="0">
                <a:solidFill>
                  <a:schemeClr val="tx1"/>
                </a:solidFill>
                <a:latin typeface="Arial Black" panose="020B0A04020102020204" pitchFamily="34" charset="0"/>
              </a:rPr>
            </a:br>
            <a:endParaRPr lang="en-US" altLang="en-US" sz="1800" dirty="0">
              <a:solidFill>
                <a:schemeClr val="tx1"/>
              </a:solidFill>
              <a:latin typeface="Arial Black" panose="020B0A04020102020204" pitchFamily="34" charset="0"/>
            </a:endParaRPr>
          </a:p>
        </p:txBody>
      </p:sp>
      <p:sp>
        <p:nvSpPr>
          <p:cNvPr id="15363" name="Oval 4"/>
          <p:cNvSpPr>
            <a:spLocks noChangeArrowheads="1"/>
          </p:cNvSpPr>
          <p:nvPr/>
        </p:nvSpPr>
        <p:spPr bwMode="auto">
          <a:xfrm>
            <a:off x="3352800" y="1676400"/>
            <a:ext cx="1066800" cy="10668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n-US" altLang="en-US" sz="1400" dirty="0">
              <a:latin typeface="Arial Black" pitchFamily="34" charset="0"/>
            </a:endParaRPr>
          </a:p>
          <a:p>
            <a:pPr algn="ctr" eaLnBrk="1" hangingPunct="1">
              <a:spcBef>
                <a:spcPct val="0"/>
              </a:spcBef>
              <a:buFontTx/>
              <a:buNone/>
              <a:defRPr/>
            </a:pPr>
            <a:r>
              <a:rPr lang="en-US" altLang="en-US" sz="1400" dirty="0">
                <a:latin typeface="Arial Black" pitchFamily="34" charset="0"/>
              </a:rPr>
              <a:t>  Proximal </a:t>
            </a:r>
          </a:p>
          <a:p>
            <a:pPr algn="ctr" eaLnBrk="1" hangingPunct="1">
              <a:spcBef>
                <a:spcPct val="0"/>
              </a:spcBef>
              <a:buFontTx/>
              <a:buNone/>
              <a:defRPr/>
            </a:pPr>
            <a:r>
              <a:rPr lang="en-US" altLang="en-US" sz="1400" dirty="0">
                <a:latin typeface="Arial Black" pitchFamily="34" charset="0"/>
              </a:rPr>
              <a:t> factors</a:t>
            </a:r>
          </a:p>
          <a:p>
            <a:pPr algn="ctr" eaLnBrk="1" hangingPunct="1">
              <a:spcBef>
                <a:spcPct val="0"/>
              </a:spcBef>
              <a:buFontTx/>
              <a:buNone/>
              <a:defRPr/>
            </a:pPr>
            <a:endParaRPr lang="en-US" altLang="en-US" sz="1050" dirty="0">
              <a:latin typeface="Arial Black" pitchFamily="34" charset="0"/>
            </a:endParaRPr>
          </a:p>
        </p:txBody>
      </p:sp>
      <p:sp>
        <p:nvSpPr>
          <p:cNvPr id="15364" name="Oval 5"/>
          <p:cNvSpPr>
            <a:spLocks noChangeArrowheads="1"/>
          </p:cNvSpPr>
          <p:nvPr/>
        </p:nvSpPr>
        <p:spPr bwMode="auto">
          <a:xfrm>
            <a:off x="2590800" y="3490914"/>
            <a:ext cx="1066800" cy="1004887"/>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latin typeface="Arial Black" panose="020B0A04020102020204" pitchFamily="34" charset="0"/>
              </a:rPr>
              <a:t>  Primary </a:t>
            </a:r>
          </a:p>
          <a:p>
            <a:pPr algn="ctr" eaLnBrk="1" hangingPunct="1">
              <a:spcBef>
                <a:spcPct val="0"/>
              </a:spcBef>
              <a:buFontTx/>
              <a:buNone/>
            </a:pPr>
            <a:r>
              <a:rPr lang="en-US" altLang="en-US" sz="1400">
                <a:latin typeface="Arial Black" panose="020B0A04020102020204" pitchFamily="34" charset="0"/>
              </a:rPr>
              <a:t>Needs</a:t>
            </a:r>
          </a:p>
        </p:txBody>
      </p:sp>
      <p:sp>
        <p:nvSpPr>
          <p:cNvPr id="15365" name="Oval 6"/>
          <p:cNvSpPr>
            <a:spLocks noChangeArrowheads="1"/>
          </p:cNvSpPr>
          <p:nvPr/>
        </p:nvSpPr>
        <p:spPr bwMode="auto">
          <a:xfrm>
            <a:off x="1828800" y="1676400"/>
            <a:ext cx="1066800" cy="10668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a:latin typeface="Arial Black" panose="020B0A04020102020204" pitchFamily="34" charset="0"/>
            </a:endParaRPr>
          </a:p>
          <a:p>
            <a:pPr algn="ctr" eaLnBrk="1" hangingPunct="1">
              <a:spcBef>
                <a:spcPct val="0"/>
              </a:spcBef>
              <a:buFontTx/>
              <a:buNone/>
            </a:pPr>
            <a:r>
              <a:rPr lang="en-US" altLang="en-US" sz="1200">
                <a:latin typeface="Arial Black" panose="020B0A04020102020204" pitchFamily="34" charset="0"/>
              </a:rPr>
              <a:t> Background </a:t>
            </a:r>
          </a:p>
          <a:p>
            <a:pPr algn="ctr" eaLnBrk="1" hangingPunct="1">
              <a:spcBef>
                <a:spcPct val="0"/>
              </a:spcBef>
              <a:buFontTx/>
              <a:buNone/>
            </a:pPr>
            <a:r>
              <a:rPr lang="en-US" altLang="en-US" sz="1200">
                <a:latin typeface="Arial Black" panose="020B0A04020102020204" pitchFamily="34" charset="0"/>
              </a:rPr>
              <a:t>factors</a:t>
            </a:r>
          </a:p>
          <a:p>
            <a:pPr algn="ctr" eaLnBrk="1" hangingPunct="1">
              <a:spcBef>
                <a:spcPct val="0"/>
              </a:spcBef>
              <a:buFontTx/>
              <a:buNone/>
            </a:pPr>
            <a:endParaRPr lang="en-US" altLang="en-US" sz="1000">
              <a:latin typeface="Arial Black" panose="020B0A04020102020204" pitchFamily="34" charset="0"/>
            </a:endParaRPr>
          </a:p>
        </p:txBody>
      </p:sp>
      <p:sp>
        <p:nvSpPr>
          <p:cNvPr id="15366" name="Oval 7"/>
          <p:cNvSpPr>
            <a:spLocks noChangeArrowheads="1"/>
          </p:cNvSpPr>
          <p:nvPr/>
        </p:nvSpPr>
        <p:spPr bwMode="auto">
          <a:xfrm>
            <a:off x="2590800" y="5562600"/>
            <a:ext cx="1066800" cy="10668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400">
              <a:latin typeface="Arial Black" panose="020B0A04020102020204" pitchFamily="34" charset="0"/>
            </a:endParaRPr>
          </a:p>
          <a:p>
            <a:pPr algn="ctr" eaLnBrk="1" hangingPunct="1">
              <a:spcBef>
                <a:spcPct val="0"/>
              </a:spcBef>
              <a:buFontTx/>
              <a:buNone/>
            </a:pPr>
            <a:r>
              <a:rPr lang="en-US" altLang="en-US" sz="1400">
                <a:latin typeface="Arial Black" panose="020B0A04020102020204" pitchFamily="34" charset="0"/>
              </a:rPr>
              <a:t>  Primary </a:t>
            </a:r>
          </a:p>
          <a:p>
            <a:pPr algn="ctr" eaLnBrk="1" hangingPunct="1">
              <a:spcBef>
                <a:spcPct val="0"/>
              </a:spcBef>
              <a:buFontTx/>
              <a:buNone/>
            </a:pPr>
            <a:r>
              <a:rPr lang="en-US" altLang="en-US" sz="1400">
                <a:latin typeface="Arial Black" panose="020B0A04020102020204" pitchFamily="34" charset="0"/>
              </a:rPr>
              <a:t>NDB</a:t>
            </a:r>
          </a:p>
          <a:p>
            <a:pPr algn="ctr" eaLnBrk="1" hangingPunct="1">
              <a:spcBef>
                <a:spcPct val="0"/>
              </a:spcBef>
              <a:buFontTx/>
              <a:buNone/>
            </a:pPr>
            <a:endParaRPr lang="en-US" altLang="en-US" sz="1400">
              <a:latin typeface="Arial Black" panose="020B0A04020102020204" pitchFamily="34" charset="0"/>
            </a:endParaRPr>
          </a:p>
        </p:txBody>
      </p:sp>
      <p:sp>
        <p:nvSpPr>
          <p:cNvPr id="15367" name="Oval 8"/>
          <p:cNvSpPr>
            <a:spLocks noChangeArrowheads="1"/>
          </p:cNvSpPr>
          <p:nvPr/>
        </p:nvSpPr>
        <p:spPr bwMode="auto">
          <a:xfrm>
            <a:off x="4724400" y="3490914"/>
            <a:ext cx="1036638" cy="1004887"/>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latin typeface="Arial Black" panose="020B0A04020102020204" pitchFamily="34" charset="0"/>
              </a:rPr>
              <a:t> Unmet </a:t>
            </a:r>
          </a:p>
          <a:p>
            <a:pPr algn="ctr" eaLnBrk="1" hangingPunct="1">
              <a:spcBef>
                <a:spcPct val="0"/>
              </a:spcBef>
              <a:buFontTx/>
              <a:buNone/>
            </a:pPr>
            <a:r>
              <a:rPr lang="en-US" altLang="en-US" sz="1400">
                <a:latin typeface="Arial Black" panose="020B0A04020102020204" pitchFamily="34" charset="0"/>
              </a:rPr>
              <a:t>Needs</a:t>
            </a:r>
          </a:p>
        </p:txBody>
      </p:sp>
      <p:sp>
        <p:nvSpPr>
          <p:cNvPr id="15368" name="AutoShape 11"/>
          <p:cNvSpPr>
            <a:spLocks noChangeArrowheads="1"/>
          </p:cNvSpPr>
          <p:nvPr/>
        </p:nvSpPr>
        <p:spPr bwMode="auto">
          <a:xfrm>
            <a:off x="3733800" y="3733801"/>
            <a:ext cx="914400" cy="485775"/>
          </a:xfrm>
          <a:prstGeom prst="rightArrow">
            <a:avLst>
              <a:gd name="adj1" fmla="val 50000"/>
              <a:gd name="adj2" fmla="val 50248"/>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369" name="AutoShape 12"/>
          <p:cNvSpPr>
            <a:spLocks noChangeArrowheads="1"/>
          </p:cNvSpPr>
          <p:nvPr/>
        </p:nvSpPr>
        <p:spPr bwMode="auto">
          <a:xfrm>
            <a:off x="2895601" y="4572001"/>
            <a:ext cx="485775" cy="900113"/>
          </a:xfrm>
          <a:prstGeom prst="downArrow">
            <a:avLst>
              <a:gd name="adj1" fmla="val 50000"/>
              <a:gd name="adj2" fmla="val 50244"/>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370" name="AutoShape 13"/>
          <p:cNvSpPr>
            <a:spLocks noChangeArrowheads="1"/>
          </p:cNvSpPr>
          <p:nvPr/>
        </p:nvSpPr>
        <p:spPr bwMode="auto">
          <a:xfrm>
            <a:off x="2895601" y="2514601"/>
            <a:ext cx="485775" cy="900113"/>
          </a:xfrm>
          <a:prstGeom prst="downArrow">
            <a:avLst>
              <a:gd name="adj1" fmla="val 50000"/>
              <a:gd name="adj2" fmla="val 50244"/>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371" name="Oval 19"/>
          <p:cNvSpPr>
            <a:spLocks noChangeArrowheads="1"/>
          </p:cNvSpPr>
          <p:nvPr/>
        </p:nvSpPr>
        <p:spPr bwMode="auto">
          <a:xfrm>
            <a:off x="7162800" y="3414714"/>
            <a:ext cx="1131888" cy="1004887"/>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latin typeface="Arial Black" panose="020B0A04020102020204" pitchFamily="34" charset="0"/>
              </a:rPr>
              <a:t> Secondary </a:t>
            </a:r>
          </a:p>
          <a:p>
            <a:pPr algn="ctr" eaLnBrk="1" hangingPunct="1">
              <a:spcBef>
                <a:spcPct val="0"/>
              </a:spcBef>
              <a:buFontTx/>
              <a:buNone/>
            </a:pPr>
            <a:r>
              <a:rPr lang="en-US" altLang="en-US" sz="1400">
                <a:latin typeface="Arial Black" panose="020B0A04020102020204" pitchFamily="34" charset="0"/>
              </a:rPr>
              <a:t>Need</a:t>
            </a:r>
          </a:p>
        </p:txBody>
      </p:sp>
      <p:sp>
        <p:nvSpPr>
          <p:cNvPr id="15372" name="Oval 20"/>
          <p:cNvSpPr>
            <a:spLocks noChangeArrowheads="1"/>
          </p:cNvSpPr>
          <p:nvPr/>
        </p:nvSpPr>
        <p:spPr bwMode="auto">
          <a:xfrm>
            <a:off x="9444038" y="3414714"/>
            <a:ext cx="1147762" cy="1004887"/>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latin typeface="Arial Black" panose="020B0A04020102020204" pitchFamily="34" charset="0"/>
              </a:rPr>
              <a:t>  Secondary </a:t>
            </a:r>
          </a:p>
          <a:p>
            <a:pPr algn="ctr" eaLnBrk="1" hangingPunct="1">
              <a:spcBef>
                <a:spcPct val="0"/>
              </a:spcBef>
              <a:buFontTx/>
              <a:buNone/>
            </a:pPr>
            <a:r>
              <a:rPr lang="en-US" altLang="en-US" sz="1400">
                <a:latin typeface="Arial Black" panose="020B0A04020102020204" pitchFamily="34" charset="0"/>
              </a:rPr>
              <a:t> NDB</a:t>
            </a:r>
          </a:p>
        </p:txBody>
      </p:sp>
      <p:sp>
        <p:nvSpPr>
          <p:cNvPr id="15373" name="AutoShape 22"/>
          <p:cNvSpPr>
            <a:spLocks noChangeArrowheads="1"/>
          </p:cNvSpPr>
          <p:nvPr/>
        </p:nvSpPr>
        <p:spPr bwMode="auto">
          <a:xfrm>
            <a:off x="8382000" y="3705226"/>
            <a:ext cx="985838" cy="485775"/>
          </a:xfrm>
          <a:prstGeom prst="leftRightArrow">
            <a:avLst>
              <a:gd name="adj1" fmla="val 50000"/>
              <a:gd name="adj2" fmla="val 50002"/>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374" name="Text Box 23"/>
          <p:cNvSpPr txBox="1">
            <a:spLocks noChangeArrowheads="1"/>
          </p:cNvSpPr>
          <p:nvPr/>
        </p:nvSpPr>
        <p:spPr bwMode="auto">
          <a:xfrm>
            <a:off x="5638800" y="3124200"/>
            <a:ext cx="161448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a:latin typeface="Arial Black" panose="020B0A04020102020204" pitchFamily="34" charset="0"/>
              </a:rPr>
              <a:t>Primary NDB</a:t>
            </a:r>
          </a:p>
          <a:p>
            <a:pPr algn="ctr" eaLnBrk="1" hangingPunct="1">
              <a:spcBef>
                <a:spcPct val="0"/>
              </a:spcBef>
              <a:buFontTx/>
              <a:buNone/>
            </a:pPr>
            <a:endParaRPr lang="en-US" altLang="en-US" sz="1200">
              <a:latin typeface="Arial Black" panose="020B0A04020102020204" pitchFamily="34" charset="0"/>
            </a:endParaRPr>
          </a:p>
          <a:p>
            <a:pPr algn="ctr" eaLnBrk="1" hangingPunct="1">
              <a:spcBef>
                <a:spcPct val="0"/>
              </a:spcBef>
              <a:buFontTx/>
              <a:buNone/>
            </a:pPr>
            <a:r>
              <a:rPr lang="en-US" altLang="en-US" sz="1200">
                <a:latin typeface="Arial Black" panose="020B0A04020102020204" pitchFamily="34" charset="0"/>
              </a:rPr>
              <a:t>Personal Factors</a:t>
            </a:r>
          </a:p>
          <a:p>
            <a:pPr algn="ctr" eaLnBrk="1" hangingPunct="1">
              <a:spcBef>
                <a:spcPct val="0"/>
              </a:spcBef>
              <a:buFontTx/>
              <a:buNone/>
            </a:pPr>
            <a:endParaRPr lang="en-US" altLang="en-US" sz="1200">
              <a:latin typeface="Arial Black" panose="020B0A04020102020204" pitchFamily="34" charset="0"/>
            </a:endParaRPr>
          </a:p>
          <a:p>
            <a:pPr algn="ctr" eaLnBrk="1" hangingPunct="1">
              <a:spcBef>
                <a:spcPct val="0"/>
              </a:spcBef>
              <a:buFontTx/>
              <a:buNone/>
            </a:pPr>
            <a:r>
              <a:rPr lang="en-US" altLang="en-US" sz="1200">
                <a:latin typeface="Arial Black" panose="020B0A04020102020204" pitchFamily="34" charset="0"/>
              </a:rPr>
              <a:t>Care Factors</a:t>
            </a:r>
          </a:p>
          <a:p>
            <a:pPr algn="ctr" eaLnBrk="1" hangingPunct="1">
              <a:spcBef>
                <a:spcPct val="0"/>
              </a:spcBef>
              <a:buFontTx/>
              <a:buNone/>
            </a:pPr>
            <a:endParaRPr lang="en-US" altLang="en-US" sz="1200">
              <a:latin typeface="Arial Black" panose="020B0A04020102020204" pitchFamily="34" charset="0"/>
            </a:endParaRPr>
          </a:p>
          <a:p>
            <a:pPr algn="ctr" eaLnBrk="1" hangingPunct="1">
              <a:spcBef>
                <a:spcPct val="0"/>
              </a:spcBef>
              <a:buFontTx/>
              <a:buNone/>
            </a:pPr>
            <a:r>
              <a:rPr lang="en-US" altLang="en-US" sz="1200">
                <a:latin typeface="Arial Black" panose="020B0A04020102020204" pitchFamily="34" charset="0"/>
              </a:rPr>
              <a:t>Contextual </a:t>
            </a:r>
          </a:p>
          <a:p>
            <a:pPr algn="ctr" eaLnBrk="1" hangingPunct="1">
              <a:spcBef>
                <a:spcPct val="0"/>
              </a:spcBef>
              <a:buFontTx/>
              <a:buNone/>
            </a:pPr>
            <a:r>
              <a:rPr lang="en-US" altLang="en-US" sz="1200">
                <a:latin typeface="Arial Black" panose="020B0A04020102020204" pitchFamily="34" charset="0"/>
              </a:rPr>
              <a:t>factors</a:t>
            </a:r>
          </a:p>
        </p:txBody>
      </p:sp>
      <p:sp>
        <p:nvSpPr>
          <p:cNvPr id="16" name="Rectangle 2"/>
          <p:cNvSpPr txBox="1">
            <a:spLocks noChangeArrowheads="1"/>
          </p:cNvSpPr>
          <p:nvPr/>
        </p:nvSpPr>
        <p:spPr bwMode="auto">
          <a:xfrm>
            <a:off x="152400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altLang="en-US" sz="2800" dirty="0">
                <a:latin typeface="Arial Black" pitchFamily="34" charset="0"/>
              </a:rPr>
              <a:t>Psychosocial Model</a:t>
            </a:r>
          </a:p>
        </p:txBody>
      </p:sp>
    </p:spTree>
    <p:extLst>
      <p:ext uri="{BB962C8B-B14F-4D97-AF65-F5344CB8AC3E}">
        <p14:creationId xmlns:p14="http://schemas.microsoft.com/office/powerpoint/2010/main" val="3470827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lnSpc>
                <a:spcPct val="80000"/>
              </a:lnSpc>
            </a:pPr>
            <a:r>
              <a:rPr lang="en-US" sz="2400" dirty="0">
                <a:solidFill>
                  <a:srgbClr val="000000"/>
                </a:solidFill>
                <a:latin typeface="Bookman Old Style"/>
                <a:ea typeface="Bookman Old Style"/>
                <a:cs typeface="Bookman Old Style"/>
                <a:sym typeface="Bookman Old Style"/>
              </a:rPr>
              <a:t>Approach to Understanding the ‘Meaning’ of Behaviors in NCD</a:t>
            </a:r>
            <a:endParaRPr lang="en-US" altLang="en-US" sz="2800" dirty="0">
              <a:latin typeface="Arial Black" panose="020B0A04020102020204" pitchFamily="34" charset="0"/>
            </a:endParaRPr>
          </a:p>
        </p:txBody>
      </p:sp>
      <p:sp>
        <p:nvSpPr>
          <p:cNvPr id="5123" name="Rectangle 3"/>
          <p:cNvSpPr>
            <a:spLocks noGrp="1" noChangeArrowheads="1"/>
          </p:cNvSpPr>
          <p:nvPr>
            <p:ph type="body" idx="1"/>
          </p:nvPr>
        </p:nvSpPr>
        <p:spPr>
          <a:xfrm>
            <a:off x="1752600" y="1600201"/>
            <a:ext cx="8686800" cy="4525963"/>
          </a:xfrm>
        </p:spPr>
        <p:txBody>
          <a:bodyPr>
            <a:normAutofit/>
          </a:bodyPr>
          <a:lstStyle/>
          <a:p>
            <a:pPr marL="0" indent="0" algn="ctr">
              <a:lnSpc>
                <a:spcPct val="80000"/>
              </a:lnSpc>
              <a:buNone/>
              <a:defRPr/>
            </a:pPr>
            <a:r>
              <a:rPr lang="en-US" altLang="en-US" sz="1800" dirty="0">
                <a:latin typeface="Arial Black" pitchFamily="34" charset="0"/>
              </a:rPr>
              <a:t>‘</a:t>
            </a:r>
          </a:p>
          <a:p>
            <a:pPr marL="571500" lvl="1" indent="0" algn="ctr" eaLnBrk="1" hangingPunct="1">
              <a:lnSpc>
                <a:spcPct val="80000"/>
              </a:lnSpc>
              <a:buNone/>
              <a:defRPr/>
            </a:pPr>
            <a:r>
              <a:rPr lang="en-US" altLang="en-US" sz="2800" dirty="0" smtClean="0">
                <a:latin typeface="Calibri" panose="020F0502020204030204" pitchFamily="34" charset="0"/>
                <a:cs typeface="Calibri" panose="020F0502020204030204" pitchFamily="34" charset="0"/>
              </a:rPr>
              <a:t>Agitation</a:t>
            </a:r>
          </a:p>
          <a:p>
            <a:pPr marL="571500" lvl="1" indent="0" algn="ctr" eaLnBrk="1" hangingPunct="1">
              <a:lnSpc>
                <a:spcPct val="80000"/>
              </a:lnSpc>
              <a:buNone/>
              <a:defRPr/>
            </a:pPr>
            <a:endParaRPr lang="en-US" altLang="en-US" sz="2800" dirty="0">
              <a:latin typeface="Calibri" panose="020F0502020204030204" pitchFamily="34" charset="0"/>
              <a:cs typeface="Calibri" panose="020F0502020204030204" pitchFamily="34" charset="0"/>
            </a:endParaRPr>
          </a:p>
          <a:p>
            <a:pPr marL="571500" lvl="1" indent="0" algn="ctr" eaLnBrk="1" hangingPunct="1">
              <a:lnSpc>
                <a:spcPct val="80000"/>
              </a:lnSpc>
              <a:buNone/>
              <a:defRPr/>
            </a:pPr>
            <a:r>
              <a:rPr lang="en-US" altLang="en-US" sz="2800" dirty="0" smtClean="0">
                <a:latin typeface="Calibri" panose="020F0502020204030204" pitchFamily="34" charset="0"/>
                <a:cs typeface="Calibri" panose="020F0502020204030204" pitchFamily="34" charset="0"/>
              </a:rPr>
              <a:t>Symptom </a:t>
            </a:r>
            <a:r>
              <a:rPr lang="en-US" altLang="en-US" sz="2000" dirty="0">
                <a:latin typeface="Calibri" panose="020F0502020204030204" pitchFamily="34" charset="0"/>
                <a:cs typeface="Calibri" panose="020F0502020204030204" pitchFamily="34" charset="0"/>
              </a:rPr>
              <a:t>v</a:t>
            </a:r>
            <a:r>
              <a:rPr lang="en-US" altLang="en-US" sz="2000" dirty="0" smtClean="0">
                <a:latin typeface="Calibri" panose="020F0502020204030204" pitchFamily="34" charset="0"/>
                <a:cs typeface="Calibri" panose="020F0502020204030204" pitchFamily="34" charset="0"/>
              </a:rPr>
              <a:t>ersus</a:t>
            </a:r>
            <a:r>
              <a:rPr lang="en-US" altLang="en-US" sz="2800" dirty="0" smtClean="0">
                <a:latin typeface="Calibri" panose="020F0502020204030204" pitchFamily="34" charset="0"/>
                <a:cs typeface="Calibri" panose="020F0502020204030204" pitchFamily="34" charset="0"/>
              </a:rPr>
              <a:t> Syndrome</a:t>
            </a:r>
            <a:endParaRPr lang="en-US" altLang="en-US" sz="1800" dirty="0">
              <a:latin typeface="Arial Black" pitchFamily="34" charset="0"/>
            </a:endParaRPr>
          </a:p>
          <a:p>
            <a:pPr marL="571500" lvl="1" indent="0" eaLnBrk="1" hangingPunct="1">
              <a:lnSpc>
                <a:spcPct val="80000"/>
              </a:lnSpc>
              <a:buNone/>
              <a:defRPr/>
            </a:pPr>
            <a:endParaRPr lang="en-US" altLang="en-US" sz="1800" dirty="0">
              <a:latin typeface="Arial Black" pitchFamily="34" charset="0"/>
            </a:endParaRPr>
          </a:p>
          <a:p>
            <a:pPr marL="457200" lvl="1" indent="0">
              <a:lnSpc>
                <a:spcPct val="80000"/>
              </a:lnSpc>
              <a:buNone/>
              <a:defRPr/>
            </a:pPr>
            <a:endParaRPr lang="en-US" altLang="en-US" sz="1800" dirty="0">
              <a:latin typeface="Arial Black" pitchFamily="34" charset="0"/>
            </a:endParaRPr>
          </a:p>
        </p:txBody>
      </p:sp>
    </p:spTree>
    <p:extLst>
      <p:ext uri="{BB962C8B-B14F-4D97-AF65-F5344CB8AC3E}">
        <p14:creationId xmlns:p14="http://schemas.microsoft.com/office/powerpoint/2010/main" val="1074408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solidFill>
                  <a:srgbClr val="000000"/>
                </a:solidFill>
                <a:latin typeface="Bookman Old Style" panose="02050604050505020204" pitchFamily="18" charset="0"/>
              </a:rPr>
              <a:t>Conceptualizing Behaviors as ‘Symptom’ or ‘Syndrome’</a:t>
            </a:r>
            <a:endParaRPr lang="en-US" sz="2800" dirty="0"/>
          </a:p>
        </p:txBody>
      </p:sp>
      <p:sp>
        <p:nvSpPr>
          <p:cNvPr id="3" name="Text Placeholder 2"/>
          <p:cNvSpPr>
            <a:spLocks noGrp="1"/>
          </p:cNvSpPr>
          <p:nvPr>
            <p:ph type="body" idx="1"/>
          </p:nvPr>
        </p:nvSpPr>
        <p:spPr/>
        <p:txBody>
          <a:bodyPr/>
          <a:lstStyle/>
          <a:p>
            <a:endParaRPr lang="en-US" dirty="0" smtClean="0"/>
          </a:p>
          <a:p>
            <a:r>
              <a:rPr lang="en-US" sz="2400" dirty="0" smtClean="0">
                <a:latin typeface="Bookman Old Style" panose="02050604050505020204" pitchFamily="18" charset="0"/>
              </a:rPr>
              <a:t>Conceptualize </a:t>
            </a:r>
            <a:r>
              <a:rPr lang="en-US" sz="2400" i="1" dirty="0" smtClean="0">
                <a:latin typeface="Bookman Old Style" panose="02050604050505020204" pitchFamily="18" charset="0"/>
              </a:rPr>
              <a:t>Behavioral Expressions </a:t>
            </a:r>
            <a:r>
              <a:rPr lang="en-US" sz="2400" dirty="0" smtClean="0">
                <a:latin typeface="Bookman Old Style" panose="02050604050505020204" pitchFamily="18" charset="0"/>
              </a:rPr>
              <a:t>as </a:t>
            </a:r>
            <a:r>
              <a:rPr lang="en-US" sz="2400" i="1" dirty="0" smtClean="0">
                <a:latin typeface="Bookman Old Style" panose="02050604050505020204" pitchFamily="18" charset="0"/>
              </a:rPr>
              <a:t>Meaningful</a:t>
            </a:r>
          </a:p>
          <a:p>
            <a:endParaRPr lang="en-US" sz="2400" i="1" dirty="0">
              <a:latin typeface="Bookman Old Style" panose="02050604050505020204" pitchFamily="18" charset="0"/>
            </a:endParaRPr>
          </a:p>
          <a:p>
            <a:r>
              <a:rPr lang="en-US" sz="2400" dirty="0" smtClean="0">
                <a:latin typeface="Bookman Old Style" panose="02050604050505020204" pitchFamily="18" charset="0"/>
              </a:rPr>
              <a:t>Pro-Active approach to identify </a:t>
            </a:r>
            <a:r>
              <a:rPr lang="en-US" sz="2400" i="1" dirty="0">
                <a:latin typeface="Bookman Old Style" panose="02050604050505020204" pitchFamily="18" charset="0"/>
              </a:rPr>
              <a:t>R</a:t>
            </a:r>
            <a:r>
              <a:rPr lang="en-US" sz="2400" i="1" dirty="0" smtClean="0">
                <a:latin typeface="Bookman Old Style" panose="02050604050505020204" pitchFamily="18" charset="0"/>
              </a:rPr>
              <a:t>easons </a:t>
            </a:r>
            <a:r>
              <a:rPr lang="en-US" sz="2400" dirty="0" smtClean="0">
                <a:latin typeface="Bookman Old Style" panose="02050604050505020204" pitchFamily="18" charset="0"/>
              </a:rPr>
              <a:t>or </a:t>
            </a:r>
            <a:r>
              <a:rPr lang="en-US" sz="2400" i="1" dirty="0">
                <a:latin typeface="Bookman Old Style" panose="02050604050505020204" pitchFamily="18" charset="0"/>
              </a:rPr>
              <a:t>M</a:t>
            </a:r>
            <a:r>
              <a:rPr lang="en-US" sz="2400" i="1" dirty="0" smtClean="0">
                <a:latin typeface="Bookman Old Style" panose="02050604050505020204" pitchFamily="18" charset="0"/>
              </a:rPr>
              <a:t>eaning</a:t>
            </a:r>
          </a:p>
          <a:p>
            <a:endParaRPr lang="en-US" sz="2400" i="1" dirty="0">
              <a:latin typeface="Bookman Old Style" panose="02050604050505020204" pitchFamily="18" charset="0"/>
            </a:endParaRPr>
          </a:p>
          <a:p>
            <a:r>
              <a:rPr lang="en-US" sz="2400" dirty="0" smtClean="0">
                <a:latin typeface="Bookman Old Style" panose="02050604050505020204" pitchFamily="18" charset="0"/>
              </a:rPr>
              <a:t>Reduce use of medications targeted at </a:t>
            </a:r>
            <a:r>
              <a:rPr lang="en-US" sz="2400" i="1" dirty="0" smtClean="0">
                <a:latin typeface="Bookman Old Style" panose="02050604050505020204" pitchFamily="18" charset="0"/>
              </a:rPr>
              <a:t>Behavioral Expressions</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1891022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rgbClr val="000000"/>
                </a:solidFill>
                <a:latin typeface="Bookman Old Style" panose="02050604050505020204" pitchFamily="18" charset="0"/>
              </a:rPr>
              <a:t>Conceptualizing Behaviors as ‘Symptom’ or ‘Syndrome’</a:t>
            </a:r>
            <a:endParaRPr lang="en-US" dirty="0"/>
          </a:p>
        </p:txBody>
      </p:sp>
      <p:sp>
        <p:nvSpPr>
          <p:cNvPr id="3" name="Text Placeholder 2"/>
          <p:cNvSpPr>
            <a:spLocks noGrp="1"/>
          </p:cNvSpPr>
          <p:nvPr>
            <p:ph type="body" idx="1"/>
          </p:nvPr>
        </p:nvSpPr>
        <p:spPr/>
        <p:txBody>
          <a:bodyPr>
            <a:normAutofit fontScale="85000" lnSpcReduction="20000"/>
          </a:bodyPr>
          <a:lstStyle/>
          <a:p>
            <a:endParaRPr lang="en-US" dirty="0" smtClean="0"/>
          </a:p>
          <a:p>
            <a:pPr marL="114300" indent="0" algn="ctr">
              <a:buNone/>
            </a:pPr>
            <a:r>
              <a:rPr lang="en-US" sz="3200" b="1" u="sng" dirty="0" smtClean="0"/>
              <a:t>Disconnect Between </a:t>
            </a:r>
          </a:p>
          <a:p>
            <a:pPr marL="114300" indent="0" algn="ctr">
              <a:buNone/>
            </a:pPr>
            <a:endParaRPr lang="en-US" sz="3200" b="1" u="sng" dirty="0" smtClean="0"/>
          </a:p>
          <a:p>
            <a:pPr marL="114300" indent="0" algn="ctr">
              <a:buNone/>
            </a:pPr>
            <a:r>
              <a:rPr lang="en-US" sz="2600" dirty="0" smtClean="0"/>
              <a:t>Frontline staff applying </a:t>
            </a:r>
            <a:r>
              <a:rPr lang="en-US" sz="2600" b="1" u="sng" dirty="0" smtClean="0"/>
              <a:t>definition of Symptom </a:t>
            </a:r>
            <a:r>
              <a:rPr lang="en-US" sz="2600" dirty="0" smtClean="0"/>
              <a:t>to label BE</a:t>
            </a:r>
          </a:p>
          <a:p>
            <a:pPr marL="114300" indent="0" algn="ctr">
              <a:buNone/>
            </a:pPr>
            <a:endParaRPr lang="en-US" sz="2600" dirty="0"/>
          </a:p>
          <a:p>
            <a:pPr marL="114300" indent="0" algn="ctr">
              <a:buNone/>
            </a:pPr>
            <a:endParaRPr lang="en-US" sz="2600" dirty="0" smtClean="0"/>
          </a:p>
          <a:p>
            <a:pPr marL="114300" indent="0" algn="ctr">
              <a:buNone/>
            </a:pPr>
            <a:r>
              <a:rPr lang="en-US" sz="2600" dirty="0" smtClean="0"/>
              <a:t>Clinical training promoting </a:t>
            </a:r>
            <a:r>
              <a:rPr lang="en-US" sz="2600" b="1" u="sng" dirty="0" smtClean="0"/>
              <a:t>definition of Syndrome </a:t>
            </a:r>
            <a:r>
              <a:rPr lang="en-US" sz="2600" dirty="0" smtClean="0"/>
              <a:t>to label BE</a:t>
            </a:r>
          </a:p>
          <a:p>
            <a:pPr marL="114300" indent="0" algn="ctr">
              <a:buNone/>
            </a:pPr>
            <a:endParaRPr lang="en-US" sz="2400" dirty="0"/>
          </a:p>
          <a:p>
            <a:pPr marL="114300" indent="0" algn="ctr">
              <a:buNone/>
            </a:pPr>
            <a:endParaRPr lang="en-US" sz="2400" b="1" u="sng" dirty="0" smtClean="0">
              <a:latin typeface="Bookman Old Style" panose="02050604050505020204" pitchFamily="18" charset="0"/>
            </a:endParaRPr>
          </a:p>
          <a:p>
            <a:pPr marL="114300" indent="0" algn="ctr">
              <a:buNone/>
            </a:pPr>
            <a:endParaRPr lang="en-US" sz="2400" dirty="0"/>
          </a:p>
          <a:p>
            <a:pPr marL="114300" indent="0" algn="ctr">
              <a:buNone/>
            </a:pPr>
            <a:r>
              <a:rPr lang="en-US" sz="2400" dirty="0" smtClean="0"/>
              <a:t> </a:t>
            </a:r>
            <a:endParaRPr lang="en-US" sz="2400" dirty="0"/>
          </a:p>
        </p:txBody>
      </p:sp>
    </p:spTree>
    <p:extLst>
      <p:ext uri="{BB962C8B-B14F-4D97-AF65-F5344CB8AC3E}">
        <p14:creationId xmlns:p14="http://schemas.microsoft.com/office/powerpoint/2010/main" val="1411075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rgbClr val="000000"/>
                </a:solidFill>
                <a:latin typeface="Bookman Old Style" panose="02050604050505020204" pitchFamily="18" charset="0"/>
              </a:rPr>
              <a:t>Conceptualizing Behaviors as ‘Symptom’ or ‘Syndrome’</a:t>
            </a:r>
            <a:endParaRPr lang="en-US" dirty="0"/>
          </a:p>
        </p:txBody>
      </p:sp>
      <p:sp>
        <p:nvSpPr>
          <p:cNvPr id="3" name="Text Placeholder 2"/>
          <p:cNvSpPr>
            <a:spLocks noGrp="1"/>
          </p:cNvSpPr>
          <p:nvPr>
            <p:ph type="body" idx="1"/>
          </p:nvPr>
        </p:nvSpPr>
        <p:spPr/>
        <p:txBody>
          <a:bodyPr>
            <a:normAutofit/>
          </a:bodyPr>
          <a:lstStyle/>
          <a:p>
            <a:pPr marL="114300" indent="0" algn="ctr">
              <a:buNone/>
            </a:pPr>
            <a:r>
              <a:rPr lang="en-US" sz="3200" dirty="0" smtClean="0"/>
              <a:t>Arrives P.I.E.C.E.S. </a:t>
            </a:r>
            <a:r>
              <a:rPr lang="en-US" sz="2400" dirty="0"/>
              <a:t>(</a:t>
            </a:r>
            <a:r>
              <a:rPr lang="en-US" sz="2400" dirty="0" err="1" smtClean="0"/>
              <a:t>Leclaire</a:t>
            </a:r>
            <a:r>
              <a:rPr lang="en-US" sz="2400" dirty="0" smtClean="0"/>
              <a:t> et. El., 1997-2003)</a:t>
            </a:r>
            <a:endParaRPr lang="en-US" sz="3200" dirty="0" smtClean="0"/>
          </a:p>
          <a:p>
            <a:pPr marL="114300" indent="0" algn="ctr">
              <a:buNone/>
            </a:pPr>
            <a:endParaRPr lang="en-US" sz="3200" dirty="0"/>
          </a:p>
          <a:p>
            <a:r>
              <a:rPr lang="en-US" sz="2400" dirty="0" smtClean="0">
                <a:latin typeface="Bookman Old Style" panose="02050604050505020204" pitchFamily="18" charset="0"/>
              </a:rPr>
              <a:t>Approach to assessing Dementia</a:t>
            </a:r>
          </a:p>
          <a:p>
            <a:endParaRPr lang="en-US" sz="2400" dirty="0">
              <a:latin typeface="Bookman Old Style" panose="02050604050505020204" pitchFamily="18" charset="0"/>
            </a:endParaRPr>
          </a:p>
          <a:p>
            <a:r>
              <a:rPr lang="en-US" sz="2400" dirty="0" smtClean="0">
                <a:latin typeface="Bookman Old Style" panose="02050604050505020204" pitchFamily="18" charset="0"/>
              </a:rPr>
              <a:t>Approach to determine Severity Dementia </a:t>
            </a:r>
          </a:p>
          <a:p>
            <a:endParaRPr lang="en-US" sz="2400" dirty="0">
              <a:latin typeface="Bookman Old Style" panose="02050604050505020204" pitchFamily="18" charset="0"/>
            </a:endParaRPr>
          </a:p>
          <a:p>
            <a:r>
              <a:rPr lang="en-US" sz="2400" dirty="0" smtClean="0">
                <a:latin typeface="Bookman Old Style" panose="02050604050505020204" pitchFamily="18" charset="0"/>
              </a:rPr>
              <a:t>Approach to assessing BE </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594545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rgbClr val="000000"/>
                </a:solidFill>
                <a:latin typeface="Bookman Old Style" panose="02050604050505020204" pitchFamily="18" charset="0"/>
              </a:rPr>
              <a:t>Conceptualizing Behaviors as ‘Symptom’ or ‘Syndrome’</a:t>
            </a:r>
            <a:endParaRPr lang="en-US" dirty="0"/>
          </a:p>
        </p:txBody>
      </p:sp>
      <p:sp>
        <p:nvSpPr>
          <p:cNvPr id="3" name="Text Placeholder 2"/>
          <p:cNvSpPr>
            <a:spLocks noGrp="1"/>
          </p:cNvSpPr>
          <p:nvPr>
            <p:ph type="body" idx="1"/>
          </p:nvPr>
        </p:nvSpPr>
        <p:spPr/>
        <p:txBody>
          <a:bodyPr>
            <a:normAutofit/>
          </a:bodyPr>
          <a:lstStyle/>
          <a:p>
            <a:pPr marL="114300" indent="0" algn="ctr">
              <a:buNone/>
            </a:pPr>
            <a:r>
              <a:rPr lang="en-US" sz="3200" dirty="0" smtClean="0"/>
              <a:t>P.I.E.C.E.S for Severity</a:t>
            </a:r>
          </a:p>
          <a:p>
            <a:pPr marL="114300" indent="0" algn="ctr">
              <a:buNone/>
            </a:pPr>
            <a:endParaRPr lang="en-US" sz="3200" dirty="0"/>
          </a:p>
          <a:p>
            <a:pPr>
              <a:buFont typeface="Arial" panose="020B0604020202020204" pitchFamily="34" charset="0"/>
              <a:buChar char="•"/>
            </a:pPr>
            <a:r>
              <a:rPr lang="en-US" sz="3600" dirty="0" smtClean="0"/>
              <a:t>I</a:t>
            </a:r>
            <a:r>
              <a:rPr lang="en-US" sz="2400" dirty="0" smtClean="0"/>
              <a:t>---Intellectual (</a:t>
            </a:r>
            <a:r>
              <a:rPr lang="en-US" sz="3200" dirty="0" smtClean="0"/>
              <a:t> Cognitive screen and testing)</a:t>
            </a:r>
          </a:p>
          <a:p>
            <a:pPr>
              <a:buFont typeface="Arial" panose="020B0604020202020204" pitchFamily="34" charset="0"/>
              <a:buChar char="•"/>
            </a:pPr>
            <a:endParaRPr lang="en-US" sz="3200" dirty="0"/>
          </a:p>
          <a:p>
            <a:pPr>
              <a:buFont typeface="Arial" panose="020B0604020202020204" pitchFamily="34" charset="0"/>
              <a:buChar char="•"/>
            </a:pPr>
            <a:r>
              <a:rPr lang="en-US" sz="3600" dirty="0" smtClean="0"/>
              <a:t>C</a:t>
            </a:r>
            <a:r>
              <a:rPr lang="en-US" sz="2400" dirty="0" smtClean="0"/>
              <a:t>---Capacity ( Functional Evaluations- BDL, IADL, Social and Occupational)</a:t>
            </a:r>
            <a:endParaRPr lang="en-US" sz="3600" dirty="0"/>
          </a:p>
        </p:txBody>
      </p:sp>
    </p:spTree>
    <p:extLst>
      <p:ext uri="{BB962C8B-B14F-4D97-AF65-F5344CB8AC3E}">
        <p14:creationId xmlns:p14="http://schemas.microsoft.com/office/powerpoint/2010/main" val="1722969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rgbClr val="000000"/>
                </a:solidFill>
                <a:latin typeface="Bookman Old Style" panose="02050604050505020204" pitchFamily="18" charset="0"/>
              </a:rPr>
              <a:t>Conceptualizing Behaviors as ‘Symptom’ or ‘Syndrome’</a:t>
            </a:r>
            <a:endParaRPr lang="en-US" dirty="0"/>
          </a:p>
        </p:txBody>
      </p:sp>
      <p:sp>
        <p:nvSpPr>
          <p:cNvPr id="3" name="Text Placeholder 2"/>
          <p:cNvSpPr>
            <a:spLocks noGrp="1"/>
          </p:cNvSpPr>
          <p:nvPr>
            <p:ph type="body" idx="1"/>
          </p:nvPr>
        </p:nvSpPr>
        <p:spPr/>
        <p:txBody>
          <a:bodyPr>
            <a:normAutofit/>
          </a:bodyPr>
          <a:lstStyle/>
          <a:p>
            <a:pPr marL="114300" indent="0" algn="ctr">
              <a:buNone/>
            </a:pPr>
            <a:r>
              <a:rPr lang="en-US" sz="3200" dirty="0" smtClean="0"/>
              <a:t>P.I.E.C.E.S for BE</a:t>
            </a:r>
          </a:p>
          <a:p>
            <a:r>
              <a:rPr lang="en-US" sz="2400" dirty="0" smtClean="0"/>
              <a:t>P –Physical (Medical and Physiological)</a:t>
            </a:r>
          </a:p>
          <a:p>
            <a:endParaRPr lang="en-US" sz="2400" dirty="0"/>
          </a:p>
          <a:p>
            <a:r>
              <a:rPr lang="en-US" sz="2400" dirty="0" smtClean="0"/>
              <a:t>E—Emotional (Mood, Anxiety and Psychotic Illnesses)</a:t>
            </a:r>
          </a:p>
          <a:p>
            <a:endParaRPr lang="en-US" sz="2400" dirty="0"/>
          </a:p>
          <a:p>
            <a:r>
              <a:rPr lang="en-US" sz="2400" dirty="0" smtClean="0"/>
              <a:t>E---Environmental (Milieu)</a:t>
            </a:r>
          </a:p>
          <a:p>
            <a:endParaRPr lang="en-US" sz="2400" dirty="0"/>
          </a:p>
          <a:p>
            <a:r>
              <a:rPr lang="en-US" sz="2400" dirty="0" smtClean="0"/>
              <a:t>S– Social (Inter-Personal)    Revised S– Self (person carrying the disease)</a:t>
            </a:r>
            <a:endParaRPr lang="en-US" sz="2400" dirty="0"/>
          </a:p>
        </p:txBody>
      </p:sp>
    </p:spTree>
    <p:extLst>
      <p:ext uri="{BB962C8B-B14F-4D97-AF65-F5344CB8AC3E}">
        <p14:creationId xmlns:p14="http://schemas.microsoft.com/office/powerpoint/2010/main" val="236196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rgbClr val="000000"/>
                </a:solidFill>
                <a:latin typeface="Bookman Old Style"/>
                <a:ea typeface="Bookman Old Style"/>
                <a:cs typeface="Bookman Old Style"/>
                <a:sym typeface="Bookman Old Style"/>
              </a:rPr>
              <a:t>Meaning of Behaviors in NCD</a:t>
            </a:r>
            <a:br>
              <a:rPr lang="en-US" sz="2800" dirty="0">
                <a:solidFill>
                  <a:srgbClr val="000000"/>
                </a:solidFill>
                <a:latin typeface="Bookman Old Style"/>
                <a:ea typeface="Bookman Old Style"/>
                <a:cs typeface="Bookman Old Style"/>
                <a:sym typeface="Bookman Old Style"/>
              </a:rPr>
            </a:br>
            <a:r>
              <a:rPr lang="en-US" sz="2800" dirty="0">
                <a:solidFill>
                  <a:srgbClr val="000000"/>
                </a:solidFill>
                <a:latin typeface="Bookman Old Style"/>
                <a:ea typeface="Bookman Old Style"/>
                <a:cs typeface="Bookman Old Style"/>
                <a:sym typeface="Bookman Old Style"/>
              </a:rPr>
              <a:t/>
            </a:r>
            <a:br>
              <a:rPr lang="en-US" sz="2800" dirty="0">
                <a:solidFill>
                  <a:srgbClr val="000000"/>
                </a:solidFill>
                <a:latin typeface="Bookman Old Style"/>
                <a:ea typeface="Bookman Old Style"/>
                <a:cs typeface="Bookman Old Style"/>
                <a:sym typeface="Bookman Old Style"/>
              </a:rPr>
            </a:br>
            <a:r>
              <a:rPr lang="en-US" sz="2800" dirty="0" err="1">
                <a:solidFill>
                  <a:srgbClr val="000000"/>
                </a:solidFill>
                <a:latin typeface="Bookman Old Style"/>
                <a:ea typeface="Bookman Old Style"/>
                <a:cs typeface="Bookman Old Style"/>
                <a:sym typeface="Bookman Old Style"/>
              </a:rPr>
              <a:t>LuBAIR</a:t>
            </a:r>
            <a:r>
              <a:rPr lang="en-US" sz="2800" dirty="0">
                <a:solidFill>
                  <a:srgbClr val="000000"/>
                </a:solidFill>
                <a:latin typeface="Bookman Old Style"/>
                <a:ea typeface="Bookman Old Style"/>
                <a:cs typeface="Bookman Old Style"/>
                <a:sym typeface="Bookman Old Style"/>
              </a:rPr>
              <a:t>™ Paradigm</a:t>
            </a:r>
            <a:endParaRPr lang="en-US" dirty="0"/>
          </a:p>
        </p:txBody>
      </p:sp>
      <p:sp>
        <p:nvSpPr>
          <p:cNvPr id="3" name="Text Placeholder 2"/>
          <p:cNvSpPr>
            <a:spLocks noGrp="1"/>
          </p:cNvSpPr>
          <p:nvPr>
            <p:ph type="body" idx="1"/>
          </p:nvPr>
        </p:nvSpPr>
        <p:spPr>
          <a:xfrm>
            <a:off x="838200" y="1436914"/>
            <a:ext cx="10515600" cy="5421086"/>
          </a:xfrm>
        </p:spPr>
        <p:txBody>
          <a:bodyPr>
            <a:normAutofit fontScale="92500" lnSpcReduction="10000"/>
          </a:bodyPr>
          <a:lstStyle/>
          <a:p>
            <a:pPr marL="114300" indent="0" algn="ctr">
              <a:buNone/>
            </a:pPr>
            <a:endParaRPr lang="en-US" sz="3200" dirty="0" smtClean="0"/>
          </a:p>
          <a:p>
            <a:pPr marL="114300" indent="0" algn="ctr">
              <a:buNone/>
            </a:pPr>
            <a:r>
              <a:rPr lang="en-US" sz="3200" dirty="0" smtClean="0"/>
              <a:t>How do we Approach Assessment of BE </a:t>
            </a:r>
          </a:p>
          <a:p>
            <a:pPr marL="114300" indent="0" algn="ctr">
              <a:buNone/>
            </a:pPr>
            <a:endParaRPr lang="en-US" sz="3200" dirty="0"/>
          </a:p>
          <a:p>
            <a:pPr>
              <a:buFont typeface="Arial" panose="020B0604020202020204" pitchFamily="34" charset="0"/>
              <a:buChar char="•"/>
            </a:pPr>
            <a:r>
              <a:rPr lang="en-US" dirty="0" smtClean="0"/>
              <a:t>To R/O Delirium, Mood, Anxiety and Psychotic D/O and </a:t>
            </a:r>
            <a:r>
              <a:rPr lang="en-US" sz="2000" dirty="0" smtClean="0"/>
              <a:t>Innate Physiological needs and Environmental Antecedents</a:t>
            </a:r>
          </a:p>
          <a:p>
            <a:pPr marL="114300" indent="0">
              <a:buNone/>
            </a:pPr>
            <a:endParaRPr lang="en-US" sz="2000" dirty="0"/>
          </a:p>
          <a:p>
            <a:pPr lvl="1">
              <a:buFont typeface="Arial" panose="020B0604020202020204" pitchFamily="34" charset="0"/>
              <a:buChar char="•"/>
            </a:pPr>
            <a:r>
              <a:rPr lang="en-US" dirty="0" smtClean="0"/>
              <a:t>Patient must be able to Engage in Valid and Reliable Clinical Examination</a:t>
            </a:r>
          </a:p>
          <a:p>
            <a:pPr lvl="2">
              <a:buFont typeface="Arial" panose="020B0604020202020204" pitchFamily="34" charset="0"/>
              <a:buChar char="•"/>
            </a:pPr>
            <a:r>
              <a:rPr lang="en-US" dirty="0" smtClean="0"/>
              <a:t>Obtain History</a:t>
            </a:r>
          </a:p>
          <a:p>
            <a:pPr lvl="2">
              <a:buFont typeface="Arial" panose="020B0604020202020204" pitchFamily="34" charset="0"/>
              <a:buChar char="•"/>
            </a:pPr>
            <a:r>
              <a:rPr lang="en-US" dirty="0" smtClean="0"/>
              <a:t>Mental State Examination</a:t>
            </a:r>
          </a:p>
          <a:p>
            <a:pPr lvl="2">
              <a:buFont typeface="Arial" panose="020B0604020202020204" pitchFamily="34" charset="0"/>
              <a:buChar char="•"/>
            </a:pPr>
            <a:r>
              <a:rPr lang="en-US" dirty="0" smtClean="0"/>
              <a:t>Necessary Physical Examination</a:t>
            </a:r>
          </a:p>
          <a:p>
            <a:pPr lvl="2">
              <a:buFont typeface="Arial" panose="020B0604020202020204" pitchFamily="34" charset="0"/>
              <a:buChar char="•"/>
            </a:pPr>
            <a:endParaRPr lang="en-US" dirty="0"/>
          </a:p>
          <a:p>
            <a:pPr marL="1028700" lvl="2" indent="0" algn="ctr">
              <a:buNone/>
            </a:pPr>
            <a:r>
              <a:rPr lang="en-US" sz="2800" dirty="0" smtClean="0"/>
              <a:t>Person Must have Preserved Memory (Intellectual Function)</a:t>
            </a:r>
          </a:p>
          <a:p>
            <a:pPr marL="1028700" lvl="2" indent="0" algn="ctr">
              <a:buNone/>
            </a:pPr>
            <a:endParaRPr lang="en-US" sz="2800" dirty="0"/>
          </a:p>
          <a:p>
            <a:pPr marL="1028700" lvl="2" indent="0" algn="ctr">
              <a:buNone/>
            </a:pPr>
            <a:r>
              <a:rPr lang="en-US" sz="2800" dirty="0" smtClean="0"/>
              <a:t>Use DSM-V Criteria </a:t>
            </a:r>
            <a:endParaRPr lang="en-US" sz="2800" dirty="0"/>
          </a:p>
          <a:p>
            <a:pPr marL="1028700" lvl="2" indent="0" algn="ctr">
              <a:buNone/>
            </a:pPr>
            <a:endParaRPr lang="en-US" sz="2800" dirty="0" smtClean="0"/>
          </a:p>
        </p:txBody>
      </p:sp>
    </p:spTree>
    <p:extLst>
      <p:ext uri="{BB962C8B-B14F-4D97-AF65-F5344CB8AC3E}">
        <p14:creationId xmlns:p14="http://schemas.microsoft.com/office/powerpoint/2010/main" val="2170080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800"/>
              <a:buFont typeface="Bookman Old Style"/>
              <a:buNone/>
            </a:pPr>
            <a:r>
              <a:rPr lang="en-US" sz="2800" dirty="0">
                <a:solidFill>
                  <a:srgbClr val="000000"/>
                </a:solidFill>
                <a:latin typeface="Bookman Old Style"/>
                <a:ea typeface="Bookman Old Style"/>
                <a:cs typeface="Bookman Old Style"/>
                <a:sym typeface="Bookman Old Style"/>
              </a:rPr>
              <a:t>Meaning of Behaviors in NCD</a:t>
            </a:r>
            <a:br>
              <a:rPr lang="en-US" sz="2800" dirty="0">
                <a:solidFill>
                  <a:srgbClr val="000000"/>
                </a:solidFill>
                <a:latin typeface="Bookman Old Style"/>
                <a:ea typeface="Bookman Old Style"/>
                <a:cs typeface="Bookman Old Style"/>
                <a:sym typeface="Bookman Old Style"/>
              </a:rPr>
            </a:br>
            <a:r>
              <a:rPr lang="en-US" sz="2800" dirty="0">
                <a:solidFill>
                  <a:srgbClr val="000000"/>
                </a:solidFill>
                <a:latin typeface="Bookman Old Style"/>
                <a:ea typeface="Bookman Old Style"/>
                <a:cs typeface="Bookman Old Style"/>
                <a:sym typeface="Bookman Old Style"/>
              </a:rPr>
              <a:t/>
            </a:r>
            <a:br>
              <a:rPr lang="en-US" sz="2800" dirty="0">
                <a:solidFill>
                  <a:srgbClr val="000000"/>
                </a:solidFill>
                <a:latin typeface="Bookman Old Style"/>
                <a:ea typeface="Bookman Old Style"/>
                <a:cs typeface="Bookman Old Style"/>
                <a:sym typeface="Bookman Old Style"/>
              </a:rPr>
            </a:br>
            <a:r>
              <a:rPr lang="en-US" sz="2800" dirty="0" err="1">
                <a:solidFill>
                  <a:srgbClr val="000000"/>
                </a:solidFill>
                <a:latin typeface="Bookman Old Style"/>
                <a:ea typeface="Bookman Old Style"/>
                <a:cs typeface="Bookman Old Style"/>
                <a:sym typeface="Bookman Old Style"/>
              </a:rPr>
              <a:t>LuBAIR</a:t>
            </a:r>
            <a:r>
              <a:rPr lang="en-US" sz="2800" dirty="0">
                <a:solidFill>
                  <a:srgbClr val="000000"/>
                </a:solidFill>
                <a:latin typeface="Bookman Old Style"/>
                <a:ea typeface="Bookman Old Style"/>
                <a:cs typeface="Bookman Old Style"/>
                <a:sym typeface="Bookman Old Style"/>
              </a:rPr>
              <a:t>™ Paradigm</a:t>
            </a:r>
            <a:endParaRPr dirty="0"/>
          </a:p>
        </p:txBody>
      </p:sp>
      <p:sp>
        <p:nvSpPr>
          <p:cNvPr id="115" name="Google Shape;11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ctr" rtl="0">
              <a:lnSpc>
                <a:spcPct val="80000"/>
              </a:lnSpc>
              <a:spcBef>
                <a:spcPts val="1000"/>
              </a:spcBef>
              <a:spcAft>
                <a:spcPts val="0"/>
              </a:spcAft>
              <a:buClr>
                <a:schemeClr val="dk1"/>
              </a:buClr>
              <a:buSzPts val="2590"/>
              <a:buNone/>
            </a:pPr>
            <a:endParaRPr sz="2590" dirty="0">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chemeClr val="dk1"/>
              </a:buClr>
              <a:buSzPts val="2590"/>
              <a:buNone/>
            </a:pPr>
            <a:r>
              <a:rPr lang="en-US" sz="2400" dirty="0" smtClean="0">
                <a:latin typeface="Bookman Old Style"/>
                <a:ea typeface="Bookman Old Style"/>
                <a:cs typeface="Bookman Old Style"/>
                <a:sym typeface="Bookman Old Style"/>
              </a:rPr>
              <a:t>Herein Lies the </a:t>
            </a:r>
            <a:r>
              <a:rPr lang="en-US" sz="3200" dirty="0" smtClean="0">
                <a:latin typeface="Bookman Old Style"/>
                <a:ea typeface="Bookman Old Style"/>
                <a:cs typeface="Bookman Old Style"/>
                <a:sym typeface="Bookman Old Style"/>
              </a:rPr>
              <a:t>Challenge </a:t>
            </a:r>
            <a:endParaRPr lang="en-US" sz="2400" dirty="0" smtClean="0">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chemeClr val="dk1"/>
              </a:buClr>
              <a:buSzPts val="2590"/>
              <a:buNone/>
            </a:pPr>
            <a:endParaRPr lang="en-US" sz="2400" dirty="0" smtClean="0">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chemeClr val="dk1"/>
              </a:buClr>
              <a:buSzPts val="2590"/>
              <a:buNone/>
            </a:pPr>
            <a:r>
              <a:rPr lang="en-US" sz="2400" dirty="0" smtClean="0">
                <a:latin typeface="Bookman Old Style"/>
                <a:ea typeface="Bookman Old Style"/>
                <a:cs typeface="Bookman Old Style"/>
                <a:sym typeface="Bookman Old Style"/>
              </a:rPr>
              <a:t>Prevalence </a:t>
            </a:r>
            <a:r>
              <a:rPr lang="en-US" sz="2400" dirty="0">
                <a:latin typeface="Bookman Old Style"/>
                <a:ea typeface="Bookman Old Style"/>
                <a:cs typeface="Bookman Old Style"/>
                <a:sym typeface="Bookman Old Style"/>
              </a:rPr>
              <a:t>of BE highest in advanced NCD</a:t>
            </a:r>
            <a:endParaRPr sz="2400" dirty="0"/>
          </a:p>
          <a:p>
            <a:pPr marL="0" lvl="0" indent="0" algn="ctr" rtl="0">
              <a:lnSpc>
                <a:spcPct val="80000"/>
              </a:lnSpc>
              <a:spcBef>
                <a:spcPts val="1000"/>
              </a:spcBef>
              <a:spcAft>
                <a:spcPts val="0"/>
              </a:spcAft>
              <a:buClr>
                <a:schemeClr val="dk1"/>
              </a:buClr>
              <a:buSzPts val="2590"/>
              <a:buNone/>
            </a:pPr>
            <a:r>
              <a:rPr lang="en-US" sz="2400" dirty="0" smtClean="0">
                <a:latin typeface="Bookman Old Style"/>
                <a:ea typeface="Bookman Old Style"/>
                <a:cs typeface="Bookman Old Style"/>
                <a:sym typeface="Bookman Old Style"/>
              </a:rPr>
              <a:t>MMSE </a:t>
            </a:r>
            <a:r>
              <a:rPr lang="en-US" sz="2400" dirty="0">
                <a:latin typeface="Bookman Old Style"/>
                <a:ea typeface="Bookman Old Style"/>
                <a:cs typeface="Bookman Old Style"/>
                <a:sym typeface="Bookman Old Style"/>
              </a:rPr>
              <a:t>less than </a:t>
            </a:r>
            <a:r>
              <a:rPr lang="en-US" sz="2400" dirty="0" smtClean="0">
                <a:latin typeface="Bookman Old Style"/>
                <a:ea typeface="Bookman Old Style"/>
                <a:cs typeface="Bookman Old Style"/>
                <a:sym typeface="Bookman Old Style"/>
              </a:rPr>
              <a:t>12</a:t>
            </a:r>
          </a:p>
          <a:p>
            <a:pPr marL="0" lvl="0" indent="0" algn="ctr" rtl="0">
              <a:lnSpc>
                <a:spcPct val="80000"/>
              </a:lnSpc>
              <a:spcBef>
                <a:spcPts val="1000"/>
              </a:spcBef>
              <a:spcAft>
                <a:spcPts val="0"/>
              </a:spcAft>
              <a:buClr>
                <a:schemeClr val="dk1"/>
              </a:buClr>
              <a:buSzPts val="2590"/>
              <a:buNone/>
            </a:pPr>
            <a:endParaRPr lang="en-US" sz="2590" dirty="0">
              <a:latin typeface="Bookman Old Style"/>
              <a:sym typeface="Bookman Old Style"/>
            </a:endParaRPr>
          </a:p>
          <a:p>
            <a:pPr marL="0" lvl="0" indent="0" algn="ctr">
              <a:lnSpc>
                <a:spcPct val="80000"/>
              </a:lnSpc>
              <a:buClr>
                <a:srgbClr val="000000"/>
              </a:buClr>
              <a:buSzPts val="2800"/>
              <a:buNone/>
            </a:pPr>
            <a:r>
              <a:rPr lang="en-US" sz="2400" dirty="0">
                <a:solidFill>
                  <a:srgbClr val="000000"/>
                </a:solidFill>
                <a:latin typeface="Bookman Old Style"/>
                <a:ea typeface="Bookman Old Style"/>
                <a:cs typeface="Bookman Old Style"/>
                <a:sym typeface="Bookman Old Style"/>
              </a:rPr>
              <a:t>Reliability and Validity of Clinical Assessment </a:t>
            </a:r>
            <a:endParaRPr lang="en-US" sz="2400" dirty="0">
              <a:solidFill>
                <a:srgbClr val="000000"/>
              </a:solidFill>
            </a:endParaRPr>
          </a:p>
          <a:p>
            <a:pPr marL="0" lvl="0" indent="0" algn="ctr">
              <a:lnSpc>
                <a:spcPct val="80000"/>
              </a:lnSpc>
              <a:buClr>
                <a:srgbClr val="000000"/>
              </a:buClr>
              <a:buSzPts val="2800"/>
              <a:buNone/>
            </a:pPr>
            <a:endParaRPr lang="en-US" sz="2400" dirty="0">
              <a:solidFill>
                <a:srgbClr val="000000"/>
              </a:solidFill>
              <a:latin typeface="Bookman Old Style"/>
              <a:ea typeface="Bookman Old Style"/>
              <a:cs typeface="Bookman Old Style"/>
              <a:sym typeface="Bookman Old Style"/>
            </a:endParaRPr>
          </a:p>
          <a:p>
            <a:pPr marL="0" lvl="0" indent="0" algn="ctr">
              <a:lnSpc>
                <a:spcPct val="80000"/>
              </a:lnSpc>
              <a:buClr>
                <a:srgbClr val="000000"/>
              </a:buClr>
              <a:buSzPts val="2800"/>
              <a:buNone/>
            </a:pPr>
            <a:r>
              <a:rPr lang="en-US" sz="2400" dirty="0">
                <a:solidFill>
                  <a:srgbClr val="000000"/>
                </a:solidFill>
                <a:latin typeface="Bookman Old Style"/>
                <a:ea typeface="Bookman Old Style"/>
                <a:cs typeface="Bookman Old Style"/>
                <a:sym typeface="Bookman Old Style"/>
              </a:rPr>
              <a:t>??? In Patient with MMSE of less than </a:t>
            </a:r>
            <a:r>
              <a:rPr lang="en-US" sz="2400" dirty="0" smtClean="0">
                <a:solidFill>
                  <a:srgbClr val="000000"/>
                </a:solidFill>
                <a:latin typeface="Bookman Old Style"/>
                <a:ea typeface="Bookman Old Style"/>
                <a:cs typeface="Bookman Old Style"/>
                <a:sym typeface="Bookman Old Style"/>
              </a:rPr>
              <a:t>12 ????</a:t>
            </a:r>
            <a:endParaRPr sz="2400" dirty="0"/>
          </a:p>
          <a:p>
            <a:pPr marL="0" lvl="0" indent="0" algn="ctr" rtl="0">
              <a:lnSpc>
                <a:spcPct val="80000"/>
              </a:lnSpc>
              <a:spcBef>
                <a:spcPts val="1000"/>
              </a:spcBef>
              <a:spcAft>
                <a:spcPts val="0"/>
              </a:spcAft>
              <a:buClr>
                <a:schemeClr val="dk1"/>
              </a:buClr>
              <a:buSzPts val="2590"/>
              <a:buNone/>
            </a:pPr>
            <a:endParaRPr sz="2590" dirty="0">
              <a:latin typeface="Bookman Old Style"/>
              <a:ea typeface="Bookman Old Style"/>
              <a:cs typeface="Bookman Old Style"/>
              <a:sym typeface="Bookman Old Style"/>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800"/>
              <a:buFont typeface="Bookman Old Style"/>
              <a:buNone/>
            </a:pPr>
            <a:r>
              <a:rPr lang="en-US" sz="2800" dirty="0">
                <a:solidFill>
                  <a:srgbClr val="000000"/>
                </a:solidFill>
                <a:latin typeface="Bookman Old Style"/>
                <a:ea typeface="Bookman Old Style"/>
                <a:cs typeface="Bookman Old Style"/>
                <a:sym typeface="Bookman Old Style"/>
              </a:rPr>
              <a:t>Meaning of Behaviors in NCD</a:t>
            </a:r>
            <a:br>
              <a:rPr lang="en-US" sz="2800" dirty="0">
                <a:solidFill>
                  <a:srgbClr val="000000"/>
                </a:solidFill>
                <a:latin typeface="Bookman Old Style"/>
                <a:ea typeface="Bookman Old Style"/>
                <a:cs typeface="Bookman Old Style"/>
                <a:sym typeface="Bookman Old Style"/>
              </a:rPr>
            </a:br>
            <a:r>
              <a:rPr lang="en-US" sz="2800" dirty="0">
                <a:solidFill>
                  <a:srgbClr val="000000"/>
                </a:solidFill>
                <a:latin typeface="Bookman Old Style"/>
                <a:ea typeface="Bookman Old Style"/>
                <a:cs typeface="Bookman Old Style"/>
                <a:sym typeface="Bookman Old Style"/>
              </a:rPr>
              <a:t/>
            </a:r>
            <a:br>
              <a:rPr lang="en-US" sz="2800" dirty="0">
                <a:solidFill>
                  <a:srgbClr val="000000"/>
                </a:solidFill>
                <a:latin typeface="Bookman Old Style"/>
                <a:ea typeface="Bookman Old Style"/>
                <a:cs typeface="Bookman Old Style"/>
                <a:sym typeface="Bookman Old Style"/>
              </a:rPr>
            </a:br>
            <a:r>
              <a:rPr lang="en-US" sz="2800" dirty="0" err="1">
                <a:solidFill>
                  <a:srgbClr val="000000"/>
                </a:solidFill>
                <a:latin typeface="Bookman Old Style"/>
                <a:ea typeface="Bookman Old Style"/>
                <a:cs typeface="Bookman Old Style"/>
                <a:sym typeface="Bookman Old Style"/>
              </a:rPr>
              <a:t>LuBAIR</a:t>
            </a:r>
            <a:r>
              <a:rPr lang="en-US" sz="2800" dirty="0">
                <a:solidFill>
                  <a:srgbClr val="000000"/>
                </a:solidFill>
                <a:latin typeface="Bookman Old Style"/>
                <a:ea typeface="Bookman Old Style"/>
                <a:cs typeface="Bookman Old Style"/>
                <a:sym typeface="Bookman Old Style"/>
              </a:rPr>
              <a:t>™ Paradigm</a:t>
            </a:r>
            <a:endParaRPr dirty="0"/>
          </a:p>
        </p:txBody>
      </p:sp>
      <p:sp>
        <p:nvSpPr>
          <p:cNvPr id="121" name="Google Shape;1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80000"/>
              </a:lnSpc>
              <a:spcBef>
                <a:spcPts val="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chemeClr val="dk1"/>
              </a:buClr>
              <a:buSzPts val="2800"/>
              <a:buNone/>
            </a:pPr>
            <a:r>
              <a:rPr lang="en-US" sz="3200" dirty="0" smtClean="0">
                <a:latin typeface="Bookman Old Style"/>
                <a:ea typeface="Bookman Old Style"/>
                <a:cs typeface="Bookman Old Style"/>
                <a:sym typeface="Bookman Old Style"/>
              </a:rPr>
              <a:t>Psychometric Tools Available</a:t>
            </a:r>
          </a:p>
          <a:p>
            <a:pPr marL="0" lvl="0" indent="0" algn="ctr" rtl="0">
              <a:lnSpc>
                <a:spcPct val="8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lvl="0" indent="-457200" rtl="0">
              <a:lnSpc>
                <a:spcPct val="80000"/>
              </a:lnSpc>
              <a:spcBef>
                <a:spcPts val="1000"/>
              </a:spcBef>
              <a:spcAft>
                <a:spcPts val="0"/>
              </a:spcAft>
              <a:buClr>
                <a:schemeClr val="dk1"/>
              </a:buClr>
              <a:buSzPts val="2800"/>
              <a:buFont typeface="Arial" panose="020B0604020202020204" pitchFamily="34" charset="0"/>
              <a:buChar char="•"/>
            </a:pPr>
            <a:r>
              <a:rPr lang="en-US" dirty="0" smtClean="0">
                <a:latin typeface="Bookman Old Style"/>
                <a:ea typeface="Bookman Old Style"/>
                <a:cs typeface="Bookman Old Style"/>
                <a:sym typeface="Bookman Old Style"/>
              </a:rPr>
              <a:t>Confusion Assessment Methodology (CAM) – Delirium</a:t>
            </a:r>
          </a:p>
          <a:p>
            <a:pPr marL="457200" lvl="1" indent="0">
              <a:lnSpc>
                <a:spcPct val="80000"/>
              </a:lnSpc>
              <a:spcBef>
                <a:spcPts val="1000"/>
              </a:spcBef>
              <a:buSzPts val="2800"/>
              <a:buNone/>
            </a:pPr>
            <a:endParaRPr lang="en-US" sz="2000" dirty="0" smtClean="0">
              <a:latin typeface="Bookman Old Style"/>
              <a:ea typeface="Bookman Old Style"/>
              <a:cs typeface="Bookman Old Style"/>
              <a:sym typeface="Bookman Old Style"/>
            </a:endParaRPr>
          </a:p>
          <a:p>
            <a:pPr marL="800100" lvl="1">
              <a:lnSpc>
                <a:spcPct val="80000"/>
              </a:lnSpc>
              <a:spcBef>
                <a:spcPts val="1000"/>
              </a:spcBef>
              <a:buSzPts val="2800"/>
              <a:buFont typeface="Wingdings" panose="05000000000000000000" pitchFamily="2" charset="2"/>
              <a:buChar char="Ø"/>
            </a:pPr>
            <a:r>
              <a:rPr lang="en-US" sz="2000" dirty="0">
                <a:latin typeface="Bookman Old Style"/>
                <a:ea typeface="Bookman Old Style"/>
                <a:cs typeface="Bookman Old Style"/>
                <a:sym typeface="Bookman Old Style"/>
              </a:rPr>
              <a:t>	</a:t>
            </a:r>
            <a:r>
              <a:rPr lang="en-US" sz="2000" dirty="0" smtClean="0">
                <a:latin typeface="Bookman Old Style"/>
                <a:ea typeface="Bookman Old Style"/>
                <a:cs typeface="Bookman Old Style"/>
                <a:sym typeface="Bookman Old Style"/>
              </a:rPr>
              <a:t>Only valid in Non-Cognitively Impaired Individuals </a:t>
            </a:r>
          </a:p>
          <a:p>
            <a:pPr marL="800100" lvl="1">
              <a:lnSpc>
                <a:spcPct val="80000"/>
              </a:lnSpc>
              <a:spcBef>
                <a:spcPts val="1000"/>
              </a:spcBef>
              <a:buSzPts val="2800"/>
              <a:buFont typeface="Wingdings" panose="05000000000000000000" pitchFamily="2" charset="2"/>
              <a:buChar char="Ø"/>
            </a:pPr>
            <a:endParaRPr lang="en-US" sz="2000" dirty="0">
              <a:latin typeface="Bookman Old Style"/>
              <a:ea typeface="Bookman Old Style"/>
              <a:cs typeface="Bookman Old Style"/>
              <a:sym typeface="Bookman Old Style"/>
            </a:endParaRPr>
          </a:p>
          <a:p>
            <a:pPr marL="800100" lvl="1">
              <a:lnSpc>
                <a:spcPct val="80000"/>
              </a:lnSpc>
              <a:spcBef>
                <a:spcPts val="1000"/>
              </a:spcBef>
              <a:buSzPts val="2800"/>
              <a:buFont typeface="Wingdings" panose="05000000000000000000" pitchFamily="2" charset="2"/>
              <a:buChar char="Ø"/>
            </a:pPr>
            <a:r>
              <a:rPr lang="en-US" sz="2000" dirty="0" smtClean="0">
                <a:latin typeface="Bookman Old Style"/>
                <a:ea typeface="Bookman Old Style"/>
                <a:cs typeface="Bookman Old Style"/>
                <a:sym typeface="Bookman Old Style"/>
              </a:rPr>
              <a:t>CAM-ICU version.  For non-verbal, ventilated Individuals</a:t>
            </a:r>
          </a:p>
          <a:p>
            <a:pPr marL="800100" lvl="1">
              <a:lnSpc>
                <a:spcPct val="80000"/>
              </a:lnSpc>
              <a:spcBef>
                <a:spcPts val="1000"/>
              </a:spcBef>
              <a:buSzPts val="2800"/>
              <a:buFont typeface="Wingdings" panose="05000000000000000000" pitchFamily="2" charset="2"/>
              <a:buChar char="Ø"/>
            </a:pPr>
            <a:endParaRPr lang="en-US" sz="2000" dirty="0">
              <a:latin typeface="Bookman Old Style"/>
              <a:ea typeface="Bookman Old Style"/>
              <a:cs typeface="Bookman Old Style"/>
              <a:sym typeface="Bookman Old Style"/>
            </a:endParaRPr>
          </a:p>
          <a:p>
            <a:pPr marL="800100" lvl="1">
              <a:lnSpc>
                <a:spcPct val="80000"/>
              </a:lnSpc>
              <a:spcBef>
                <a:spcPts val="1000"/>
              </a:spcBef>
              <a:buSzPts val="2800"/>
              <a:buFont typeface="Wingdings" panose="05000000000000000000" pitchFamily="2" charset="2"/>
              <a:buChar char="Ø"/>
            </a:pPr>
            <a:r>
              <a:rPr lang="en-US" sz="2000" dirty="0" smtClean="0">
                <a:latin typeface="Bookman Old Style"/>
                <a:ea typeface="Bookman Old Style"/>
                <a:cs typeface="Bookman Old Style"/>
                <a:sym typeface="Bookman Old Style"/>
              </a:rPr>
              <a:t>No Established Validity in Advanced Dementia</a:t>
            </a:r>
          </a:p>
          <a:p>
            <a:pPr marL="800100" lvl="1">
              <a:lnSpc>
                <a:spcPct val="80000"/>
              </a:lnSpc>
              <a:spcBef>
                <a:spcPts val="1000"/>
              </a:spcBef>
              <a:buSzPts val="2800"/>
              <a:buFont typeface="Wingdings" panose="05000000000000000000" pitchFamily="2" charset="2"/>
              <a:buChar char="Ø"/>
            </a:pPr>
            <a:endParaRPr lang="en-US" sz="2000" dirty="0">
              <a:solidFill>
                <a:srgbClr val="000000"/>
              </a:solidFill>
              <a:latin typeface="Bookman Old Style"/>
              <a:ea typeface="Bookman Old Style"/>
              <a:cs typeface="Bookman Old Style"/>
              <a:sym typeface="Bookman Old Style"/>
            </a:endParaRPr>
          </a:p>
          <a:p>
            <a:pPr marL="800100" lvl="1">
              <a:lnSpc>
                <a:spcPct val="80000"/>
              </a:lnSpc>
              <a:spcBef>
                <a:spcPts val="1000"/>
              </a:spcBef>
              <a:buSzPts val="2800"/>
              <a:buFont typeface="Wingdings" panose="05000000000000000000" pitchFamily="2" charset="2"/>
              <a:buChar char="Ø"/>
            </a:pPr>
            <a:r>
              <a:rPr lang="en-US" sz="2200" dirty="0" smtClean="0">
                <a:solidFill>
                  <a:srgbClr val="000000"/>
                </a:solidFill>
                <a:latin typeface="Bookman Old Style"/>
                <a:ea typeface="Bookman Old Style"/>
                <a:cs typeface="Bookman Old Style"/>
                <a:sym typeface="Bookman Old Style"/>
              </a:rPr>
              <a:t>Require </a:t>
            </a:r>
            <a:r>
              <a:rPr lang="en-US" sz="2200" dirty="0">
                <a:solidFill>
                  <a:srgbClr val="000000"/>
                </a:solidFill>
                <a:latin typeface="Bookman Old Style"/>
                <a:ea typeface="Bookman Old Style"/>
                <a:cs typeface="Bookman Old Style"/>
                <a:sym typeface="Bookman Old Style"/>
              </a:rPr>
              <a:t>Reliable and Valid Patient </a:t>
            </a:r>
            <a:r>
              <a:rPr lang="en-US" sz="2200" dirty="0" smtClean="0">
                <a:solidFill>
                  <a:srgbClr val="000000"/>
                </a:solidFill>
                <a:latin typeface="Bookman Old Style"/>
                <a:ea typeface="Bookman Old Style"/>
                <a:cs typeface="Bookman Old Style"/>
                <a:sym typeface="Bookman Old Style"/>
              </a:rPr>
              <a:t>Engagement</a:t>
            </a:r>
            <a:endParaRPr lang="en-US" sz="2200" dirty="0">
              <a:latin typeface="Bookman Old Style"/>
              <a:ea typeface="Bookman Old Style"/>
              <a:cs typeface="Bookman Old Style"/>
              <a:sym typeface="Bookman Old Style"/>
            </a:endParaRPr>
          </a:p>
          <a:p>
            <a:pPr marL="800100" lvl="1">
              <a:lnSpc>
                <a:spcPct val="80000"/>
              </a:lnSpc>
              <a:spcBef>
                <a:spcPts val="1000"/>
              </a:spcBef>
              <a:buSzPts val="2800"/>
              <a:buFont typeface="Wingdings" panose="05000000000000000000" pitchFamily="2" charset="2"/>
              <a:buChar char="Ø"/>
            </a:pPr>
            <a:endParaRPr lang="en-US" sz="2000" dirty="0" smtClean="0">
              <a:latin typeface="Bookman Old Style"/>
              <a:ea typeface="Bookman Old Style"/>
              <a:cs typeface="Bookman Old Style"/>
              <a:sym typeface="Bookman Old Style"/>
            </a:endParaRPr>
          </a:p>
          <a:p>
            <a:pPr marL="800100" lvl="1">
              <a:lnSpc>
                <a:spcPct val="80000"/>
              </a:lnSpc>
              <a:spcBef>
                <a:spcPts val="1000"/>
              </a:spcBef>
              <a:buSzPts val="2800"/>
              <a:buFont typeface="Wingdings" panose="05000000000000000000" pitchFamily="2" charset="2"/>
              <a:buChar char="Ø"/>
            </a:pPr>
            <a:endParaRPr lang="en-US" sz="2000" dirty="0">
              <a:latin typeface="Bookman Old Style"/>
              <a:ea typeface="Bookman Old Style"/>
              <a:cs typeface="Bookman Old Style"/>
              <a:sym typeface="Bookman Old Style"/>
            </a:endParaRPr>
          </a:p>
          <a:p>
            <a:pPr marL="800100" lvl="1">
              <a:lnSpc>
                <a:spcPct val="80000"/>
              </a:lnSpc>
              <a:spcBef>
                <a:spcPts val="1000"/>
              </a:spcBef>
              <a:buSzPts val="2800"/>
              <a:buFont typeface="Wingdings" panose="05000000000000000000" pitchFamily="2" charset="2"/>
              <a:buChar char="Ø"/>
            </a:pPr>
            <a:endParaRPr lang="en-US" dirty="0" smtClean="0">
              <a:latin typeface="Bookman Old Style"/>
              <a:ea typeface="Bookman Old Style"/>
              <a:cs typeface="Bookman Old Style"/>
              <a:sym typeface="Bookman Old Style"/>
            </a:endParaRPr>
          </a:p>
          <a:p>
            <a:pPr marL="800100" lvl="1">
              <a:lnSpc>
                <a:spcPct val="80000"/>
              </a:lnSpc>
              <a:spcBef>
                <a:spcPts val="1000"/>
              </a:spcBef>
              <a:buSzPts val="2800"/>
              <a:buFont typeface="Wingdings" panose="05000000000000000000" pitchFamily="2" charset="2"/>
              <a:buChar char="Ø"/>
            </a:pPr>
            <a:endParaRPr lang="en-US" dirty="0">
              <a:latin typeface="Bookman Old Style"/>
              <a:ea typeface="Bookman Old Style"/>
              <a:cs typeface="Bookman Old Style"/>
              <a:sym typeface="Bookman Old Style"/>
            </a:endParaRPr>
          </a:p>
          <a:p>
            <a:pPr marL="800100" lvl="1">
              <a:lnSpc>
                <a:spcPct val="80000"/>
              </a:lnSpc>
              <a:spcBef>
                <a:spcPts val="1000"/>
              </a:spcBef>
              <a:buSzPts val="2800"/>
              <a:buFont typeface="Wingdings" panose="05000000000000000000" pitchFamily="2" charset="2"/>
              <a:buChar char="Ø"/>
            </a:pPr>
            <a:endParaRPr lang="en-US" dirty="0" smtClean="0">
              <a:latin typeface="Bookman Old Style"/>
              <a:ea typeface="Bookman Old Style"/>
              <a:cs typeface="Bookman Old Style"/>
              <a:sym typeface="Bookman Old Style"/>
            </a:endParaRPr>
          </a:p>
          <a:p>
            <a:pPr lvl="0" indent="-457200" rtl="0">
              <a:lnSpc>
                <a:spcPct val="80000"/>
              </a:lnSpc>
              <a:spcBef>
                <a:spcPts val="1000"/>
              </a:spcBef>
              <a:spcAft>
                <a:spcPts val="0"/>
              </a:spcAft>
              <a:buClr>
                <a:schemeClr val="dk1"/>
              </a:buClr>
              <a:buSzPts val="2800"/>
              <a:buFont typeface="Arial" panose="020B0604020202020204" pitchFamily="34" charset="0"/>
              <a:buChar char="•"/>
            </a:pPr>
            <a:endParaRPr lang="en-US" dirty="0">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fontScale="92500" lnSpcReduction="10000"/>
          </a:bodyPr>
          <a:lstStyle/>
          <a:p>
            <a:pPr marL="0" lvl="0" indent="0" algn="ctr">
              <a:lnSpc>
                <a:spcPct val="80000"/>
              </a:lnSpc>
              <a:buClr>
                <a:srgbClr val="000000"/>
              </a:buClr>
              <a:buSzPts val="2800"/>
              <a:buNone/>
            </a:pPr>
            <a:r>
              <a:rPr lang="en-US" sz="3200"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Psychometric Tools Available </a:t>
            </a:r>
          </a:p>
          <a:p>
            <a:pPr marL="0" lvl="0" indent="0" algn="ctr">
              <a:lnSpc>
                <a:spcPct val="80000"/>
              </a:lnSpc>
              <a:buClr>
                <a:srgbClr val="000000"/>
              </a:buClr>
              <a:buSzPts val="2800"/>
              <a:buNone/>
            </a:pPr>
            <a:endParaRPr lang="en-US" dirty="0">
              <a:solidFill>
                <a:srgbClr val="000000"/>
              </a:solidFill>
              <a:latin typeface="Bookman Old Style" panose="02050604050505020204" pitchFamily="18" charset="0"/>
              <a:ea typeface="Bookman Old Style"/>
              <a:cs typeface="Calibri" panose="020F0502020204030204" pitchFamily="34" charset="0"/>
              <a:sym typeface="Bookman Old Style"/>
            </a:endParaRPr>
          </a:p>
          <a:p>
            <a:pPr lvl="0" indent="-457200">
              <a:lnSpc>
                <a:spcPct val="80000"/>
              </a:lnSpc>
              <a:buClr>
                <a:srgbClr val="000000"/>
              </a:buClr>
              <a:buSzPts val="2800"/>
              <a:buFont typeface="Arial" panose="020B0604020202020204" pitchFamily="34" charset="0"/>
              <a:buChar char="•"/>
            </a:pPr>
            <a:r>
              <a:rPr lang="en-US"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Cornell Depression Scale  -- Depression</a:t>
            </a:r>
          </a:p>
          <a:p>
            <a:pPr lvl="0" indent="-457200">
              <a:lnSpc>
                <a:spcPct val="80000"/>
              </a:lnSpc>
              <a:buClr>
                <a:srgbClr val="000000"/>
              </a:buClr>
              <a:buSzPts val="2800"/>
              <a:buFont typeface="Arial" panose="020B0604020202020204" pitchFamily="34" charset="0"/>
              <a:buChar char="•"/>
            </a:pPr>
            <a:endParaRPr lang="en-US" sz="2400" dirty="0">
              <a:solidFill>
                <a:srgbClr val="000000"/>
              </a:solidFill>
              <a:latin typeface="Bookman Old Style" panose="02050604050505020204" pitchFamily="18" charset="0"/>
              <a:ea typeface="Bookman Old Style"/>
              <a:cs typeface="Calibri" panose="020F0502020204030204" pitchFamily="34" charset="0"/>
              <a:sym typeface="Bookman Old Style"/>
            </a:endParaRPr>
          </a:p>
          <a:p>
            <a:pPr marL="800100" lvl="1">
              <a:lnSpc>
                <a:spcPct val="80000"/>
              </a:lnSpc>
              <a:buClr>
                <a:srgbClr val="000000"/>
              </a:buClr>
              <a:buSzPts val="2800"/>
              <a:buFont typeface="Wingdings" panose="05000000000000000000" pitchFamily="2" charset="2"/>
              <a:buChar char="Ø"/>
            </a:pPr>
            <a:r>
              <a:rPr lang="en-US" dirty="0" err="1" smtClean="0">
                <a:solidFill>
                  <a:srgbClr val="000000"/>
                </a:solidFill>
                <a:latin typeface="Bookman Old Style" panose="02050604050505020204" pitchFamily="18" charset="0"/>
                <a:ea typeface="Bookman Old Style"/>
                <a:cs typeface="Calibri" panose="020F0502020204030204" pitchFamily="34" charset="0"/>
                <a:sym typeface="Bookman Old Style"/>
              </a:rPr>
              <a:t>Alexopoulas</a:t>
            </a:r>
            <a:r>
              <a:rPr lang="en-US"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 et. Al., 1988.  </a:t>
            </a:r>
          </a:p>
          <a:p>
            <a:pPr marL="800100" lvl="1">
              <a:lnSpc>
                <a:spcPct val="80000"/>
              </a:lnSpc>
              <a:buClr>
                <a:srgbClr val="000000"/>
              </a:buClr>
              <a:buSzPts val="2800"/>
              <a:buFont typeface="Wingdings" panose="05000000000000000000" pitchFamily="2" charset="2"/>
              <a:buChar char="Ø"/>
            </a:pPr>
            <a:endParaRPr lang="en-US" sz="2000" dirty="0">
              <a:solidFill>
                <a:srgbClr val="000000"/>
              </a:solidFill>
              <a:latin typeface="Bookman Old Style" panose="02050604050505020204" pitchFamily="18" charset="0"/>
              <a:ea typeface="Bookman Old Style"/>
              <a:cs typeface="Calibri" panose="020F0502020204030204" pitchFamily="34" charset="0"/>
              <a:sym typeface="Bookman Old Style"/>
            </a:endParaRPr>
          </a:p>
          <a:p>
            <a:pPr marL="457200" lvl="1" indent="0" algn="ctr">
              <a:lnSpc>
                <a:spcPct val="80000"/>
              </a:lnSpc>
              <a:buClr>
                <a:srgbClr val="000000"/>
              </a:buClr>
              <a:buSzPts val="2800"/>
              <a:buNone/>
            </a:pPr>
            <a:r>
              <a:rPr lang="en-US" sz="2000"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 The Cornell scale is a quantitative measure of depression.  Although, its </a:t>
            </a:r>
          </a:p>
          <a:p>
            <a:pPr marL="457200" lvl="1" indent="0" algn="ctr">
              <a:lnSpc>
                <a:spcPct val="80000"/>
              </a:lnSpc>
              <a:buClr>
                <a:srgbClr val="000000"/>
              </a:buClr>
              <a:buSzPts val="2800"/>
              <a:buNone/>
            </a:pPr>
            <a:r>
              <a:rPr lang="en-US" sz="2000"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original scores correlate with the presence of depressive syndromes classified </a:t>
            </a:r>
          </a:p>
          <a:p>
            <a:pPr marL="457200" lvl="1" indent="0" algn="ctr">
              <a:lnSpc>
                <a:spcPct val="80000"/>
              </a:lnSpc>
              <a:buClr>
                <a:srgbClr val="000000"/>
              </a:buClr>
              <a:buSzPts val="2800"/>
              <a:buNone/>
            </a:pPr>
            <a:r>
              <a:rPr lang="en-US" sz="2000"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by RDC, the Cornell scale is </a:t>
            </a:r>
            <a:r>
              <a:rPr lang="en-US" sz="2000" b="1" u="sng"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NOT</a:t>
            </a:r>
            <a:r>
              <a:rPr lang="en-US" sz="2000"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 designed for use as a diagnostic instrument”</a:t>
            </a:r>
          </a:p>
          <a:p>
            <a:pPr marL="457200" lvl="1" indent="0" algn="ctr">
              <a:lnSpc>
                <a:spcPct val="80000"/>
              </a:lnSpc>
              <a:buClr>
                <a:srgbClr val="000000"/>
              </a:buClr>
              <a:buSzPts val="2800"/>
              <a:buNone/>
            </a:pPr>
            <a:endParaRPr lang="en-US" sz="2000" dirty="0">
              <a:solidFill>
                <a:srgbClr val="000000"/>
              </a:solidFill>
              <a:latin typeface="Bookman Old Style" panose="02050604050505020204" pitchFamily="18" charset="0"/>
              <a:ea typeface="Bookman Old Style"/>
              <a:cs typeface="Calibri" panose="020F0502020204030204" pitchFamily="34" charset="0"/>
              <a:sym typeface="Bookman Old Style"/>
            </a:endParaRPr>
          </a:p>
          <a:p>
            <a:pPr marL="800100" lvl="1">
              <a:lnSpc>
                <a:spcPct val="80000"/>
              </a:lnSpc>
              <a:buClr>
                <a:srgbClr val="000000"/>
              </a:buClr>
              <a:buSzPts val="2800"/>
              <a:buFont typeface="Wingdings" panose="05000000000000000000" pitchFamily="2" charset="2"/>
              <a:buChar char="Ø"/>
            </a:pPr>
            <a:r>
              <a:rPr lang="en-US"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Establish Severity: </a:t>
            </a:r>
            <a:r>
              <a:rPr lang="en-US" sz="2000"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Once clinical diagnosis made</a:t>
            </a:r>
          </a:p>
          <a:p>
            <a:pPr marL="800100" lvl="1">
              <a:lnSpc>
                <a:spcPct val="80000"/>
              </a:lnSpc>
              <a:buClr>
                <a:srgbClr val="000000"/>
              </a:buClr>
              <a:buSzPts val="2800"/>
              <a:buFont typeface="Wingdings" panose="05000000000000000000" pitchFamily="2" charset="2"/>
              <a:buChar char="Ø"/>
            </a:pPr>
            <a:endParaRPr lang="en-US" sz="2000" dirty="0">
              <a:solidFill>
                <a:srgbClr val="000000"/>
              </a:solidFill>
              <a:latin typeface="Bookman Old Style" panose="02050604050505020204" pitchFamily="18" charset="0"/>
              <a:ea typeface="Bookman Old Style"/>
              <a:cs typeface="Calibri" panose="020F0502020204030204" pitchFamily="34" charset="0"/>
              <a:sym typeface="Bookman Old Style"/>
            </a:endParaRPr>
          </a:p>
          <a:p>
            <a:pPr marL="800100" lvl="1">
              <a:lnSpc>
                <a:spcPct val="80000"/>
              </a:lnSpc>
              <a:buClr>
                <a:srgbClr val="000000"/>
              </a:buClr>
              <a:buSzPts val="2800"/>
              <a:buFont typeface="Wingdings" panose="05000000000000000000" pitchFamily="2" charset="2"/>
              <a:buChar char="Ø"/>
            </a:pPr>
            <a:r>
              <a:rPr lang="en-US" sz="2000" dirty="0" smtClean="0">
                <a:solidFill>
                  <a:srgbClr val="000000"/>
                </a:solidFill>
                <a:latin typeface="Bookman Old Style" panose="02050604050505020204" pitchFamily="18" charset="0"/>
                <a:ea typeface="Bookman Old Style"/>
                <a:cs typeface="Calibri" panose="020F0502020204030204" pitchFamily="34" charset="0"/>
                <a:sym typeface="Bookman Old Style"/>
              </a:rPr>
              <a:t>Requires reliable and Valid Patient Engagement</a:t>
            </a:r>
          </a:p>
          <a:p>
            <a:pPr marL="0" lvl="0" indent="0" algn="ctr">
              <a:lnSpc>
                <a:spcPct val="80000"/>
              </a:lnSpc>
              <a:buClr>
                <a:srgbClr val="000000"/>
              </a:buClr>
              <a:buSzPts val="2800"/>
              <a:buNone/>
            </a:pPr>
            <a:endParaRPr lang="en-US" sz="1800" dirty="0">
              <a:solidFill>
                <a:srgbClr val="000000"/>
              </a:solidFill>
              <a:latin typeface="Calibri" panose="020F0502020204030204" pitchFamily="34" charset="0"/>
              <a:ea typeface="Bookman Old Style"/>
              <a:cs typeface="Calibri" panose="020F0502020204030204" pitchFamily="34" charset="0"/>
              <a:sym typeface="Bookman Old Style"/>
            </a:endParaRPr>
          </a:p>
        </p:txBody>
      </p:sp>
    </p:spTree>
    <p:extLst>
      <p:ext uri="{BB962C8B-B14F-4D97-AF65-F5344CB8AC3E}">
        <p14:creationId xmlns:p14="http://schemas.microsoft.com/office/powerpoint/2010/main" val="1322293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marL="0" lvl="0" indent="0" algn="ctr">
              <a:lnSpc>
                <a:spcPct val="80000"/>
              </a:lnSpc>
              <a:buClr>
                <a:srgbClr val="000000"/>
              </a:buClr>
              <a:buSzPts val="2800"/>
              <a:buNone/>
            </a:pPr>
            <a:r>
              <a:rPr lang="en-US" sz="3200" dirty="0" smtClean="0">
                <a:solidFill>
                  <a:srgbClr val="000000"/>
                </a:solidFill>
                <a:latin typeface="Bookman Old Style" panose="02050604050505020204" pitchFamily="18" charset="0"/>
              </a:rPr>
              <a:t>Psychometric Tools</a:t>
            </a:r>
          </a:p>
          <a:p>
            <a:pPr marL="0" lvl="0" indent="0" algn="ctr">
              <a:lnSpc>
                <a:spcPct val="80000"/>
              </a:lnSpc>
              <a:buClr>
                <a:srgbClr val="000000"/>
              </a:buClr>
              <a:buSzPts val="2800"/>
              <a:buNone/>
            </a:pPr>
            <a:endParaRPr lang="en-US" sz="3200" dirty="0">
              <a:solidFill>
                <a:srgbClr val="000000"/>
              </a:solidFill>
              <a:latin typeface="Bookman Old Style" panose="02050604050505020204" pitchFamily="18" charset="0"/>
            </a:endParaRPr>
          </a:p>
          <a:p>
            <a:pPr lvl="0" indent="-457200">
              <a:lnSpc>
                <a:spcPct val="80000"/>
              </a:lnSpc>
              <a:buClr>
                <a:srgbClr val="000000"/>
              </a:buClr>
              <a:buSzPts val="2800"/>
              <a:buFont typeface="Arial" panose="020B0604020202020204" pitchFamily="34" charset="0"/>
              <a:buChar char="•"/>
            </a:pPr>
            <a:r>
              <a:rPr lang="en-US" sz="2400" dirty="0" smtClean="0">
                <a:solidFill>
                  <a:srgbClr val="000000"/>
                </a:solidFill>
                <a:latin typeface="Bookman Old Style" panose="02050604050505020204" pitchFamily="18" charset="0"/>
              </a:rPr>
              <a:t>Neuro-Psychiatric Inventory (Cummings et. Al., 1994 and 1997)</a:t>
            </a:r>
          </a:p>
          <a:p>
            <a:pPr lvl="0" indent="-457200">
              <a:lnSpc>
                <a:spcPct val="80000"/>
              </a:lnSpc>
              <a:buClr>
                <a:srgbClr val="000000"/>
              </a:buClr>
              <a:buSzPts val="2800"/>
              <a:buFont typeface="Arial" panose="020B0604020202020204" pitchFamily="34" charset="0"/>
              <a:buChar char="•"/>
            </a:pPr>
            <a:endParaRPr lang="en-US" dirty="0">
              <a:solidFill>
                <a:srgbClr val="000000"/>
              </a:solidFill>
              <a:latin typeface="Bookman Old Style" panose="02050604050505020204" pitchFamily="18" charset="0"/>
            </a:endParaRPr>
          </a:p>
          <a:p>
            <a:pPr marL="800100" lvl="1">
              <a:lnSpc>
                <a:spcPct val="80000"/>
              </a:lnSpc>
              <a:buClr>
                <a:srgbClr val="000000"/>
              </a:buClr>
              <a:buSzPts val="2800"/>
              <a:buFont typeface="Wingdings" panose="05000000000000000000" pitchFamily="2" charset="2"/>
              <a:buChar char="Ø"/>
            </a:pPr>
            <a:r>
              <a:rPr lang="en-US" sz="2000" dirty="0" smtClean="0">
                <a:solidFill>
                  <a:srgbClr val="000000"/>
                </a:solidFill>
                <a:latin typeface="Bookman Old Style" panose="02050604050505020204" pitchFamily="18" charset="0"/>
              </a:rPr>
              <a:t>Used for Anxiety and Psychotic Disorders</a:t>
            </a:r>
          </a:p>
          <a:p>
            <a:pPr marL="800100" lvl="1">
              <a:lnSpc>
                <a:spcPct val="80000"/>
              </a:lnSpc>
              <a:buClr>
                <a:srgbClr val="000000"/>
              </a:buClr>
              <a:buSzPts val="2800"/>
              <a:buFont typeface="Wingdings" panose="05000000000000000000" pitchFamily="2" charset="2"/>
              <a:buChar char="Ø"/>
            </a:pPr>
            <a:endParaRPr lang="en-US" sz="2000" dirty="0">
              <a:solidFill>
                <a:srgbClr val="000000"/>
              </a:solidFill>
              <a:latin typeface="Bookman Old Style" panose="02050604050505020204" pitchFamily="18" charset="0"/>
            </a:endParaRPr>
          </a:p>
          <a:p>
            <a:pPr marL="800100" lvl="1">
              <a:lnSpc>
                <a:spcPct val="80000"/>
              </a:lnSpc>
              <a:buClr>
                <a:srgbClr val="000000"/>
              </a:buClr>
              <a:buSzPts val="2800"/>
              <a:buFont typeface="Wingdings" panose="05000000000000000000" pitchFamily="2" charset="2"/>
              <a:buChar char="Ø"/>
            </a:pPr>
            <a:r>
              <a:rPr lang="en-US" sz="2000" dirty="0" smtClean="0">
                <a:solidFill>
                  <a:srgbClr val="000000"/>
                </a:solidFill>
                <a:latin typeface="Bookman Old Style" panose="02050604050505020204" pitchFamily="18" charset="0"/>
              </a:rPr>
              <a:t>“Inability to discriminate amongst different disorders”</a:t>
            </a:r>
          </a:p>
          <a:p>
            <a:pPr marL="800100" lvl="1">
              <a:lnSpc>
                <a:spcPct val="80000"/>
              </a:lnSpc>
              <a:buClr>
                <a:srgbClr val="000000"/>
              </a:buClr>
              <a:buSzPts val="2800"/>
              <a:buFont typeface="Wingdings" panose="05000000000000000000" pitchFamily="2" charset="2"/>
              <a:buChar char="Ø"/>
            </a:pPr>
            <a:endParaRPr lang="en-US" sz="2000" dirty="0">
              <a:solidFill>
                <a:srgbClr val="000000"/>
              </a:solidFill>
              <a:latin typeface="Bookman Old Style" panose="02050604050505020204" pitchFamily="18" charset="0"/>
            </a:endParaRPr>
          </a:p>
          <a:p>
            <a:pPr marL="800100" lvl="1">
              <a:lnSpc>
                <a:spcPct val="80000"/>
              </a:lnSpc>
              <a:buClr>
                <a:srgbClr val="000000"/>
              </a:buClr>
              <a:buSzPts val="2800"/>
              <a:buFont typeface="Wingdings" panose="05000000000000000000" pitchFamily="2" charset="2"/>
              <a:buChar char="Ø"/>
            </a:pPr>
            <a:r>
              <a:rPr lang="en-US" sz="2000" dirty="0" smtClean="0">
                <a:solidFill>
                  <a:srgbClr val="000000"/>
                </a:solidFill>
                <a:latin typeface="Bookman Old Style" panose="02050604050505020204" pitchFamily="18" charset="0"/>
              </a:rPr>
              <a:t>“Validity and Reliability of sub-scales in advanced NCD, when clinical examination becomes increasingly unreliable, needs questioning”</a:t>
            </a:r>
          </a:p>
          <a:p>
            <a:pPr marL="457200" lvl="1" indent="0">
              <a:lnSpc>
                <a:spcPct val="80000"/>
              </a:lnSpc>
              <a:buClr>
                <a:srgbClr val="000000"/>
              </a:buClr>
              <a:buSzPts val="2800"/>
              <a:buNone/>
            </a:pPr>
            <a:endParaRPr lang="en-US" sz="2000" dirty="0">
              <a:solidFill>
                <a:srgbClr val="000000"/>
              </a:solidFill>
              <a:latin typeface="Bookman Old Style" panose="02050604050505020204" pitchFamily="18" charset="0"/>
            </a:endParaRPr>
          </a:p>
          <a:p>
            <a:pPr marL="800100" lvl="1">
              <a:lnSpc>
                <a:spcPct val="80000"/>
              </a:lnSpc>
              <a:buClr>
                <a:srgbClr val="000000"/>
              </a:buClr>
              <a:buSzPts val="2800"/>
              <a:buFont typeface="Wingdings" panose="05000000000000000000" pitchFamily="2" charset="2"/>
              <a:buChar char="Ø"/>
            </a:pPr>
            <a:endParaRPr lang="en-US" sz="2000" dirty="0">
              <a:solidFill>
                <a:srgbClr val="000000"/>
              </a:solidFill>
              <a:latin typeface="Bookman Old Style" panose="02050604050505020204" pitchFamily="18" charset="0"/>
            </a:endParaRPr>
          </a:p>
          <a:p>
            <a:pPr marL="0" lvl="0" indent="0" algn="ctr">
              <a:lnSpc>
                <a:spcPct val="80000"/>
              </a:lnSpc>
              <a:buClr>
                <a:srgbClr val="000000"/>
              </a:buClr>
              <a:buSzPts val="2800"/>
              <a:buNone/>
            </a:pPr>
            <a:endParaRPr lang="en-US" sz="1700" dirty="0">
              <a:solidFill>
                <a:srgbClr val="000000"/>
              </a:solidFill>
              <a:latin typeface="Bookman Old Style"/>
              <a:ea typeface="Bookman Old Style"/>
              <a:cs typeface="Bookman Old Style"/>
              <a:sym typeface="Bookman Old Style"/>
            </a:endParaRPr>
          </a:p>
        </p:txBody>
      </p:sp>
    </p:spTree>
    <p:extLst>
      <p:ext uri="{BB962C8B-B14F-4D97-AF65-F5344CB8AC3E}">
        <p14:creationId xmlns:p14="http://schemas.microsoft.com/office/powerpoint/2010/main" val="1646859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rgbClr val="000000"/>
                </a:solidFill>
                <a:latin typeface="Bookman Old Style"/>
                <a:ea typeface="Bookman Old Style"/>
                <a:cs typeface="Bookman Old Style"/>
                <a:sym typeface="Bookman Old Style"/>
              </a:rPr>
              <a:t>Approach to Understanding the ‘Meaning’ of Behaviors in NCD</a:t>
            </a:r>
            <a:endParaRPr lang="en-US" dirty="0"/>
          </a:p>
        </p:txBody>
      </p:sp>
      <p:sp>
        <p:nvSpPr>
          <p:cNvPr id="3" name="Text Placeholder 2"/>
          <p:cNvSpPr>
            <a:spLocks noGrp="1"/>
          </p:cNvSpPr>
          <p:nvPr>
            <p:ph type="body" idx="1"/>
          </p:nvPr>
        </p:nvSpPr>
        <p:spPr/>
        <p:txBody>
          <a:bodyPr/>
          <a:lstStyle/>
          <a:p>
            <a:pPr marL="114300" indent="0" algn="ctr">
              <a:buNone/>
            </a:pPr>
            <a:endParaRPr lang="en-US" dirty="0" smtClean="0"/>
          </a:p>
          <a:p>
            <a:pPr marL="114300" indent="0" algn="ctr">
              <a:buNone/>
            </a:pPr>
            <a:endParaRPr lang="en-US" dirty="0"/>
          </a:p>
          <a:p>
            <a:pPr marL="114300" indent="0" algn="ctr">
              <a:buNone/>
            </a:pPr>
            <a:endParaRPr lang="en-US" dirty="0" smtClean="0"/>
          </a:p>
          <a:p>
            <a:pPr marL="114300" indent="0" algn="ctr">
              <a:buNone/>
            </a:pPr>
            <a:r>
              <a:rPr lang="en-US" dirty="0" smtClean="0"/>
              <a:t>Agitation as a Symptom</a:t>
            </a:r>
            <a:endParaRPr lang="en-US" dirty="0"/>
          </a:p>
        </p:txBody>
      </p:sp>
    </p:spTree>
    <p:extLst>
      <p:ext uri="{BB962C8B-B14F-4D97-AF65-F5344CB8AC3E}">
        <p14:creationId xmlns:p14="http://schemas.microsoft.com/office/powerpoint/2010/main" val="26056217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endParaRPr lang="en-US" dirty="0" smtClean="0"/>
          </a:p>
          <a:p>
            <a:pPr marL="114300" indent="0" algn="ctr">
              <a:buNone/>
            </a:pPr>
            <a:r>
              <a:rPr lang="en-US" sz="3200" b="1" u="sng" dirty="0" smtClean="0"/>
              <a:t>Disconnect Between </a:t>
            </a:r>
          </a:p>
          <a:p>
            <a:pPr marL="114300" indent="0" algn="ctr">
              <a:buNone/>
            </a:pPr>
            <a:endParaRPr lang="en-US" sz="3200" b="1" u="sng" dirty="0" smtClean="0"/>
          </a:p>
          <a:p>
            <a:pPr marL="114300" indent="0" algn="ctr">
              <a:buNone/>
            </a:pPr>
            <a:r>
              <a:rPr lang="en-US" sz="3200" dirty="0" smtClean="0"/>
              <a:t>‘Symptom’ </a:t>
            </a:r>
            <a:r>
              <a:rPr lang="en-US" sz="2400" dirty="0" smtClean="0"/>
              <a:t>or ‘</a:t>
            </a:r>
            <a:r>
              <a:rPr lang="en-US" sz="3200" dirty="0" smtClean="0"/>
              <a:t>Syndrome’ </a:t>
            </a:r>
            <a:r>
              <a:rPr lang="en-US" sz="2400" dirty="0" smtClean="0"/>
              <a:t>to label </a:t>
            </a:r>
            <a:r>
              <a:rPr lang="en-US" dirty="0" smtClean="0"/>
              <a:t>BE</a:t>
            </a:r>
          </a:p>
          <a:p>
            <a:pPr marL="114300" indent="0" algn="ctr">
              <a:buNone/>
            </a:pPr>
            <a:endParaRPr lang="en-US" sz="2400" dirty="0"/>
          </a:p>
          <a:p>
            <a:pPr marL="114300" indent="0" algn="ctr">
              <a:buNone/>
            </a:pPr>
            <a:r>
              <a:rPr lang="en-US" sz="2400" b="1" u="sng" dirty="0" smtClean="0">
                <a:latin typeface="Bookman Old Style" panose="02050604050505020204" pitchFamily="18" charset="0"/>
              </a:rPr>
              <a:t>True Even Today</a:t>
            </a:r>
          </a:p>
          <a:p>
            <a:pPr marL="114300" indent="0" algn="ctr">
              <a:buNone/>
            </a:pPr>
            <a:endParaRPr lang="en-US" sz="2400" dirty="0"/>
          </a:p>
          <a:p>
            <a:pPr marL="114300" indent="0" algn="ctr">
              <a:buNone/>
            </a:pPr>
            <a:r>
              <a:rPr lang="en-US" sz="2400" dirty="0" smtClean="0"/>
              <a:t> </a:t>
            </a:r>
            <a:endParaRPr lang="en-US" sz="2400" dirty="0"/>
          </a:p>
        </p:txBody>
      </p:sp>
    </p:spTree>
    <p:extLst>
      <p:ext uri="{BB962C8B-B14F-4D97-AF65-F5344CB8AC3E}">
        <p14:creationId xmlns:p14="http://schemas.microsoft.com/office/powerpoint/2010/main" val="3121807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800"/>
              <a:buFont typeface="Bookman Old Style"/>
              <a:buNone/>
            </a:pPr>
            <a:r>
              <a:rPr lang="en-US" sz="2800" dirty="0">
                <a:solidFill>
                  <a:srgbClr val="000000"/>
                </a:solidFill>
                <a:latin typeface="Bookman Old Style"/>
                <a:ea typeface="Bookman Old Style"/>
                <a:cs typeface="Bookman Old Style"/>
                <a:sym typeface="Bookman Old Style"/>
              </a:rPr>
              <a:t>Meaning of Behaviors in NCD</a:t>
            </a:r>
            <a:br>
              <a:rPr lang="en-US" sz="2800" dirty="0">
                <a:solidFill>
                  <a:srgbClr val="000000"/>
                </a:solidFill>
                <a:latin typeface="Bookman Old Style"/>
                <a:ea typeface="Bookman Old Style"/>
                <a:cs typeface="Bookman Old Style"/>
                <a:sym typeface="Bookman Old Style"/>
              </a:rPr>
            </a:br>
            <a:r>
              <a:rPr lang="en-US" sz="2800" dirty="0">
                <a:solidFill>
                  <a:srgbClr val="000000"/>
                </a:solidFill>
                <a:latin typeface="Bookman Old Style"/>
                <a:ea typeface="Bookman Old Style"/>
                <a:cs typeface="Bookman Old Style"/>
                <a:sym typeface="Bookman Old Style"/>
              </a:rPr>
              <a:t/>
            </a:r>
            <a:br>
              <a:rPr lang="en-US" sz="2800" dirty="0">
                <a:solidFill>
                  <a:srgbClr val="000000"/>
                </a:solidFill>
                <a:latin typeface="Bookman Old Style"/>
                <a:ea typeface="Bookman Old Style"/>
                <a:cs typeface="Bookman Old Style"/>
                <a:sym typeface="Bookman Old Style"/>
              </a:rPr>
            </a:br>
            <a:r>
              <a:rPr lang="en-US" sz="2800" dirty="0" err="1">
                <a:solidFill>
                  <a:srgbClr val="000000"/>
                </a:solidFill>
                <a:latin typeface="Bookman Old Style"/>
                <a:ea typeface="Bookman Old Style"/>
                <a:cs typeface="Bookman Old Style"/>
                <a:sym typeface="Bookman Old Style"/>
              </a:rPr>
              <a:t>LuBAIR</a:t>
            </a:r>
            <a:r>
              <a:rPr lang="en-US" sz="2800" dirty="0">
                <a:solidFill>
                  <a:srgbClr val="000000"/>
                </a:solidFill>
                <a:latin typeface="Bookman Old Style"/>
                <a:ea typeface="Bookman Old Style"/>
                <a:cs typeface="Bookman Old Style"/>
                <a:sym typeface="Bookman Old Style"/>
              </a:rPr>
              <a:t>™ Paradigm</a:t>
            </a:r>
            <a:endParaRPr dirty="0"/>
          </a:p>
        </p:txBody>
      </p:sp>
      <p:sp>
        <p:nvSpPr>
          <p:cNvPr id="127" name="Google Shape;12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80000"/>
              </a:lnSpc>
              <a:spcBef>
                <a:spcPts val="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chemeClr val="dk1"/>
              </a:buClr>
              <a:buSzPts val="2800"/>
              <a:buNone/>
            </a:pPr>
            <a:r>
              <a:rPr lang="en-US" sz="3200" dirty="0">
                <a:latin typeface="Bookman Old Style"/>
                <a:ea typeface="Bookman Old Style"/>
                <a:cs typeface="Bookman Old Style"/>
                <a:sym typeface="Bookman Old Style"/>
              </a:rPr>
              <a:t>Paradigm </a:t>
            </a:r>
            <a:r>
              <a:rPr lang="en-US" sz="3200" dirty="0" smtClean="0">
                <a:latin typeface="Bookman Old Style"/>
                <a:ea typeface="Bookman Old Style"/>
                <a:cs typeface="Bookman Old Style"/>
                <a:sym typeface="Bookman Old Style"/>
              </a:rPr>
              <a:t>Shift from</a:t>
            </a:r>
          </a:p>
          <a:p>
            <a:pPr marL="0" lvl="0" indent="0" algn="ctr" rtl="0">
              <a:lnSpc>
                <a:spcPct val="80000"/>
              </a:lnSpc>
              <a:spcBef>
                <a:spcPts val="1000"/>
              </a:spcBef>
              <a:spcAft>
                <a:spcPts val="0"/>
              </a:spcAft>
              <a:buClr>
                <a:schemeClr val="dk1"/>
              </a:buClr>
              <a:buSzPts val="2800"/>
              <a:buNone/>
            </a:pPr>
            <a:endParaRPr lang="en-US" dirty="0">
              <a:latin typeface="Bookman Old Style"/>
              <a:ea typeface="Bookman Old Style"/>
              <a:cs typeface="Bookman Old Style"/>
              <a:sym typeface="Bookman Old Style"/>
            </a:endParaRPr>
          </a:p>
          <a:p>
            <a:pPr marL="0" lvl="0" indent="0" algn="ctr">
              <a:lnSpc>
                <a:spcPct val="80000"/>
              </a:lnSpc>
              <a:buClr>
                <a:srgbClr val="000000"/>
              </a:buClr>
              <a:buSzPts val="3200"/>
              <a:buNone/>
            </a:pPr>
            <a:r>
              <a:rPr lang="en-US" sz="2400" dirty="0">
                <a:solidFill>
                  <a:srgbClr val="000000"/>
                </a:solidFill>
                <a:latin typeface="Bookman Old Style"/>
                <a:ea typeface="Bookman Old Style"/>
                <a:cs typeface="Bookman Old Style"/>
                <a:sym typeface="Bookman Old Style"/>
              </a:rPr>
              <a:t>‘Diagnostic Labelling’  </a:t>
            </a:r>
            <a:r>
              <a:rPr lang="en-US" sz="2400" dirty="0" smtClean="0">
                <a:solidFill>
                  <a:srgbClr val="000000"/>
                </a:solidFill>
                <a:latin typeface="Bookman Old Style"/>
                <a:ea typeface="Bookman Old Style"/>
                <a:cs typeface="Bookman Old Style"/>
                <a:sym typeface="Bookman Old Style"/>
              </a:rPr>
              <a:t>of ‘Syndrome’ of ‘Agitation’ (</a:t>
            </a:r>
            <a:r>
              <a:rPr lang="en-US" sz="2400" dirty="0" err="1" smtClean="0">
                <a:solidFill>
                  <a:srgbClr val="000000"/>
                </a:solidFill>
                <a:latin typeface="Bookman Old Style"/>
                <a:ea typeface="Bookman Old Style"/>
                <a:cs typeface="Bookman Old Style"/>
                <a:sym typeface="Bookman Old Style"/>
              </a:rPr>
              <a:t>Spezialle</a:t>
            </a:r>
            <a:r>
              <a:rPr lang="en-US" sz="2400" dirty="0" smtClean="0">
                <a:solidFill>
                  <a:srgbClr val="000000"/>
                </a:solidFill>
                <a:latin typeface="Bookman Old Style"/>
                <a:ea typeface="Bookman Old Style"/>
                <a:cs typeface="Bookman Old Style"/>
                <a:sym typeface="Bookman Old Style"/>
              </a:rPr>
              <a:t> 2008)</a:t>
            </a:r>
            <a:endParaRPr lang="en-US" sz="2400" dirty="0">
              <a:solidFill>
                <a:srgbClr val="000000"/>
              </a:solidFill>
            </a:endParaRPr>
          </a:p>
          <a:p>
            <a:pPr marL="0" lvl="0" indent="0" algn="ctr">
              <a:lnSpc>
                <a:spcPct val="80000"/>
              </a:lnSpc>
              <a:buClr>
                <a:srgbClr val="000000"/>
              </a:buClr>
              <a:buSzPts val="2800"/>
              <a:buNone/>
            </a:pPr>
            <a:endParaRPr lang="en-US" sz="2400" dirty="0">
              <a:solidFill>
                <a:srgbClr val="000000"/>
              </a:solidFill>
              <a:latin typeface="Bookman Old Style"/>
              <a:ea typeface="Bookman Old Style"/>
              <a:cs typeface="Bookman Old Style"/>
              <a:sym typeface="Bookman Old Style"/>
            </a:endParaRPr>
          </a:p>
          <a:p>
            <a:pPr marL="0" lvl="0" indent="0" algn="ctr">
              <a:lnSpc>
                <a:spcPct val="80000"/>
              </a:lnSpc>
              <a:buClr>
                <a:srgbClr val="000000"/>
              </a:buClr>
              <a:buSzPts val="2800"/>
              <a:buNone/>
            </a:pPr>
            <a:r>
              <a:rPr lang="en-US" sz="2400" dirty="0">
                <a:solidFill>
                  <a:srgbClr val="000000"/>
                </a:solidFill>
                <a:latin typeface="Bookman Old Style"/>
                <a:ea typeface="Bookman Old Style"/>
                <a:cs typeface="Bookman Old Style"/>
                <a:sym typeface="Bookman Old Style"/>
              </a:rPr>
              <a:t>To </a:t>
            </a:r>
            <a:endParaRPr lang="en-US" sz="2400" dirty="0">
              <a:solidFill>
                <a:srgbClr val="000000"/>
              </a:solidFill>
            </a:endParaRPr>
          </a:p>
          <a:p>
            <a:pPr marL="0" lvl="0" indent="0" algn="ctr">
              <a:lnSpc>
                <a:spcPct val="80000"/>
              </a:lnSpc>
              <a:buClr>
                <a:srgbClr val="000000"/>
              </a:buClr>
              <a:buSzPts val="2800"/>
              <a:buNone/>
            </a:pPr>
            <a:endParaRPr lang="en-US" sz="2400" dirty="0">
              <a:solidFill>
                <a:srgbClr val="000000"/>
              </a:solidFill>
              <a:latin typeface="Bookman Old Style"/>
              <a:ea typeface="Bookman Old Style"/>
              <a:cs typeface="Bookman Old Style"/>
              <a:sym typeface="Bookman Old Style"/>
            </a:endParaRPr>
          </a:p>
          <a:p>
            <a:pPr marL="0" lvl="0" indent="0" algn="ctr">
              <a:lnSpc>
                <a:spcPct val="80000"/>
              </a:lnSpc>
              <a:buClr>
                <a:srgbClr val="000000"/>
              </a:buClr>
              <a:buSzPts val="3200"/>
              <a:buNone/>
            </a:pPr>
            <a:r>
              <a:rPr lang="en-US" sz="2400" dirty="0" smtClean="0">
                <a:solidFill>
                  <a:srgbClr val="000000"/>
                </a:solidFill>
                <a:latin typeface="Bookman Old Style"/>
                <a:ea typeface="Bookman Old Style"/>
                <a:cs typeface="Bookman Old Style"/>
                <a:sym typeface="Bookman Old Style"/>
              </a:rPr>
              <a:t>‘ Understanding the Meaning</a:t>
            </a:r>
            <a:r>
              <a:rPr lang="en-US" sz="2400" dirty="0">
                <a:solidFill>
                  <a:srgbClr val="000000"/>
                </a:solidFill>
                <a:latin typeface="Bookman Old Style"/>
                <a:ea typeface="Bookman Old Style"/>
                <a:cs typeface="Bookman Old Style"/>
                <a:sym typeface="Bookman Old Style"/>
              </a:rPr>
              <a:t>’</a:t>
            </a:r>
            <a:endParaRPr lang="en-US" sz="2400" dirty="0">
              <a:solidFill>
                <a:srgbClr val="000000"/>
              </a:solidFill>
            </a:endParaRPr>
          </a:p>
          <a:p>
            <a:pPr marL="0" lvl="0" indent="0" algn="ctr" rtl="0">
              <a:lnSpc>
                <a:spcPct val="80000"/>
              </a:lnSpc>
              <a:spcBef>
                <a:spcPts val="1000"/>
              </a:spcBef>
              <a:spcAft>
                <a:spcPts val="0"/>
              </a:spcAft>
              <a:buClr>
                <a:schemeClr val="dk1"/>
              </a:buClr>
              <a:buSzPts val="2800"/>
              <a:buNone/>
            </a:pPr>
            <a:r>
              <a:rPr lang="en-US" dirty="0" smtClean="0">
                <a:latin typeface="Bookman Old Style"/>
                <a:ea typeface="Bookman Old Style"/>
                <a:cs typeface="Bookman Old Style"/>
                <a:sym typeface="Bookman Old Style"/>
              </a:rPr>
              <a:t> </a:t>
            </a:r>
            <a:endParaRPr dirty="0"/>
          </a:p>
          <a:p>
            <a:pPr marL="0" lvl="0" indent="0" algn="ctr" rtl="0">
              <a:lnSpc>
                <a:spcPct val="8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 </a:t>
            </a:r>
            <a:endParaRPr dirty="0">
              <a:latin typeface="Bookman Old Style"/>
              <a:ea typeface="Bookman Old Style"/>
              <a:cs typeface="Bookman Old Style"/>
              <a:sym typeface="Bookman Old Style"/>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20"/>
              <a:buFont typeface="Bookman Old Style"/>
              <a:buNone/>
            </a:pPr>
            <a:r>
              <a:rPr lang="en-US" sz="2520" dirty="0">
                <a:solidFill>
                  <a:srgbClr val="000000"/>
                </a:solidFill>
                <a:latin typeface="Bookman Old Style"/>
                <a:ea typeface="Bookman Old Style"/>
                <a:cs typeface="Bookman Old Style"/>
                <a:sym typeface="Bookman Old Style"/>
              </a:rPr>
              <a:t>Meaning of Behaviors in NCD</a:t>
            </a:r>
            <a:br>
              <a:rPr lang="en-US" sz="2520" dirty="0">
                <a:solidFill>
                  <a:srgbClr val="000000"/>
                </a:solidFill>
                <a:latin typeface="Bookman Old Style"/>
                <a:ea typeface="Bookman Old Style"/>
                <a:cs typeface="Bookman Old Style"/>
                <a:sym typeface="Bookman Old Style"/>
              </a:rPr>
            </a:br>
            <a:r>
              <a:rPr lang="en-US" sz="2520" dirty="0">
                <a:solidFill>
                  <a:srgbClr val="000000"/>
                </a:solidFill>
                <a:latin typeface="Bookman Old Style"/>
                <a:ea typeface="Bookman Old Style"/>
                <a:cs typeface="Bookman Old Style"/>
                <a:sym typeface="Bookman Old Style"/>
              </a:rPr>
              <a:t/>
            </a:r>
            <a:br>
              <a:rPr lang="en-US" sz="2520" dirty="0">
                <a:solidFill>
                  <a:srgbClr val="000000"/>
                </a:solidFill>
                <a:latin typeface="Bookman Old Style"/>
                <a:ea typeface="Bookman Old Style"/>
                <a:cs typeface="Bookman Old Style"/>
                <a:sym typeface="Bookman Old Style"/>
              </a:rPr>
            </a:br>
            <a:r>
              <a:rPr lang="en-US" sz="3600" dirty="0" err="1">
                <a:solidFill>
                  <a:srgbClr val="000000"/>
                </a:solidFill>
                <a:latin typeface="Bookman Old Style"/>
                <a:ea typeface="Bookman Old Style"/>
                <a:cs typeface="Bookman Old Style"/>
                <a:sym typeface="Bookman Old Style"/>
              </a:rPr>
              <a:t>LuBAIR</a:t>
            </a:r>
            <a:r>
              <a:rPr lang="en-US" sz="3600" dirty="0">
                <a:solidFill>
                  <a:srgbClr val="000000"/>
                </a:solidFill>
                <a:latin typeface="Bookman Old Style"/>
                <a:ea typeface="Bookman Old Style"/>
                <a:cs typeface="Bookman Old Style"/>
                <a:sym typeface="Bookman Old Style"/>
              </a:rPr>
              <a:t>™ Paradigm</a:t>
            </a:r>
            <a:endParaRPr sz="3600" dirty="0"/>
          </a:p>
        </p:txBody>
      </p:sp>
      <p:sp>
        <p:nvSpPr>
          <p:cNvPr id="139" name="Google Shape;139;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ctr" rtl="0">
              <a:lnSpc>
                <a:spcPct val="80000"/>
              </a:lnSpc>
              <a:spcBef>
                <a:spcPts val="0"/>
              </a:spcBef>
              <a:spcAft>
                <a:spcPts val="0"/>
              </a:spcAft>
              <a:buClr>
                <a:schemeClr val="dk1"/>
              </a:buClr>
              <a:buSzPts val="3200"/>
              <a:buNone/>
            </a:pPr>
            <a:endParaRPr sz="3200" dirty="0">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chemeClr val="dk1"/>
              </a:buClr>
              <a:buSzPts val="3200"/>
              <a:buNone/>
            </a:pPr>
            <a:r>
              <a:rPr lang="en-US" sz="3200" dirty="0">
                <a:latin typeface="Bookman Old Style"/>
                <a:ea typeface="Bookman Old Style"/>
                <a:cs typeface="Bookman Old Style"/>
                <a:sym typeface="Bookman Old Style"/>
              </a:rPr>
              <a:t>BE in NCD</a:t>
            </a:r>
            <a:endParaRPr dirty="0"/>
          </a:p>
          <a:p>
            <a:pPr marL="0" lvl="0" indent="0" algn="ctr" rtl="0">
              <a:lnSpc>
                <a:spcPct val="8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chemeClr val="dk1"/>
              </a:buClr>
              <a:buSzPts val="2800"/>
              <a:buNone/>
            </a:pPr>
            <a:r>
              <a:rPr lang="en-US" sz="3200" dirty="0" smtClean="0">
                <a:latin typeface="Bookman Old Style"/>
                <a:ea typeface="Bookman Old Style"/>
                <a:cs typeface="Bookman Old Style"/>
                <a:sym typeface="Bookman Old Style"/>
              </a:rPr>
              <a:t>‘Mode </a:t>
            </a:r>
            <a:r>
              <a:rPr lang="en-US" sz="3200" dirty="0">
                <a:latin typeface="Bookman Old Style"/>
                <a:ea typeface="Bookman Old Style"/>
                <a:cs typeface="Bookman Old Style"/>
                <a:sym typeface="Bookman Old Style"/>
              </a:rPr>
              <a:t>of Communication’ </a:t>
            </a:r>
            <a:endParaRPr dirty="0"/>
          </a:p>
          <a:p>
            <a:pPr marL="0" lvl="0" indent="0" algn="ctr" rtl="0">
              <a:lnSpc>
                <a:spcPct val="8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0" lvl="0" indent="0" algn="ctr" rtl="0">
              <a:lnSpc>
                <a:spcPct val="80000"/>
              </a:lnSpc>
              <a:spcBef>
                <a:spcPts val="1000"/>
              </a:spcBef>
              <a:spcAft>
                <a:spcPts val="0"/>
              </a:spcAft>
              <a:buClr>
                <a:schemeClr val="dk1"/>
              </a:buClr>
              <a:buSzPts val="2800"/>
              <a:buNone/>
            </a:pPr>
            <a:r>
              <a:rPr lang="en-US" dirty="0">
                <a:latin typeface="Bookman Old Style"/>
                <a:ea typeface="Bookman Old Style"/>
                <a:cs typeface="Bookman Old Style"/>
                <a:sym typeface="Bookman Old Style"/>
              </a:rPr>
              <a:t>“What is being communicate through their Behaviors</a:t>
            </a:r>
            <a:r>
              <a:rPr lang="en-US" dirty="0" smtClean="0">
                <a:latin typeface="Bookman Old Style"/>
                <a:ea typeface="Bookman Old Style"/>
                <a:cs typeface="Bookman Old Style"/>
                <a:sym typeface="Bookman Old Style"/>
              </a:rPr>
              <a:t>”</a:t>
            </a:r>
          </a:p>
          <a:p>
            <a:pPr marL="0" lvl="0" indent="0" algn="ctr" rtl="0">
              <a:lnSpc>
                <a:spcPct val="80000"/>
              </a:lnSpc>
              <a:spcBef>
                <a:spcPts val="1000"/>
              </a:spcBef>
              <a:spcAft>
                <a:spcPts val="0"/>
              </a:spcAft>
              <a:buClr>
                <a:schemeClr val="dk1"/>
              </a:buClr>
              <a:buSzPts val="2800"/>
              <a:buNone/>
            </a:pPr>
            <a:endParaRPr lang="en-US" dirty="0">
              <a:latin typeface="Bookman Old Style"/>
              <a:sym typeface="Bookman Old Style"/>
            </a:endParaRPr>
          </a:p>
          <a:p>
            <a:pPr marL="0" lvl="0" indent="0" algn="ctr" rtl="0">
              <a:lnSpc>
                <a:spcPct val="80000"/>
              </a:lnSpc>
              <a:spcBef>
                <a:spcPts val="1000"/>
              </a:spcBef>
              <a:spcAft>
                <a:spcPts val="0"/>
              </a:spcAft>
              <a:buClr>
                <a:schemeClr val="dk1"/>
              </a:buClr>
              <a:buSzPts val="2800"/>
              <a:buNone/>
            </a:pPr>
            <a:r>
              <a:rPr lang="en-US" dirty="0" smtClean="0">
                <a:latin typeface="Bookman Old Style"/>
                <a:sym typeface="Bookman Old Style"/>
              </a:rPr>
              <a:t>Understanding the Meaning </a:t>
            </a:r>
            <a:endParaRPr dirty="0"/>
          </a:p>
          <a:p>
            <a:pPr marL="0" lvl="0" indent="0" algn="ctr" rtl="0">
              <a:lnSpc>
                <a:spcPct val="80000"/>
              </a:lnSpc>
              <a:spcBef>
                <a:spcPts val="1000"/>
              </a:spcBef>
              <a:spcAft>
                <a:spcPts val="0"/>
              </a:spcAft>
              <a:buClr>
                <a:srgbClr val="000000"/>
              </a:buClr>
              <a:buSzPts val="2400"/>
              <a:buNone/>
            </a:pPr>
            <a:endParaRPr dirty="0"/>
          </a:p>
          <a:p>
            <a:pPr marL="0" lvl="0" indent="0" algn="ctr" rtl="0">
              <a:lnSpc>
                <a:spcPct val="8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520" dirty="0">
                <a:solidFill>
                  <a:srgbClr val="000000"/>
                </a:solidFill>
                <a:latin typeface="Bookman Old Style"/>
                <a:ea typeface="Bookman Old Style"/>
                <a:cs typeface="Bookman Old Style"/>
                <a:sym typeface="Bookman Old Style"/>
              </a:rPr>
              <a:t>Meaning of Behaviors in NCD</a:t>
            </a:r>
            <a:br>
              <a:rPr lang="en-US" sz="2520" dirty="0">
                <a:solidFill>
                  <a:srgbClr val="000000"/>
                </a:solidFill>
                <a:latin typeface="Bookman Old Style"/>
                <a:ea typeface="Bookman Old Style"/>
                <a:cs typeface="Bookman Old Style"/>
                <a:sym typeface="Bookman Old Style"/>
              </a:rPr>
            </a:br>
            <a:r>
              <a:rPr lang="en-US" sz="2520" dirty="0">
                <a:solidFill>
                  <a:srgbClr val="000000"/>
                </a:solidFill>
                <a:latin typeface="Bookman Old Style"/>
                <a:ea typeface="Bookman Old Style"/>
                <a:cs typeface="Bookman Old Style"/>
                <a:sym typeface="Bookman Old Style"/>
              </a:rPr>
              <a:t/>
            </a:r>
            <a:br>
              <a:rPr lang="en-US" sz="2520" dirty="0">
                <a:solidFill>
                  <a:srgbClr val="000000"/>
                </a:solidFill>
                <a:latin typeface="Bookman Old Style"/>
                <a:ea typeface="Bookman Old Style"/>
                <a:cs typeface="Bookman Old Style"/>
                <a:sym typeface="Bookman Old Style"/>
              </a:rPr>
            </a:br>
            <a:r>
              <a:rPr lang="en-US" sz="3600" dirty="0" err="1">
                <a:solidFill>
                  <a:srgbClr val="000000"/>
                </a:solidFill>
                <a:latin typeface="Bookman Old Style"/>
                <a:ea typeface="Bookman Old Style"/>
                <a:cs typeface="Bookman Old Style"/>
                <a:sym typeface="Bookman Old Style"/>
              </a:rPr>
              <a:t>LuBAIR</a:t>
            </a:r>
            <a:r>
              <a:rPr lang="en-US" sz="3600" dirty="0">
                <a:solidFill>
                  <a:srgbClr val="000000"/>
                </a:solidFill>
                <a:latin typeface="Bookman Old Style"/>
                <a:ea typeface="Bookman Old Style"/>
                <a:cs typeface="Bookman Old Style"/>
                <a:sym typeface="Bookman Old Style"/>
              </a:rPr>
              <a:t>™ Paradigm</a:t>
            </a:r>
            <a:endParaRPr lang="en-US" dirty="0"/>
          </a:p>
        </p:txBody>
      </p:sp>
      <p:sp>
        <p:nvSpPr>
          <p:cNvPr id="3" name="Text Placeholder 2"/>
          <p:cNvSpPr>
            <a:spLocks noGrp="1"/>
          </p:cNvSpPr>
          <p:nvPr>
            <p:ph type="body" idx="1"/>
          </p:nvPr>
        </p:nvSpPr>
        <p:spPr/>
        <p:txBody>
          <a:bodyPr>
            <a:normAutofit lnSpcReduction="10000"/>
          </a:bodyPr>
          <a:lstStyle/>
          <a:p>
            <a:pPr marL="114300" lvl="0" indent="0" algn="ctr">
              <a:buClr>
                <a:srgbClr val="000000"/>
              </a:buClr>
              <a:buNone/>
            </a:pPr>
            <a:r>
              <a:rPr lang="en-US" sz="3200" dirty="0" smtClean="0">
                <a:solidFill>
                  <a:srgbClr val="000000"/>
                </a:solidFill>
                <a:latin typeface="Bookman Old Style" panose="02050604050505020204" pitchFamily="18" charset="0"/>
              </a:rPr>
              <a:t>Available Framework</a:t>
            </a:r>
          </a:p>
          <a:p>
            <a:pPr marL="114300" lvl="0" indent="0" algn="ctr">
              <a:buClr>
                <a:srgbClr val="000000"/>
              </a:buClr>
              <a:buNone/>
            </a:pPr>
            <a:endParaRPr lang="en-US" sz="3200" dirty="0">
              <a:solidFill>
                <a:srgbClr val="000000"/>
              </a:solidFill>
              <a:latin typeface="Bookman Old Style" panose="02050604050505020204" pitchFamily="18" charset="0"/>
            </a:endParaRPr>
          </a:p>
          <a:p>
            <a:pPr lvl="0">
              <a:buClr>
                <a:srgbClr val="000000"/>
              </a:buClr>
              <a:buFont typeface="Wingdings" panose="05000000000000000000" pitchFamily="2" charset="2"/>
              <a:buChar char="§"/>
            </a:pPr>
            <a:r>
              <a:rPr lang="en-US" sz="3200" dirty="0" smtClean="0">
                <a:solidFill>
                  <a:srgbClr val="000000"/>
                </a:solidFill>
                <a:latin typeface="Bookman Old Style" panose="02050604050505020204" pitchFamily="18" charset="0"/>
              </a:rPr>
              <a:t>P.I.E.C.E.S.™-------------  Concept of ‘Self’</a:t>
            </a:r>
          </a:p>
          <a:p>
            <a:pPr lvl="0">
              <a:buClr>
                <a:srgbClr val="000000"/>
              </a:buClr>
              <a:buFont typeface="Wingdings" panose="05000000000000000000" pitchFamily="2" charset="2"/>
              <a:buChar char="§"/>
            </a:pPr>
            <a:endParaRPr lang="en-US" sz="3200" dirty="0">
              <a:solidFill>
                <a:srgbClr val="000000"/>
              </a:solidFill>
              <a:latin typeface="Bookman Old Style" panose="02050604050505020204" pitchFamily="18" charset="0"/>
            </a:endParaRPr>
          </a:p>
          <a:p>
            <a:pPr lvl="0">
              <a:buClr>
                <a:srgbClr val="000000"/>
              </a:buClr>
              <a:buFont typeface="Wingdings" panose="05000000000000000000" pitchFamily="2" charset="2"/>
              <a:buChar char="§"/>
            </a:pPr>
            <a:endParaRPr lang="en-US" sz="3200" dirty="0" smtClean="0">
              <a:solidFill>
                <a:srgbClr val="000000"/>
              </a:solidFill>
              <a:latin typeface="Bookman Old Style" panose="02050604050505020204" pitchFamily="18" charset="0"/>
            </a:endParaRPr>
          </a:p>
          <a:p>
            <a:pPr lvl="0">
              <a:buClr>
                <a:srgbClr val="000000"/>
              </a:buClr>
              <a:buFont typeface="Wingdings" panose="05000000000000000000" pitchFamily="2" charset="2"/>
              <a:buChar char="§"/>
            </a:pPr>
            <a:r>
              <a:rPr lang="en-US" sz="3200" dirty="0" smtClean="0">
                <a:solidFill>
                  <a:srgbClr val="000000"/>
                </a:solidFill>
                <a:latin typeface="Bookman Old Style" panose="02050604050505020204" pitchFamily="18" charset="0"/>
              </a:rPr>
              <a:t>GPA™ --------------------- ‘Personhood’ </a:t>
            </a:r>
          </a:p>
          <a:p>
            <a:pPr lvl="0">
              <a:buClr>
                <a:srgbClr val="000000"/>
              </a:buClr>
              <a:buFont typeface="Wingdings" panose="05000000000000000000" pitchFamily="2" charset="2"/>
              <a:buChar char="§"/>
            </a:pPr>
            <a:endParaRPr lang="en-US" sz="3200" dirty="0">
              <a:solidFill>
                <a:srgbClr val="000000"/>
              </a:solidFill>
              <a:latin typeface="Bookman Old Style" panose="02050604050505020204" pitchFamily="18" charset="0"/>
            </a:endParaRPr>
          </a:p>
          <a:p>
            <a:pPr marL="114300" lvl="0" indent="0" algn="ctr">
              <a:buClr>
                <a:srgbClr val="000000"/>
              </a:buClr>
              <a:buNone/>
            </a:pPr>
            <a:r>
              <a:rPr lang="en-US" sz="1800" smtClean="0">
                <a:solidFill>
                  <a:srgbClr val="000000"/>
                </a:solidFill>
                <a:latin typeface="Bookman Old Style" panose="02050604050505020204" pitchFamily="18" charset="0"/>
              </a:rPr>
              <a:t>‘State </a:t>
            </a:r>
            <a:r>
              <a:rPr lang="en-US" sz="1800" dirty="0" smtClean="0">
                <a:solidFill>
                  <a:srgbClr val="000000"/>
                </a:solidFill>
                <a:latin typeface="Bookman Old Style" panose="02050604050505020204" pitchFamily="18" charset="0"/>
              </a:rPr>
              <a:t>or Fact of being of an Individual or Having Individual Characteristics </a:t>
            </a:r>
            <a:r>
              <a:rPr lang="en-US" sz="1800" smtClean="0">
                <a:solidFill>
                  <a:srgbClr val="000000"/>
                </a:solidFill>
                <a:latin typeface="Bookman Old Style" panose="02050604050505020204" pitchFamily="18" charset="0"/>
              </a:rPr>
              <a:t>and Feelings’</a:t>
            </a:r>
            <a:endParaRPr lang="en-US" sz="1800" dirty="0" smtClean="0">
              <a:solidFill>
                <a:srgbClr val="000000"/>
              </a:solidFill>
              <a:latin typeface="Bookman Old Style" panose="02050604050505020204" pitchFamily="18" charset="0"/>
            </a:endParaRPr>
          </a:p>
          <a:p>
            <a:pPr marL="114300" lvl="0" indent="0" algn="ctr">
              <a:buClr>
                <a:srgbClr val="000000"/>
              </a:buClr>
              <a:buNone/>
            </a:pPr>
            <a:endParaRPr lang="en-US" sz="3200" dirty="0">
              <a:solidFill>
                <a:srgbClr val="000000"/>
              </a:solidFill>
            </a:endParaRPr>
          </a:p>
          <a:p>
            <a:pPr marL="114300" lvl="0" indent="0" algn="ctr">
              <a:buClr>
                <a:srgbClr val="000000"/>
              </a:buClr>
              <a:buNone/>
            </a:pPr>
            <a:endParaRPr lang="en-US" sz="3200" dirty="0">
              <a:solidFill>
                <a:srgbClr val="000000"/>
              </a:solidFill>
            </a:endParaRPr>
          </a:p>
          <a:p>
            <a:endParaRPr lang="en-US" dirty="0"/>
          </a:p>
        </p:txBody>
      </p:sp>
    </p:spTree>
    <p:extLst>
      <p:ext uri="{BB962C8B-B14F-4D97-AF65-F5344CB8AC3E}">
        <p14:creationId xmlns:p14="http://schemas.microsoft.com/office/powerpoint/2010/main" val="608968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520" dirty="0">
                <a:solidFill>
                  <a:srgbClr val="000000"/>
                </a:solidFill>
                <a:latin typeface="Bookman Old Style"/>
                <a:ea typeface="Bookman Old Style"/>
                <a:cs typeface="Bookman Old Style"/>
                <a:sym typeface="Bookman Old Style"/>
              </a:rPr>
              <a:t>Meaning of Behaviors in NCD</a:t>
            </a:r>
            <a:br>
              <a:rPr lang="en-US" sz="2520" dirty="0">
                <a:solidFill>
                  <a:srgbClr val="000000"/>
                </a:solidFill>
                <a:latin typeface="Bookman Old Style"/>
                <a:ea typeface="Bookman Old Style"/>
                <a:cs typeface="Bookman Old Style"/>
                <a:sym typeface="Bookman Old Style"/>
              </a:rPr>
            </a:br>
            <a:r>
              <a:rPr lang="en-US" sz="2520" dirty="0">
                <a:solidFill>
                  <a:srgbClr val="000000"/>
                </a:solidFill>
                <a:latin typeface="Bookman Old Style"/>
                <a:ea typeface="Bookman Old Style"/>
                <a:cs typeface="Bookman Old Style"/>
                <a:sym typeface="Bookman Old Style"/>
              </a:rPr>
              <a:t/>
            </a:r>
            <a:br>
              <a:rPr lang="en-US" sz="2520" dirty="0">
                <a:solidFill>
                  <a:srgbClr val="000000"/>
                </a:solidFill>
                <a:latin typeface="Bookman Old Style"/>
                <a:ea typeface="Bookman Old Style"/>
                <a:cs typeface="Bookman Old Style"/>
                <a:sym typeface="Bookman Old Style"/>
              </a:rPr>
            </a:br>
            <a:r>
              <a:rPr lang="en-US" sz="3600" dirty="0" err="1">
                <a:solidFill>
                  <a:srgbClr val="000000"/>
                </a:solidFill>
                <a:latin typeface="Bookman Old Style"/>
                <a:ea typeface="Bookman Old Style"/>
                <a:cs typeface="Bookman Old Style"/>
                <a:sym typeface="Bookman Old Style"/>
              </a:rPr>
              <a:t>LuBAIR</a:t>
            </a:r>
            <a:r>
              <a:rPr lang="en-US" sz="3600" dirty="0">
                <a:solidFill>
                  <a:srgbClr val="000000"/>
                </a:solidFill>
                <a:latin typeface="Bookman Old Style"/>
                <a:ea typeface="Bookman Old Style"/>
                <a:cs typeface="Bookman Old Style"/>
                <a:sym typeface="Bookman Old Style"/>
              </a:rPr>
              <a:t>™ Paradigm</a:t>
            </a:r>
            <a:endParaRPr lang="en-US" dirty="0"/>
          </a:p>
        </p:txBody>
      </p:sp>
      <p:sp>
        <p:nvSpPr>
          <p:cNvPr id="3" name="Text Placeholder 2"/>
          <p:cNvSpPr>
            <a:spLocks noGrp="1"/>
          </p:cNvSpPr>
          <p:nvPr>
            <p:ph type="body" idx="1"/>
          </p:nvPr>
        </p:nvSpPr>
        <p:spPr/>
        <p:txBody>
          <a:bodyPr/>
          <a:lstStyle/>
          <a:p>
            <a:pPr marL="114300" indent="0" algn="ctr">
              <a:buNone/>
            </a:pPr>
            <a:r>
              <a:rPr lang="en-US" dirty="0" smtClean="0">
                <a:latin typeface="Bookman Old Style" panose="02050604050505020204" pitchFamily="18" charset="0"/>
              </a:rPr>
              <a:t>This is where my Journey Began  (2012)</a:t>
            </a:r>
          </a:p>
          <a:p>
            <a:pPr marL="114300" indent="0" algn="ctr">
              <a:buNone/>
            </a:pPr>
            <a:endParaRPr lang="en-US" dirty="0">
              <a:latin typeface="Bookman Old Style" panose="02050604050505020204" pitchFamily="18" charset="0"/>
            </a:endParaRPr>
          </a:p>
          <a:p>
            <a:pPr marL="114300" indent="0" algn="ctr">
              <a:buNone/>
            </a:pPr>
            <a:r>
              <a:rPr lang="en-US" dirty="0" smtClean="0">
                <a:latin typeface="Bookman Old Style" panose="02050604050505020204" pitchFamily="18" charset="0"/>
              </a:rPr>
              <a:t>Two Terms ‘Personhood’ and ‘Meaning’ </a:t>
            </a:r>
          </a:p>
          <a:p>
            <a:pPr marL="114300" indent="0" algn="ctr">
              <a:buNone/>
            </a:pPr>
            <a:endParaRPr lang="en-US" dirty="0">
              <a:latin typeface="Bookman Old Style" panose="02050604050505020204" pitchFamily="18" charset="0"/>
            </a:endParaRPr>
          </a:p>
          <a:p>
            <a:pPr marL="114300" indent="0" algn="ctr">
              <a:buNone/>
            </a:pPr>
            <a:r>
              <a:rPr lang="en-US" dirty="0" smtClean="0">
                <a:latin typeface="Bookman Old Style" panose="02050604050505020204" pitchFamily="18" charset="0"/>
              </a:rPr>
              <a:t>Personhood-----</a:t>
            </a:r>
            <a:r>
              <a:rPr lang="en-US" sz="2400" b="1" u="sng" dirty="0" smtClean="0">
                <a:latin typeface="Bookman Old Style" panose="02050604050505020204" pitchFamily="18" charset="0"/>
              </a:rPr>
              <a:t>Bio-Psycho-Social</a:t>
            </a:r>
            <a:r>
              <a:rPr lang="en-US" sz="2400" dirty="0" smtClean="0">
                <a:latin typeface="Bookman Old Style" panose="02050604050505020204" pitchFamily="18" charset="0"/>
              </a:rPr>
              <a:t> being of a Person</a:t>
            </a:r>
          </a:p>
          <a:p>
            <a:pPr marL="114300" indent="0" algn="ctr">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2077600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520" dirty="0">
                <a:solidFill>
                  <a:srgbClr val="000000"/>
                </a:solidFill>
                <a:latin typeface="Bookman Old Style"/>
                <a:ea typeface="Bookman Old Style"/>
                <a:cs typeface="Bookman Old Style"/>
                <a:sym typeface="Bookman Old Style"/>
              </a:rPr>
              <a:t>Meaning of Behaviors in NCD</a:t>
            </a:r>
            <a:br>
              <a:rPr lang="en-US" sz="2520" dirty="0">
                <a:solidFill>
                  <a:srgbClr val="000000"/>
                </a:solidFill>
                <a:latin typeface="Bookman Old Style"/>
                <a:ea typeface="Bookman Old Style"/>
                <a:cs typeface="Bookman Old Style"/>
                <a:sym typeface="Bookman Old Style"/>
              </a:rPr>
            </a:br>
            <a:r>
              <a:rPr lang="en-US" sz="2520" dirty="0">
                <a:solidFill>
                  <a:srgbClr val="000000"/>
                </a:solidFill>
                <a:latin typeface="Bookman Old Style"/>
                <a:ea typeface="Bookman Old Style"/>
                <a:cs typeface="Bookman Old Style"/>
                <a:sym typeface="Bookman Old Style"/>
              </a:rPr>
              <a:t/>
            </a:r>
            <a:br>
              <a:rPr lang="en-US" sz="2520" dirty="0">
                <a:solidFill>
                  <a:srgbClr val="000000"/>
                </a:solidFill>
                <a:latin typeface="Bookman Old Style"/>
                <a:ea typeface="Bookman Old Style"/>
                <a:cs typeface="Bookman Old Style"/>
                <a:sym typeface="Bookman Old Style"/>
              </a:rPr>
            </a:br>
            <a:r>
              <a:rPr lang="en-US" sz="3600" dirty="0" err="1">
                <a:solidFill>
                  <a:srgbClr val="000000"/>
                </a:solidFill>
                <a:latin typeface="Bookman Old Style"/>
                <a:ea typeface="Bookman Old Style"/>
                <a:cs typeface="Bookman Old Style"/>
                <a:sym typeface="Bookman Old Style"/>
              </a:rPr>
              <a:t>LuBAIR</a:t>
            </a:r>
            <a:r>
              <a:rPr lang="en-US" sz="3600" dirty="0">
                <a:solidFill>
                  <a:srgbClr val="000000"/>
                </a:solidFill>
                <a:latin typeface="Bookman Old Style"/>
                <a:ea typeface="Bookman Old Style"/>
                <a:cs typeface="Bookman Old Style"/>
                <a:sym typeface="Bookman Old Style"/>
              </a:rPr>
              <a:t>™ Paradigm</a:t>
            </a:r>
            <a:endParaRPr lang="en-US" dirty="0"/>
          </a:p>
        </p:txBody>
      </p:sp>
      <p:sp>
        <p:nvSpPr>
          <p:cNvPr id="3" name="Text Placeholder 2"/>
          <p:cNvSpPr>
            <a:spLocks noGrp="1"/>
          </p:cNvSpPr>
          <p:nvPr>
            <p:ph type="body" idx="1"/>
          </p:nvPr>
        </p:nvSpPr>
        <p:spPr/>
        <p:txBody>
          <a:bodyPr>
            <a:normAutofit/>
          </a:bodyPr>
          <a:lstStyle/>
          <a:p>
            <a:pPr marL="114300" lvl="0" indent="0" algn="ctr">
              <a:buClr>
                <a:srgbClr val="000000"/>
              </a:buClr>
              <a:buNone/>
            </a:pPr>
            <a:r>
              <a:rPr lang="en-US" sz="2400" dirty="0">
                <a:solidFill>
                  <a:srgbClr val="000000"/>
                </a:solidFill>
                <a:latin typeface="Bookman Old Style" panose="02050604050505020204" pitchFamily="18" charset="0"/>
              </a:rPr>
              <a:t>Dichotomy of Models --- ‘Biological’ and ‘Psychosocial’ </a:t>
            </a:r>
          </a:p>
          <a:p>
            <a:pPr marL="114300" indent="0" algn="ctr">
              <a:buNone/>
            </a:pPr>
            <a:endParaRPr lang="en-US" sz="3200" dirty="0" smtClean="0">
              <a:latin typeface="Bookman Old Style" panose="02050604050505020204" pitchFamily="18" charset="0"/>
            </a:endParaRPr>
          </a:p>
          <a:p>
            <a:pPr marL="114300" indent="0" algn="ctr">
              <a:buNone/>
            </a:pPr>
            <a:r>
              <a:rPr lang="en-US" sz="3200" dirty="0" smtClean="0">
                <a:latin typeface="Bookman Old Style" panose="02050604050505020204" pitchFamily="18" charset="0"/>
              </a:rPr>
              <a:t>Bio-Psycho-Social (BPS) Model.  </a:t>
            </a:r>
          </a:p>
          <a:p>
            <a:pPr marL="114300" indent="0" algn="ctr">
              <a:buNone/>
            </a:pPr>
            <a:endParaRPr lang="en-US" sz="3200" dirty="0" smtClean="0">
              <a:latin typeface="Bookman Old Style" panose="02050604050505020204" pitchFamily="18" charset="0"/>
            </a:endParaRPr>
          </a:p>
          <a:p>
            <a:pPr marL="114300" indent="0" algn="ctr">
              <a:buNone/>
            </a:pPr>
            <a:r>
              <a:rPr lang="en-US" sz="3200" dirty="0" smtClean="0">
                <a:latin typeface="Bookman Old Style" panose="02050604050505020204" pitchFamily="18" charset="0"/>
              </a:rPr>
              <a:t>Yet to be Established</a:t>
            </a:r>
          </a:p>
          <a:p>
            <a:pPr marL="114300" indent="0" algn="ctr">
              <a:buNone/>
            </a:pPr>
            <a:endParaRPr lang="en-US" sz="3200" dirty="0">
              <a:latin typeface="Bookman Old Style" panose="02050604050505020204" pitchFamily="18" charset="0"/>
            </a:endParaRPr>
          </a:p>
          <a:p>
            <a:pPr marL="114300" indent="0" algn="ctr">
              <a:buNone/>
            </a:pPr>
            <a:r>
              <a:rPr lang="en-US" dirty="0" smtClean="0">
                <a:latin typeface="Bookman Old Style" panose="02050604050505020204" pitchFamily="18" charset="0"/>
              </a:rPr>
              <a:t>No Established Framework to Understand ‘Meaning’ </a:t>
            </a:r>
            <a:endParaRPr lang="en-US" dirty="0">
              <a:latin typeface="Bookman Old Style" panose="02050604050505020204" pitchFamily="18" charset="0"/>
            </a:endParaRPr>
          </a:p>
        </p:txBody>
      </p:sp>
    </p:spTree>
    <p:extLst>
      <p:ext uri="{BB962C8B-B14F-4D97-AF65-F5344CB8AC3E}">
        <p14:creationId xmlns:p14="http://schemas.microsoft.com/office/powerpoint/2010/main" val="4610713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marL="114300" indent="0" algn="ctr">
              <a:buNone/>
            </a:pPr>
            <a:endParaRPr lang="en-US" dirty="0" smtClean="0"/>
          </a:p>
          <a:p>
            <a:pPr marL="114300" indent="0" algn="ctr">
              <a:buNone/>
            </a:pPr>
            <a:endParaRPr lang="en-US" dirty="0"/>
          </a:p>
          <a:p>
            <a:pPr marL="114300" indent="0" algn="ctr">
              <a:buNone/>
            </a:pPr>
            <a:endParaRPr lang="en-US" dirty="0"/>
          </a:p>
          <a:p>
            <a:pPr marL="114300" indent="0" algn="ctr">
              <a:buNone/>
            </a:pPr>
            <a:r>
              <a:rPr lang="en-US" sz="8000" dirty="0" smtClean="0">
                <a:latin typeface="Bookman Old Style" panose="02050604050505020204" pitchFamily="18" charset="0"/>
              </a:rPr>
              <a:t>Break</a:t>
            </a:r>
            <a:endParaRPr lang="en-US" sz="8000" dirty="0">
              <a:latin typeface="Bookman Old Style" panose="02050604050505020204" pitchFamily="18" charset="0"/>
            </a:endParaRPr>
          </a:p>
        </p:txBody>
      </p:sp>
    </p:spTree>
    <p:extLst>
      <p:ext uri="{BB962C8B-B14F-4D97-AF65-F5344CB8AC3E}">
        <p14:creationId xmlns:p14="http://schemas.microsoft.com/office/powerpoint/2010/main" val="41628618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0" y="0"/>
            <a:ext cx="9144000" cy="1447800"/>
          </a:xfrm>
        </p:spPr>
        <p:txBody>
          <a:bodyPr/>
          <a:lstStyle/>
          <a:p>
            <a:pPr eaLnBrk="1" hangingPunct="1"/>
            <a:r>
              <a:rPr lang="en-US" sz="2520" dirty="0">
                <a:solidFill>
                  <a:schemeClr val="tx1"/>
                </a:solidFill>
                <a:latin typeface="Bookman Old Style"/>
                <a:ea typeface="Bookman Old Style"/>
                <a:cs typeface="Bookman Old Style"/>
                <a:sym typeface="Bookman Old Style"/>
              </a:rPr>
              <a:t>Meaning of Behaviors in NCD</a:t>
            </a:r>
            <a:br>
              <a:rPr lang="en-US" sz="2520" dirty="0">
                <a:solidFill>
                  <a:schemeClr val="tx1"/>
                </a:solidFill>
                <a:latin typeface="Bookman Old Style"/>
                <a:ea typeface="Bookman Old Style"/>
                <a:cs typeface="Bookman Old Style"/>
                <a:sym typeface="Bookman Old Style"/>
              </a:rPr>
            </a:br>
            <a:r>
              <a:rPr lang="en-US" sz="2520" dirty="0">
                <a:solidFill>
                  <a:schemeClr val="tx1"/>
                </a:solidFill>
                <a:latin typeface="Bookman Old Style"/>
                <a:ea typeface="Bookman Old Style"/>
                <a:cs typeface="Bookman Old Style"/>
                <a:sym typeface="Bookman Old Style"/>
              </a:rPr>
              <a:t/>
            </a:r>
            <a:br>
              <a:rPr lang="en-US" sz="2520" dirty="0">
                <a:solidFill>
                  <a:schemeClr val="tx1"/>
                </a:solidFill>
                <a:latin typeface="Bookman Old Style"/>
                <a:ea typeface="Bookman Old Style"/>
                <a:cs typeface="Bookman Old Style"/>
                <a:sym typeface="Bookman Old Style"/>
              </a:rPr>
            </a:br>
            <a:r>
              <a:rPr lang="en-US" sz="3600" dirty="0" err="1">
                <a:solidFill>
                  <a:schemeClr val="tx1"/>
                </a:solidFill>
                <a:latin typeface="Bookman Old Style"/>
                <a:ea typeface="Bookman Old Style"/>
                <a:cs typeface="Bookman Old Style"/>
                <a:sym typeface="Bookman Old Style"/>
              </a:rPr>
              <a:t>LuBAIR</a:t>
            </a:r>
            <a:r>
              <a:rPr lang="en-US" sz="3600" dirty="0">
                <a:solidFill>
                  <a:schemeClr val="tx1"/>
                </a:solidFill>
                <a:latin typeface="Bookman Old Style"/>
                <a:ea typeface="Bookman Old Style"/>
                <a:cs typeface="Bookman Old Style"/>
                <a:sym typeface="Bookman Old Style"/>
              </a:rPr>
              <a:t>™ Paradigm</a:t>
            </a:r>
            <a:endParaRPr lang="en-US" altLang="en-US" sz="2800" dirty="0">
              <a:solidFill>
                <a:schemeClr val="tx1"/>
              </a:solidFill>
              <a:latin typeface="Arial Black" panose="020B0A04020102020204" pitchFamily="34" charset="0"/>
            </a:endParaRPr>
          </a:p>
        </p:txBody>
      </p:sp>
      <p:sp>
        <p:nvSpPr>
          <p:cNvPr id="6147" name="Rectangle 3"/>
          <p:cNvSpPr>
            <a:spLocks noGrp="1" noChangeArrowheads="1"/>
          </p:cNvSpPr>
          <p:nvPr>
            <p:ph type="body" idx="1"/>
          </p:nvPr>
        </p:nvSpPr>
        <p:spPr>
          <a:xfrm>
            <a:off x="1943100" y="1154096"/>
            <a:ext cx="7984671" cy="5322903"/>
          </a:xfrm>
        </p:spPr>
        <p:txBody>
          <a:bodyPr/>
          <a:lstStyle/>
          <a:p>
            <a:pPr marL="0" indent="0" eaLnBrk="1" hangingPunct="1">
              <a:buNone/>
              <a:defRPr/>
            </a:pPr>
            <a:endParaRPr lang="en-US" altLang="en-US" sz="2000" dirty="0">
              <a:latin typeface="Bookman Old Style" panose="02050604050505020204" pitchFamily="18" charset="0"/>
            </a:endParaRPr>
          </a:p>
          <a:p>
            <a:pPr marL="0" indent="0" eaLnBrk="1" hangingPunct="1">
              <a:buNone/>
              <a:defRPr/>
            </a:pPr>
            <a:r>
              <a:rPr lang="en-US" altLang="en-US" sz="2800" dirty="0" smtClean="0">
                <a:latin typeface="Bookman Old Style" panose="02050604050505020204" pitchFamily="18" charset="0"/>
              </a:rPr>
              <a:t>BPS Model</a:t>
            </a:r>
          </a:p>
          <a:p>
            <a:pPr marL="0" indent="0" eaLnBrk="1" hangingPunct="1">
              <a:buNone/>
              <a:defRPr/>
            </a:pPr>
            <a:r>
              <a:rPr lang="en-US" altLang="en-US" sz="2400" dirty="0" smtClean="0">
                <a:latin typeface="Bookman Old Style" panose="02050604050505020204" pitchFamily="18" charset="0"/>
              </a:rPr>
              <a:t>Biological </a:t>
            </a:r>
            <a:r>
              <a:rPr lang="en-US" altLang="en-US" sz="2400" dirty="0">
                <a:latin typeface="Bookman Old Style" panose="02050604050505020204" pitchFamily="18" charset="0"/>
              </a:rPr>
              <a:t>Factors</a:t>
            </a:r>
          </a:p>
          <a:p>
            <a:pPr lvl="1" eaLnBrk="1" hangingPunct="1">
              <a:buFont typeface="Courier New" pitchFamily="49" charset="0"/>
              <a:buChar char="o"/>
              <a:defRPr/>
            </a:pPr>
            <a:r>
              <a:rPr lang="en-US" altLang="en-US" sz="1800" dirty="0">
                <a:latin typeface="Bookman Old Style" panose="02050604050505020204" pitchFamily="18" charset="0"/>
              </a:rPr>
              <a:t>Stage of the Disease (with or w/o mental illness)</a:t>
            </a:r>
          </a:p>
          <a:p>
            <a:pPr lvl="1" eaLnBrk="1" hangingPunct="1">
              <a:buFont typeface="Courier New" pitchFamily="49" charset="0"/>
              <a:buChar char="o"/>
              <a:defRPr/>
            </a:pPr>
            <a:r>
              <a:rPr lang="en-US" altLang="en-US" sz="1800" dirty="0">
                <a:latin typeface="Bookman Old Style" panose="02050604050505020204" pitchFamily="18" charset="0"/>
              </a:rPr>
              <a:t>Inherent Circadian Rhythms</a:t>
            </a:r>
          </a:p>
          <a:p>
            <a:pPr lvl="1" eaLnBrk="1" hangingPunct="1">
              <a:buFont typeface="Courier New" pitchFamily="49" charset="0"/>
              <a:buChar char="o"/>
              <a:defRPr/>
            </a:pPr>
            <a:r>
              <a:rPr lang="en-US" altLang="en-US" sz="1800" dirty="0">
                <a:latin typeface="Bookman Old Style" panose="02050604050505020204" pitchFamily="18" charset="0"/>
              </a:rPr>
              <a:t>Innate Physiological Needs</a:t>
            </a:r>
          </a:p>
          <a:p>
            <a:pPr eaLnBrk="1" hangingPunct="1">
              <a:defRPr/>
            </a:pPr>
            <a:endParaRPr lang="en-US" altLang="en-US" sz="2000" dirty="0">
              <a:latin typeface="Arial Black" pitchFamily="34" charset="0"/>
            </a:endParaRPr>
          </a:p>
          <a:p>
            <a:pPr marL="0" indent="0" eaLnBrk="1" hangingPunct="1">
              <a:buNone/>
              <a:defRPr/>
            </a:pPr>
            <a:r>
              <a:rPr lang="en-US" altLang="en-US" sz="2400" dirty="0">
                <a:latin typeface="Bookman Old Style" panose="02050604050505020204" pitchFamily="18" charset="0"/>
              </a:rPr>
              <a:t>Personal Factors (Psychological)</a:t>
            </a:r>
          </a:p>
          <a:p>
            <a:pPr lvl="1" eaLnBrk="1" hangingPunct="1">
              <a:buFont typeface="Courier New" pitchFamily="49" charset="0"/>
              <a:buChar char="o"/>
              <a:defRPr/>
            </a:pPr>
            <a:r>
              <a:rPr lang="en-US" altLang="en-US" sz="1800" dirty="0">
                <a:latin typeface="Bookman Old Style" panose="02050604050505020204" pitchFamily="18" charset="0"/>
              </a:rPr>
              <a:t>Pre-morbid personality and psychological defense mechanisms</a:t>
            </a:r>
          </a:p>
          <a:p>
            <a:pPr lvl="1" eaLnBrk="1" hangingPunct="1">
              <a:buFont typeface="Courier New" pitchFamily="49" charset="0"/>
              <a:buChar char="o"/>
              <a:defRPr/>
            </a:pPr>
            <a:r>
              <a:rPr lang="en-US" altLang="en-US" sz="1800" dirty="0">
                <a:latin typeface="Bookman Old Style" panose="02050604050505020204" pitchFamily="18" charset="0"/>
              </a:rPr>
              <a:t>Acquired Coping Strategies</a:t>
            </a:r>
          </a:p>
          <a:p>
            <a:pPr eaLnBrk="1" hangingPunct="1">
              <a:defRPr/>
            </a:pPr>
            <a:endParaRPr lang="en-US" altLang="en-US" sz="2000" dirty="0">
              <a:latin typeface="Bookman Old Style" panose="02050604050505020204" pitchFamily="18" charset="0"/>
            </a:endParaRPr>
          </a:p>
          <a:p>
            <a:pPr marL="0" indent="0" eaLnBrk="1" hangingPunct="1">
              <a:buNone/>
              <a:defRPr/>
            </a:pPr>
            <a:r>
              <a:rPr lang="en-US" altLang="en-US" sz="2400" dirty="0">
                <a:latin typeface="Bookman Old Style" panose="02050604050505020204" pitchFamily="18" charset="0"/>
              </a:rPr>
              <a:t>Environmental factors (Social)</a:t>
            </a:r>
          </a:p>
          <a:p>
            <a:pPr lvl="1" eaLnBrk="1" hangingPunct="1">
              <a:buFont typeface="Courier New" pitchFamily="49" charset="0"/>
              <a:buChar char="o"/>
              <a:defRPr/>
            </a:pPr>
            <a:r>
              <a:rPr lang="en-US" altLang="en-US" sz="1800" dirty="0">
                <a:latin typeface="Bookman Old Style" panose="02050604050505020204" pitchFamily="18" charset="0"/>
              </a:rPr>
              <a:t>Milieu Structures</a:t>
            </a:r>
          </a:p>
          <a:p>
            <a:pPr lvl="1" eaLnBrk="1" hangingPunct="1">
              <a:buFont typeface="Courier New" pitchFamily="49" charset="0"/>
              <a:buChar char="o"/>
              <a:defRPr/>
            </a:pPr>
            <a:r>
              <a:rPr lang="en-US" altLang="en-US" sz="1800" dirty="0">
                <a:latin typeface="Bookman Old Style" panose="02050604050505020204" pitchFamily="18" charset="0"/>
              </a:rPr>
              <a:t>Interpersonal Interactions </a:t>
            </a:r>
          </a:p>
        </p:txBody>
      </p:sp>
    </p:spTree>
    <p:extLst>
      <p:ext uri="{BB962C8B-B14F-4D97-AF65-F5344CB8AC3E}">
        <p14:creationId xmlns:p14="http://schemas.microsoft.com/office/powerpoint/2010/main" val="1524154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Effect transition="in" filter="circle(in)">
                                      <p:cBhvr>
                                        <p:cTn id="7" dur="1000"/>
                                        <p:tgtEl>
                                          <p:spTgt spid="614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circle(in)">
                                      <p:cBhvr>
                                        <p:cTn id="12" dur="10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 calcmode="lin" valueType="num">
                                      <p:cBhvr>
                                        <p:cTn id="17"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6147">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6147">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6147">
                                            <p:txEl>
                                              <p:pRg st="4" end="4"/>
                                            </p:txEl>
                                          </p:spTgt>
                                        </p:tgtEl>
                                        <p:attrNameLst>
                                          <p:attrName>style.visibility</p:attrName>
                                        </p:attrNameLst>
                                      </p:cBhvr>
                                      <p:to>
                                        <p:strVal val="visible"/>
                                      </p:to>
                                    </p:set>
                                    <p:anim calcmode="lin" valueType="num">
                                      <p:cBhvr>
                                        <p:cTn id="24" dur="5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6147">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6147">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p:cTn id="31" dur="500" fill="hold"/>
                                        <p:tgtEl>
                                          <p:spTgt spid="6147">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6147">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6147">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6" presetClass="entr" presetSubtype="16" fill="hold" nodeType="clickEffect">
                                  <p:stCondLst>
                                    <p:cond delay="0"/>
                                  </p:stCondLst>
                                  <p:childTnLst>
                                    <p:set>
                                      <p:cBhvr>
                                        <p:cTn id="37" dur="1" fill="hold">
                                          <p:stCondLst>
                                            <p:cond delay="0"/>
                                          </p:stCondLst>
                                        </p:cTn>
                                        <p:tgtEl>
                                          <p:spTgt spid="6147">
                                            <p:txEl>
                                              <p:pRg st="7" end="7"/>
                                            </p:txEl>
                                          </p:spTgt>
                                        </p:tgtEl>
                                        <p:attrNameLst>
                                          <p:attrName>style.visibility</p:attrName>
                                        </p:attrNameLst>
                                      </p:cBhvr>
                                      <p:to>
                                        <p:strVal val="visible"/>
                                      </p:to>
                                    </p:set>
                                    <p:animEffect transition="in" filter="circle(in)">
                                      <p:cBhvr>
                                        <p:cTn id="38" dur="1000"/>
                                        <p:tgtEl>
                                          <p:spTgt spid="6147">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16" fill="hold" nodeType="clickEffect">
                                  <p:stCondLst>
                                    <p:cond delay="0"/>
                                  </p:stCondLst>
                                  <p:childTnLst>
                                    <p:set>
                                      <p:cBhvr>
                                        <p:cTn id="42" dur="1" fill="hold">
                                          <p:stCondLst>
                                            <p:cond delay="0"/>
                                          </p:stCondLst>
                                        </p:cTn>
                                        <p:tgtEl>
                                          <p:spTgt spid="6147">
                                            <p:txEl>
                                              <p:pRg st="8" end="8"/>
                                            </p:txEl>
                                          </p:spTgt>
                                        </p:tgtEl>
                                        <p:attrNameLst>
                                          <p:attrName>style.visibility</p:attrName>
                                        </p:attrNameLst>
                                      </p:cBhvr>
                                      <p:to>
                                        <p:strVal val="visible"/>
                                      </p:to>
                                    </p:set>
                                    <p:anim calcmode="lin" valueType="num">
                                      <p:cBhvr>
                                        <p:cTn id="43" dur="500" fill="hold"/>
                                        <p:tgtEl>
                                          <p:spTgt spid="6147">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6147">
                                            <p:txEl>
                                              <p:pRg st="8" end="8"/>
                                            </p:txEl>
                                          </p:spTgt>
                                        </p:tgtEl>
                                        <p:attrNameLst>
                                          <p:attrName>ppt_h</p:attrName>
                                        </p:attrNameLst>
                                      </p:cBhvr>
                                      <p:tavLst>
                                        <p:tav tm="0">
                                          <p:val>
                                            <p:fltVal val="0"/>
                                          </p:val>
                                        </p:tav>
                                        <p:tav tm="100000">
                                          <p:val>
                                            <p:strVal val="#ppt_h"/>
                                          </p:val>
                                        </p:tav>
                                      </p:tavLst>
                                    </p:anim>
                                    <p:animEffect transition="in" filter="fade">
                                      <p:cBhvr>
                                        <p:cTn id="45" dur="500"/>
                                        <p:tgtEl>
                                          <p:spTgt spid="6147">
                                            <p:txEl>
                                              <p:pRg st="8" end="8"/>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16" fill="hold" nodeType="clickEffect">
                                  <p:stCondLst>
                                    <p:cond delay="0"/>
                                  </p:stCondLst>
                                  <p:childTnLst>
                                    <p:set>
                                      <p:cBhvr>
                                        <p:cTn id="49" dur="1" fill="hold">
                                          <p:stCondLst>
                                            <p:cond delay="0"/>
                                          </p:stCondLst>
                                        </p:cTn>
                                        <p:tgtEl>
                                          <p:spTgt spid="6147">
                                            <p:txEl>
                                              <p:pRg st="9" end="9"/>
                                            </p:txEl>
                                          </p:spTgt>
                                        </p:tgtEl>
                                        <p:attrNameLst>
                                          <p:attrName>style.visibility</p:attrName>
                                        </p:attrNameLst>
                                      </p:cBhvr>
                                      <p:to>
                                        <p:strVal val="visible"/>
                                      </p:to>
                                    </p:set>
                                    <p:anim calcmode="lin" valueType="num">
                                      <p:cBhvr>
                                        <p:cTn id="50" dur="500" fill="hold"/>
                                        <p:tgtEl>
                                          <p:spTgt spid="6147">
                                            <p:txEl>
                                              <p:pRg st="9" end="9"/>
                                            </p:txEl>
                                          </p:spTgt>
                                        </p:tgtEl>
                                        <p:attrNameLst>
                                          <p:attrName>ppt_w</p:attrName>
                                        </p:attrNameLst>
                                      </p:cBhvr>
                                      <p:tavLst>
                                        <p:tav tm="0">
                                          <p:val>
                                            <p:fltVal val="0"/>
                                          </p:val>
                                        </p:tav>
                                        <p:tav tm="100000">
                                          <p:val>
                                            <p:strVal val="#ppt_w"/>
                                          </p:val>
                                        </p:tav>
                                      </p:tavLst>
                                    </p:anim>
                                    <p:anim calcmode="lin" valueType="num">
                                      <p:cBhvr>
                                        <p:cTn id="51" dur="500" fill="hold"/>
                                        <p:tgtEl>
                                          <p:spTgt spid="6147">
                                            <p:txEl>
                                              <p:pRg st="9" end="9"/>
                                            </p:txEl>
                                          </p:spTgt>
                                        </p:tgtEl>
                                        <p:attrNameLst>
                                          <p:attrName>ppt_h</p:attrName>
                                        </p:attrNameLst>
                                      </p:cBhvr>
                                      <p:tavLst>
                                        <p:tav tm="0">
                                          <p:val>
                                            <p:fltVal val="0"/>
                                          </p:val>
                                        </p:tav>
                                        <p:tav tm="100000">
                                          <p:val>
                                            <p:strVal val="#ppt_h"/>
                                          </p:val>
                                        </p:tav>
                                      </p:tavLst>
                                    </p:anim>
                                    <p:animEffect transition="in" filter="fade">
                                      <p:cBhvr>
                                        <p:cTn id="52" dur="500"/>
                                        <p:tgtEl>
                                          <p:spTgt spid="6147">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6" presetClass="entr" presetSubtype="16" fill="hold" nodeType="clickEffect">
                                  <p:stCondLst>
                                    <p:cond delay="0"/>
                                  </p:stCondLst>
                                  <p:childTnLst>
                                    <p:set>
                                      <p:cBhvr>
                                        <p:cTn id="56" dur="1" fill="hold">
                                          <p:stCondLst>
                                            <p:cond delay="0"/>
                                          </p:stCondLst>
                                        </p:cTn>
                                        <p:tgtEl>
                                          <p:spTgt spid="6147">
                                            <p:txEl>
                                              <p:pRg st="11" end="11"/>
                                            </p:txEl>
                                          </p:spTgt>
                                        </p:tgtEl>
                                        <p:attrNameLst>
                                          <p:attrName>style.visibility</p:attrName>
                                        </p:attrNameLst>
                                      </p:cBhvr>
                                      <p:to>
                                        <p:strVal val="visible"/>
                                      </p:to>
                                    </p:set>
                                    <p:animEffect transition="in" filter="circle(in)">
                                      <p:cBhvr>
                                        <p:cTn id="57" dur="1000"/>
                                        <p:tgtEl>
                                          <p:spTgt spid="6147">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16" fill="hold" nodeType="clickEffect">
                                  <p:stCondLst>
                                    <p:cond delay="0"/>
                                  </p:stCondLst>
                                  <p:childTnLst>
                                    <p:set>
                                      <p:cBhvr>
                                        <p:cTn id="61" dur="1" fill="hold">
                                          <p:stCondLst>
                                            <p:cond delay="0"/>
                                          </p:stCondLst>
                                        </p:cTn>
                                        <p:tgtEl>
                                          <p:spTgt spid="6147">
                                            <p:txEl>
                                              <p:pRg st="12" end="12"/>
                                            </p:txEl>
                                          </p:spTgt>
                                        </p:tgtEl>
                                        <p:attrNameLst>
                                          <p:attrName>style.visibility</p:attrName>
                                        </p:attrNameLst>
                                      </p:cBhvr>
                                      <p:to>
                                        <p:strVal val="visible"/>
                                      </p:to>
                                    </p:set>
                                    <p:anim calcmode="lin" valueType="num">
                                      <p:cBhvr>
                                        <p:cTn id="62" dur="500" fill="hold"/>
                                        <p:tgtEl>
                                          <p:spTgt spid="6147">
                                            <p:txEl>
                                              <p:pRg st="12" end="12"/>
                                            </p:txEl>
                                          </p:spTgt>
                                        </p:tgtEl>
                                        <p:attrNameLst>
                                          <p:attrName>ppt_w</p:attrName>
                                        </p:attrNameLst>
                                      </p:cBhvr>
                                      <p:tavLst>
                                        <p:tav tm="0">
                                          <p:val>
                                            <p:fltVal val="0"/>
                                          </p:val>
                                        </p:tav>
                                        <p:tav tm="100000">
                                          <p:val>
                                            <p:strVal val="#ppt_w"/>
                                          </p:val>
                                        </p:tav>
                                      </p:tavLst>
                                    </p:anim>
                                    <p:anim calcmode="lin" valueType="num">
                                      <p:cBhvr>
                                        <p:cTn id="63" dur="500" fill="hold"/>
                                        <p:tgtEl>
                                          <p:spTgt spid="6147">
                                            <p:txEl>
                                              <p:pRg st="12" end="12"/>
                                            </p:txEl>
                                          </p:spTgt>
                                        </p:tgtEl>
                                        <p:attrNameLst>
                                          <p:attrName>ppt_h</p:attrName>
                                        </p:attrNameLst>
                                      </p:cBhvr>
                                      <p:tavLst>
                                        <p:tav tm="0">
                                          <p:val>
                                            <p:fltVal val="0"/>
                                          </p:val>
                                        </p:tav>
                                        <p:tav tm="100000">
                                          <p:val>
                                            <p:strVal val="#ppt_h"/>
                                          </p:val>
                                        </p:tav>
                                      </p:tavLst>
                                    </p:anim>
                                    <p:animEffect transition="in" filter="fade">
                                      <p:cBhvr>
                                        <p:cTn id="64" dur="500"/>
                                        <p:tgtEl>
                                          <p:spTgt spid="6147">
                                            <p:txEl>
                                              <p:pRg st="12" end="12"/>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3" presetClass="entr" presetSubtype="16" fill="hold" nodeType="clickEffect">
                                  <p:stCondLst>
                                    <p:cond delay="0"/>
                                  </p:stCondLst>
                                  <p:childTnLst>
                                    <p:set>
                                      <p:cBhvr>
                                        <p:cTn id="68" dur="1" fill="hold">
                                          <p:stCondLst>
                                            <p:cond delay="0"/>
                                          </p:stCondLst>
                                        </p:cTn>
                                        <p:tgtEl>
                                          <p:spTgt spid="6147">
                                            <p:txEl>
                                              <p:pRg st="13" end="13"/>
                                            </p:txEl>
                                          </p:spTgt>
                                        </p:tgtEl>
                                        <p:attrNameLst>
                                          <p:attrName>style.visibility</p:attrName>
                                        </p:attrNameLst>
                                      </p:cBhvr>
                                      <p:to>
                                        <p:strVal val="visible"/>
                                      </p:to>
                                    </p:set>
                                    <p:anim calcmode="lin" valueType="num">
                                      <p:cBhvr>
                                        <p:cTn id="69" dur="500" fill="hold"/>
                                        <p:tgtEl>
                                          <p:spTgt spid="6147">
                                            <p:txEl>
                                              <p:pRg st="13" end="13"/>
                                            </p:txEl>
                                          </p:spTgt>
                                        </p:tgtEl>
                                        <p:attrNameLst>
                                          <p:attrName>ppt_w</p:attrName>
                                        </p:attrNameLst>
                                      </p:cBhvr>
                                      <p:tavLst>
                                        <p:tav tm="0">
                                          <p:val>
                                            <p:fltVal val="0"/>
                                          </p:val>
                                        </p:tav>
                                        <p:tav tm="100000">
                                          <p:val>
                                            <p:strVal val="#ppt_w"/>
                                          </p:val>
                                        </p:tav>
                                      </p:tavLst>
                                    </p:anim>
                                    <p:anim calcmode="lin" valueType="num">
                                      <p:cBhvr>
                                        <p:cTn id="70" dur="500" fill="hold"/>
                                        <p:tgtEl>
                                          <p:spTgt spid="6147">
                                            <p:txEl>
                                              <p:pRg st="13" end="13"/>
                                            </p:txEl>
                                          </p:spTgt>
                                        </p:tgtEl>
                                        <p:attrNameLst>
                                          <p:attrName>ppt_h</p:attrName>
                                        </p:attrNameLst>
                                      </p:cBhvr>
                                      <p:tavLst>
                                        <p:tav tm="0">
                                          <p:val>
                                            <p:fltVal val="0"/>
                                          </p:val>
                                        </p:tav>
                                        <p:tav tm="100000">
                                          <p:val>
                                            <p:strVal val="#ppt_h"/>
                                          </p:val>
                                        </p:tav>
                                      </p:tavLst>
                                    </p:anim>
                                    <p:animEffect transition="in" filter="fade">
                                      <p:cBhvr>
                                        <p:cTn id="71" dur="500"/>
                                        <p:tgtEl>
                                          <p:spTgt spid="614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0" y="426128"/>
            <a:ext cx="9144000" cy="564472"/>
          </a:xfrm>
        </p:spPr>
        <p:txBody>
          <a:bodyPr/>
          <a:lstStyle/>
          <a:p>
            <a:pPr eaLnBrk="1" hangingPunct="1"/>
            <a:r>
              <a:rPr lang="en-US" sz="2520" dirty="0">
                <a:solidFill>
                  <a:srgbClr val="FFFFFF"/>
                </a:solidFill>
                <a:latin typeface="Bookman Old Style"/>
                <a:ea typeface="Bookman Old Style"/>
                <a:cs typeface="Bookman Old Style"/>
                <a:sym typeface="Bookman Old Style"/>
              </a:rPr>
              <a:t>Meaning of Behaviors in NCD</a:t>
            </a:r>
            <a:br>
              <a:rPr lang="en-US" sz="2520" dirty="0">
                <a:solidFill>
                  <a:srgbClr val="FFFFFF"/>
                </a:solidFill>
                <a:latin typeface="Bookman Old Style"/>
                <a:ea typeface="Bookman Old Style"/>
                <a:cs typeface="Bookman Old Style"/>
                <a:sym typeface="Bookman Old Style"/>
              </a:rPr>
            </a:br>
            <a:r>
              <a:rPr lang="en-US" sz="2520" dirty="0">
                <a:solidFill>
                  <a:srgbClr val="FFFFFF"/>
                </a:solidFill>
                <a:latin typeface="Bookman Old Style"/>
                <a:ea typeface="Bookman Old Style"/>
                <a:cs typeface="Bookman Old Style"/>
                <a:sym typeface="Bookman Old Style"/>
              </a:rPr>
              <a:t/>
            </a:r>
            <a:br>
              <a:rPr lang="en-US" sz="2520" dirty="0">
                <a:solidFill>
                  <a:srgbClr val="FFFFFF"/>
                </a:solidFill>
                <a:latin typeface="Bookman Old Style"/>
                <a:ea typeface="Bookman Old Style"/>
                <a:cs typeface="Bookman Old Style"/>
                <a:sym typeface="Bookman Old Style"/>
              </a:rPr>
            </a:br>
            <a:r>
              <a:rPr lang="en-US" sz="3600" dirty="0" err="1">
                <a:solidFill>
                  <a:srgbClr val="FFFFFF"/>
                </a:solidFill>
                <a:latin typeface="Bookman Old Style"/>
                <a:ea typeface="Bookman Old Style"/>
                <a:cs typeface="Bookman Old Style"/>
                <a:sym typeface="Bookman Old Style"/>
              </a:rPr>
              <a:t>LuBAIR</a:t>
            </a:r>
            <a:r>
              <a:rPr lang="en-US" sz="3600" dirty="0">
                <a:solidFill>
                  <a:srgbClr val="FFFFFF"/>
                </a:solidFill>
                <a:latin typeface="Bookman Old Style"/>
                <a:ea typeface="Bookman Old Style"/>
                <a:cs typeface="Bookman Old Style"/>
                <a:sym typeface="Bookman Old Style"/>
              </a:rPr>
              <a:t>™ Paradigm</a:t>
            </a:r>
            <a:endParaRPr lang="en-US" altLang="en-US" sz="2800" dirty="0">
              <a:latin typeface="Arial Black" panose="020B0A04020102020204" pitchFamily="34" charset="0"/>
            </a:endParaRPr>
          </a:p>
        </p:txBody>
      </p:sp>
      <p:sp>
        <p:nvSpPr>
          <p:cNvPr id="4" name="Rectangle 2"/>
          <p:cNvSpPr txBox="1">
            <a:spLocks noChangeArrowheads="1"/>
          </p:cNvSpPr>
          <p:nvPr/>
        </p:nvSpPr>
        <p:spPr bwMode="auto">
          <a:xfrm>
            <a:off x="1524000" y="2922815"/>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dirty="0">
                <a:solidFill>
                  <a:srgbClr val="FFFFFF"/>
                </a:solidFill>
                <a:latin typeface="Bookman Old Style" panose="02050604050505020204" pitchFamily="18" charset="0"/>
              </a:rPr>
              <a:t>Biological Factors</a:t>
            </a:r>
          </a:p>
        </p:txBody>
      </p:sp>
    </p:spTree>
    <p:extLst>
      <p:ext uri="{BB962C8B-B14F-4D97-AF65-F5344CB8AC3E}">
        <p14:creationId xmlns:p14="http://schemas.microsoft.com/office/powerpoint/2010/main" val="32145089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20" dirty="0">
                <a:solidFill>
                  <a:srgbClr val="FFFFFF"/>
                </a:solidFill>
                <a:latin typeface="Bookman Old Style"/>
                <a:ea typeface="Bookman Old Style"/>
                <a:cs typeface="Bookman Old Style"/>
                <a:sym typeface="Bookman Old Style"/>
              </a:rPr>
              <a:t>Meaning of Behaviors in NCD</a:t>
            </a:r>
            <a:br>
              <a:rPr lang="en-US" sz="2520" dirty="0">
                <a:solidFill>
                  <a:srgbClr val="FFFFFF"/>
                </a:solidFill>
                <a:latin typeface="Bookman Old Style"/>
                <a:ea typeface="Bookman Old Style"/>
                <a:cs typeface="Bookman Old Style"/>
                <a:sym typeface="Bookman Old Style"/>
              </a:rPr>
            </a:br>
            <a:r>
              <a:rPr lang="en-US" sz="2520" dirty="0">
                <a:solidFill>
                  <a:srgbClr val="FFFFFF"/>
                </a:solidFill>
                <a:latin typeface="Bookman Old Style"/>
                <a:ea typeface="Bookman Old Style"/>
                <a:cs typeface="Bookman Old Style"/>
                <a:sym typeface="Bookman Old Style"/>
              </a:rPr>
              <a:t/>
            </a:r>
            <a:br>
              <a:rPr lang="en-US" sz="2520" dirty="0">
                <a:solidFill>
                  <a:srgbClr val="FFFFFF"/>
                </a:solidFill>
                <a:latin typeface="Bookman Old Style"/>
                <a:ea typeface="Bookman Old Style"/>
                <a:cs typeface="Bookman Old Style"/>
                <a:sym typeface="Bookman Old Style"/>
              </a:rPr>
            </a:br>
            <a:r>
              <a:rPr lang="en-US" sz="3600" dirty="0" err="1">
                <a:solidFill>
                  <a:srgbClr val="FFFFFF"/>
                </a:solidFill>
                <a:latin typeface="Bookman Old Style"/>
                <a:ea typeface="Bookman Old Style"/>
                <a:cs typeface="Bookman Old Style"/>
                <a:sym typeface="Bookman Old Style"/>
              </a:rPr>
              <a:t>LuBAIR</a:t>
            </a:r>
            <a:r>
              <a:rPr lang="en-US" sz="3600" dirty="0">
                <a:solidFill>
                  <a:srgbClr val="FFFFFF"/>
                </a:solidFill>
                <a:latin typeface="Bookman Old Style"/>
                <a:ea typeface="Bookman Old Style"/>
                <a:cs typeface="Bookman Old Style"/>
                <a:sym typeface="Bookman Old Style"/>
              </a:rPr>
              <a:t>™ Paradigm</a:t>
            </a:r>
            <a:endParaRPr lang="en-US" dirty="0"/>
          </a:p>
        </p:txBody>
      </p:sp>
      <p:sp>
        <p:nvSpPr>
          <p:cNvPr id="3" name="Content Placeholder 2"/>
          <p:cNvSpPr>
            <a:spLocks noGrp="1"/>
          </p:cNvSpPr>
          <p:nvPr>
            <p:ph idx="1"/>
          </p:nvPr>
        </p:nvSpPr>
        <p:spPr/>
        <p:txBody>
          <a:bodyPr/>
          <a:lstStyle/>
          <a:p>
            <a:pPr marL="0" indent="0" algn="ctr">
              <a:buNone/>
            </a:pPr>
            <a:r>
              <a:rPr lang="en-US" sz="4000" dirty="0" smtClean="0">
                <a:latin typeface="Bookman Old Style" panose="02050604050505020204" pitchFamily="18" charset="0"/>
              </a:rPr>
              <a:t>Biological Factors</a:t>
            </a:r>
          </a:p>
          <a:p>
            <a:pPr>
              <a:buClr>
                <a:srgbClr val="FFFF00"/>
              </a:buClr>
              <a:buFont typeface="Courier New" panose="02070309020205020404" pitchFamily="49" charset="0"/>
              <a:buChar char="o"/>
            </a:pPr>
            <a:r>
              <a:rPr lang="en-US" dirty="0" smtClean="0">
                <a:latin typeface="Bookman Old Style" panose="02050604050505020204" pitchFamily="18" charset="0"/>
              </a:rPr>
              <a:t>Stage of the Disease</a:t>
            </a:r>
          </a:p>
          <a:p>
            <a:pPr>
              <a:buClr>
                <a:srgbClr val="FFFF00"/>
              </a:buClr>
              <a:buFont typeface="Courier New" panose="02070309020205020404" pitchFamily="49" charset="0"/>
              <a:buChar char="o"/>
            </a:pPr>
            <a:endParaRPr lang="en-US" dirty="0">
              <a:latin typeface="Bookman Old Style" panose="02050604050505020204" pitchFamily="18" charset="0"/>
            </a:endParaRPr>
          </a:p>
          <a:p>
            <a:pPr lvl="1">
              <a:buClr>
                <a:srgbClr val="FFFF00"/>
              </a:buClr>
              <a:buFont typeface="Courier New" panose="02070309020205020404" pitchFamily="49" charset="0"/>
              <a:buChar char="o"/>
            </a:pPr>
            <a:r>
              <a:rPr lang="en-US" dirty="0" smtClean="0">
                <a:latin typeface="Bookman Old Style" panose="02050604050505020204" pitchFamily="18" charset="0"/>
              </a:rPr>
              <a:t>Cognitive Changes</a:t>
            </a:r>
          </a:p>
          <a:p>
            <a:pPr lvl="1">
              <a:buClr>
                <a:srgbClr val="FFFF00"/>
              </a:buClr>
              <a:buFont typeface="Courier New" panose="02070309020205020404" pitchFamily="49" charset="0"/>
              <a:buChar char="o"/>
            </a:pPr>
            <a:endParaRPr lang="en-US" dirty="0">
              <a:latin typeface="Bookman Old Style" panose="02050604050505020204" pitchFamily="18" charset="0"/>
            </a:endParaRPr>
          </a:p>
          <a:p>
            <a:pPr lvl="1">
              <a:buClr>
                <a:srgbClr val="FFFF00"/>
              </a:buClr>
              <a:buFont typeface="Courier New" panose="02070309020205020404" pitchFamily="49" charset="0"/>
              <a:buChar char="o"/>
            </a:pPr>
            <a:r>
              <a:rPr lang="en-US" dirty="0" smtClean="0">
                <a:latin typeface="Bookman Old Style" panose="02050604050505020204" pitchFamily="18" charset="0"/>
              </a:rPr>
              <a:t>Non-Cognitive Changes</a:t>
            </a:r>
            <a:endParaRPr lang="en-US" dirty="0">
              <a:latin typeface="Bookman Old Style" panose="02050604050505020204" pitchFamily="18" charset="0"/>
            </a:endParaRPr>
          </a:p>
        </p:txBody>
      </p:sp>
    </p:spTree>
    <p:extLst>
      <p:ext uri="{BB962C8B-B14F-4D97-AF65-F5344CB8AC3E}">
        <p14:creationId xmlns:p14="http://schemas.microsoft.com/office/powerpoint/2010/main" val="1448407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rgbClr val="000000"/>
                </a:solidFill>
                <a:latin typeface="Bookman Old Style"/>
                <a:ea typeface="Bookman Old Style"/>
                <a:cs typeface="Bookman Old Style"/>
                <a:sym typeface="Bookman Old Style"/>
              </a:rPr>
              <a:t>Approach to Understanding the ‘Meaning’ of Behaviors in NCD</a:t>
            </a:r>
            <a:endParaRPr lang="en-US" dirty="0"/>
          </a:p>
        </p:txBody>
      </p:sp>
      <p:sp>
        <p:nvSpPr>
          <p:cNvPr id="3" name="Text Placeholder 2"/>
          <p:cNvSpPr>
            <a:spLocks noGrp="1"/>
          </p:cNvSpPr>
          <p:nvPr>
            <p:ph type="body" idx="1"/>
          </p:nvPr>
        </p:nvSpPr>
        <p:spPr/>
        <p:txBody>
          <a:bodyPr/>
          <a:lstStyle/>
          <a:p>
            <a:pPr marL="114300" indent="0" algn="ctr">
              <a:buNone/>
            </a:pPr>
            <a:endParaRPr lang="en-US" dirty="0" smtClean="0"/>
          </a:p>
          <a:p>
            <a:pPr marL="114300" indent="0" algn="ctr">
              <a:buNone/>
            </a:pPr>
            <a:r>
              <a:rPr lang="en-US" dirty="0" smtClean="0"/>
              <a:t>Definition of a Symptom (</a:t>
            </a:r>
            <a:r>
              <a:rPr lang="en-US" sz="2000" dirty="0" smtClean="0"/>
              <a:t>Kaplan and </a:t>
            </a:r>
            <a:r>
              <a:rPr lang="en-US" sz="2000" dirty="0" err="1" smtClean="0"/>
              <a:t>Sadock</a:t>
            </a:r>
            <a:r>
              <a:rPr lang="en-US" sz="2000" dirty="0" smtClean="0"/>
              <a:t>. 1995</a:t>
            </a:r>
            <a:r>
              <a:rPr lang="en-US" dirty="0" smtClean="0"/>
              <a:t>)</a:t>
            </a:r>
          </a:p>
          <a:p>
            <a:pPr marL="114300" indent="0" algn="ctr">
              <a:buNone/>
            </a:pPr>
            <a:endParaRPr lang="en-US" dirty="0"/>
          </a:p>
          <a:p>
            <a:pPr marL="114300" indent="0" algn="ctr">
              <a:buNone/>
            </a:pPr>
            <a:endParaRPr lang="en-US" sz="2000" dirty="0" smtClean="0"/>
          </a:p>
          <a:p>
            <a:pPr marL="114300" indent="0" algn="ctr">
              <a:buNone/>
            </a:pPr>
            <a:r>
              <a:rPr lang="en-US" sz="2000" dirty="0" smtClean="0"/>
              <a:t>‘Severe anxiety with motor restlessness’</a:t>
            </a:r>
            <a:endParaRPr lang="en-US" sz="2000" dirty="0"/>
          </a:p>
        </p:txBody>
      </p:sp>
    </p:spTree>
    <p:extLst>
      <p:ext uri="{BB962C8B-B14F-4D97-AF65-F5344CB8AC3E}">
        <p14:creationId xmlns:p14="http://schemas.microsoft.com/office/powerpoint/2010/main" val="3288192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0" y="221942"/>
            <a:ext cx="9144000" cy="768658"/>
          </a:xfrm>
        </p:spPr>
        <p:txBody>
          <a:bodyPr/>
          <a:lstStyle/>
          <a:p>
            <a:pPr eaLnBrk="1" hangingPunct="1"/>
            <a:r>
              <a:rPr lang="en-US" sz="2520" dirty="0">
                <a:solidFill>
                  <a:srgbClr val="FFFFFF"/>
                </a:solidFill>
                <a:latin typeface="Bookman Old Style"/>
                <a:ea typeface="Bookman Old Style"/>
                <a:cs typeface="Bookman Old Style"/>
                <a:sym typeface="Bookman Old Style"/>
              </a:rPr>
              <a:t>Meaning of Behaviors in NCD</a:t>
            </a:r>
            <a:br>
              <a:rPr lang="en-US" sz="2520" dirty="0">
                <a:solidFill>
                  <a:srgbClr val="FFFFFF"/>
                </a:solidFill>
                <a:latin typeface="Bookman Old Style"/>
                <a:ea typeface="Bookman Old Style"/>
                <a:cs typeface="Bookman Old Style"/>
                <a:sym typeface="Bookman Old Style"/>
              </a:rPr>
            </a:br>
            <a:r>
              <a:rPr lang="en-US" sz="2520" dirty="0">
                <a:solidFill>
                  <a:srgbClr val="FFFFFF"/>
                </a:solidFill>
                <a:latin typeface="Bookman Old Style"/>
                <a:ea typeface="Bookman Old Style"/>
                <a:cs typeface="Bookman Old Style"/>
                <a:sym typeface="Bookman Old Style"/>
              </a:rPr>
              <a:t/>
            </a:r>
            <a:br>
              <a:rPr lang="en-US" sz="2520" dirty="0">
                <a:solidFill>
                  <a:srgbClr val="FFFFFF"/>
                </a:solidFill>
                <a:latin typeface="Bookman Old Style"/>
                <a:ea typeface="Bookman Old Style"/>
                <a:cs typeface="Bookman Old Style"/>
                <a:sym typeface="Bookman Old Style"/>
              </a:rPr>
            </a:br>
            <a:r>
              <a:rPr lang="en-US" sz="3600" dirty="0" err="1">
                <a:solidFill>
                  <a:srgbClr val="FFFFFF"/>
                </a:solidFill>
                <a:latin typeface="Bookman Old Style"/>
                <a:ea typeface="Bookman Old Style"/>
                <a:cs typeface="Bookman Old Style"/>
                <a:sym typeface="Bookman Old Style"/>
              </a:rPr>
              <a:t>LuBAIR</a:t>
            </a:r>
            <a:r>
              <a:rPr lang="en-US" sz="3600" dirty="0">
                <a:solidFill>
                  <a:srgbClr val="FFFFFF"/>
                </a:solidFill>
                <a:latin typeface="Bookman Old Style"/>
                <a:ea typeface="Bookman Old Style"/>
                <a:cs typeface="Bookman Old Style"/>
                <a:sym typeface="Bookman Old Style"/>
              </a:rPr>
              <a:t>™ Paradigm</a:t>
            </a:r>
            <a:endParaRPr lang="en-US" altLang="en-US" sz="2800" dirty="0">
              <a:latin typeface="Arial Black" panose="020B0A04020102020204" pitchFamily="34" charset="0"/>
            </a:endParaRPr>
          </a:p>
        </p:txBody>
      </p:sp>
      <p:sp>
        <p:nvSpPr>
          <p:cNvPr id="7171" name="Rectangle 3"/>
          <p:cNvSpPr>
            <a:spLocks noGrp="1" noChangeArrowheads="1"/>
          </p:cNvSpPr>
          <p:nvPr>
            <p:ph type="body" idx="1"/>
          </p:nvPr>
        </p:nvSpPr>
        <p:spPr>
          <a:xfrm>
            <a:off x="1448540" y="2049262"/>
            <a:ext cx="8229600" cy="3810000"/>
          </a:xfrm>
        </p:spPr>
        <p:txBody>
          <a:bodyPr/>
          <a:lstStyle/>
          <a:p>
            <a:pPr marL="0" indent="0" eaLnBrk="1" hangingPunct="1">
              <a:lnSpc>
                <a:spcPct val="80000"/>
              </a:lnSpc>
              <a:buNone/>
              <a:defRPr/>
            </a:pPr>
            <a:endParaRPr lang="en-US" altLang="en-US" sz="2400" dirty="0" smtClean="0">
              <a:latin typeface="Bookman Old Style" panose="02050604050505020204" pitchFamily="18" charset="0"/>
            </a:endParaRPr>
          </a:p>
          <a:p>
            <a:pPr marL="0" indent="0" algn="ctr" eaLnBrk="1" hangingPunct="1">
              <a:lnSpc>
                <a:spcPct val="80000"/>
              </a:lnSpc>
              <a:buNone/>
              <a:defRPr/>
            </a:pPr>
            <a:endParaRPr lang="en-US" altLang="en-US" sz="2400" dirty="0" smtClean="0">
              <a:latin typeface="Bookman Old Style" panose="02050604050505020204" pitchFamily="18" charset="0"/>
            </a:endParaRPr>
          </a:p>
          <a:p>
            <a:pPr marL="0" indent="0" eaLnBrk="1" hangingPunct="1">
              <a:lnSpc>
                <a:spcPct val="80000"/>
              </a:lnSpc>
              <a:buNone/>
              <a:defRPr/>
            </a:pPr>
            <a:r>
              <a:rPr lang="en-US" altLang="en-US" sz="2800" dirty="0" smtClean="0">
                <a:latin typeface="Bookman Old Style" panose="02050604050505020204" pitchFamily="18" charset="0"/>
              </a:rPr>
              <a:t>Stage </a:t>
            </a:r>
            <a:r>
              <a:rPr lang="en-US" altLang="en-US" sz="2800" dirty="0">
                <a:latin typeface="Bookman Old Style" panose="02050604050505020204" pitchFamily="18" charset="0"/>
              </a:rPr>
              <a:t>of the Disease (SOD)</a:t>
            </a:r>
          </a:p>
          <a:p>
            <a:pPr marL="0" indent="0" eaLnBrk="1" hangingPunct="1">
              <a:lnSpc>
                <a:spcPct val="80000"/>
              </a:lnSpc>
              <a:buNone/>
              <a:defRPr/>
            </a:pPr>
            <a:endParaRPr lang="en-US" altLang="en-US" sz="2400" dirty="0">
              <a:latin typeface="Bookman Old Style" panose="02050604050505020204" pitchFamily="18" charset="0"/>
            </a:endParaRPr>
          </a:p>
          <a:p>
            <a:pPr eaLnBrk="1" hangingPunct="1">
              <a:lnSpc>
                <a:spcPct val="80000"/>
              </a:lnSpc>
              <a:defRPr/>
            </a:pPr>
            <a:r>
              <a:rPr lang="en-US" altLang="en-US" sz="2400" dirty="0">
                <a:latin typeface="Bookman Old Style" panose="02050604050505020204" pitchFamily="18" charset="0"/>
              </a:rPr>
              <a:t>Cognitive </a:t>
            </a:r>
            <a:r>
              <a:rPr lang="en-US" altLang="en-US" sz="2400" dirty="0" smtClean="0">
                <a:latin typeface="Bookman Old Style" panose="02050604050505020204" pitchFamily="18" charset="0"/>
              </a:rPr>
              <a:t>Changes</a:t>
            </a:r>
            <a:endParaRPr lang="en-US" altLang="en-US" sz="2400" dirty="0">
              <a:latin typeface="Bookman Old Style" panose="02050604050505020204" pitchFamily="18" charset="0"/>
            </a:endParaRPr>
          </a:p>
          <a:p>
            <a:pPr lvl="1" eaLnBrk="1" hangingPunct="1">
              <a:lnSpc>
                <a:spcPct val="80000"/>
              </a:lnSpc>
              <a:buFont typeface="Courier New" pitchFamily="49" charset="0"/>
              <a:buChar char="o"/>
              <a:defRPr/>
            </a:pPr>
            <a:endParaRPr lang="en-US" altLang="en-US" sz="1800" dirty="0">
              <a:latin typeface="Arial Black" pitchFamily="34" charset="0"/>
            </a:endParaRPr>
          </a:p>
          <a:p>
            <a:pPr lvl="2" eaLnBrk="1" hangingPunct="1">
              <a:lnSpc>
                <a:spcPct val="80000"/>
              </a:lnSpc>
              <a:buFont typeface="Wingdings" panose="05000000000000000000" pitchFamily="2" charset="2"/>
              <a:buChar char="§"/>
              <a:defRPr/>
            </a:pPr>
            <a:r>
              <a:rPr lang="en-US" altLang="en-US" sz="2000" dirty="0">
                <a:latin typeface="Bookman Old Style" panose="02050604050505020204" pitchFamily="18" charset="0"/>
              </a:rPr>
              <a:t>Mild</a:t>
            </a:r>
          </a:p>
          <a:p>
            <a:pPr lvl="2" eaLnBrk="1" hangingPunct="1">
              <a:lnSpc>
                <a:spcPct val="80000"/>
              </a:lnSpc>
              <a:buFont typeface="Wingdings" panose="05000000000000000000" pitchFamily="2" charset="2"/>
              <a:buChar char="§"/>
              <a:defRPr/>
            </a:pPr>
            <a:endParaRPr lang="en-US" altLang="en-US" sz="2000" dirty="0">
              <a:latin typeface="Bookman Old Style" panose="02050604050505020204" pitchFamily="18" charset="0"/>
            </a:endParaRPr>
          </a:p>
          <a:p>
            <a:pPr lvl="2" eaLnBrk="1" hangingPunct="1">
              <a:lnSpc>
                <a:spcPct val="80000"/>
              </a:lnSpc>
              <a:buFont typeface="Wingdings" panose="05000000000000000000" pitchFamily="2" charset="2"/>
              <a:buChar char="§"/>
              <a:defRPr/>
            </a:pPr>
            <a:r>
              <a:rPr lang="en-US" altLang="en-US" sz="2000" dirty="0">
                <a:latin typeface="Bookman Old Style" panose="02050604050505020204" pitchFamily="18" charset="0"/>
              </a:rPr>
              <a:t>Moderate</a:t>
            </a:r>
          </a:p>
          <a:p>
            <a:pPr lvl="2" eaLnBrk="1" hangingPunct="1">
              <a:lnSpc>
                <a:spcPct val="80000"/>
              </a:lnSpc>
              <a:buFont typeface="Wingdings" panose="05000000000000000000" pitchFamily="2" charset="2"/>
              <a:buChar char="§"/>
              <a:defRPr/>
            </a:pPr>
            <a:endParaRPr lang="en-US" altLang="en-US" sz="2000" dirty="0">
              <a:latin typeface="Bookman Old Style" panose="02050604050505020204" pitchFamily="18" charset="0"/>
            </a:endParaRPr>
          </a:p>
          <a:p>
            <a:pPr lvl="2" eaLnBrk="1" hangingPunct="1">
              <a:lnSpc>
                <a:spcPct val="80000"/>
              </a:lnSpc>
              <a:buFont typeface="Wingdings" panose="05000000000000000000" pitchFamily="2" charset="2"/>
              <a:buChar char="§"/>
              <a:defRPr/>
            </a:pPr>
            <a:r>
              <a:rPr lang="en-US" altLang="en-US" sz="2000" dirty="0">
                <a:latin typeface="Bookman Old Style" panose="02050604050505020204" pitchFamily="18" charset="0"/>
              </a:rPr>
              <a:t>Advanced</a:t>
            </a:r>
          </a:p>
          <a:p>
            <a:pPr marL="457200" lvl="1" indent="0" eaLnBrk="1" hangingPunct="1">
              <a:lnSpc>
                <a:spcPct val="80000"/>
              </a:lnSpc>
              <a:buNone/>
              <a:defRPr/>
            </a:pPr>
            <a:endParaRPr lang="en-US" altLang="en-US" sz="1800" dirty="0">
              <a:latin typeface="Arial Black" pitchFamily="34" charset="0"/>
            </a:endParaRPr>
          </a:p>
        </p:txBody>
      </p:sp>
      <p:sp>
        <p:nvSpPr>
          <p:cNvPr id="4" name="Rectangle 2"/>
          <p:cNvSpPr txBox="1">
            <a:spLocks noChangeArrowheads="1"/>
          </p:cNvSpPr>
          <p:nvPr/>
        </p:nvSpPr>
        <p:spPr bwMode="auto">
          <a:xfrm>
            <a:off x="1448540" y="574459"/>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endParaRPr lang="en-US" altLang="en-US" sz="4000" dirty="0" smtClean="0">
              <a:solidFill>
                <a:srgbClr val="FFFFFF"/>
              </a:solidFill>
              <a:latin typeface="Bookman Old Style" panose="02050604050505020204" pitchFamily="18" charset="0"/>
            </a:endParaRPr>
          </a:p>
          <a:p>
            <a:pPr eaLnBrk="1" hangingPunct="1">
              <a:buClrTx/>
              <a:defRPr/>
            </a:pPr>
            <a:endParaRPr lang="en-US" altLang="en-US" sz="4000" dirty="0" smtClean="0">
              <a:solidFill>
                <a:srgbClr val="FFFFFF"/>
              </a:solidFill>
              <a:latin typeface="Bookman Old Style" panose="02050604050505020204" pitchFamily="18" charset="0"/>
            </a:endParaRPr>
          </a:p>
          <a:p>
            <a:pPr algn="l" eaLnBrk="1" hangingPunct="1">
              <a:buClrTx/>
              <a:defRPr/>
            </a:pPr>
            <a:r>
              <a:rPr lang="en-US" altLang="en-US" sz="3200" dirty="0" smtClean="0">
                <a:solidFill>
                  <a:srgbClr val="FFFFFF"/>
                </a:solidFill>
                <a:latin typeface="Bookman Old Style" panose="02050604050505020204" pitchFamily="18" charset="0"/>
              </a:rPr>
              <a:t>Biological </a:t>
            </a:r>
            <a:r>
              <a:rPr lang="en-US" altLang="en-US" sz="3200" dirty="0">
                <a:solidFill>
                  <a:srgbClr val="FFFFFF"/>
                </a:solidFill>
                <a:latin typeface="Bookman Old Style" panose="02050604050505020204" pitchFamily="18" charset="0"/>
              </a:rPr>
              <a:t>Factors</a:t>
            </a:r>
          </a:p>
        </p:txBody>
      </p:sp>
    </p:spTree>
    <p:extLst>
      <p:ext uri="{BB962C8B-B14F-4D97-AF65-F5344CB8AC3E}">
        <p14:creationId xmlns:p14="http://schemas.microsoft.com/office/powerpoint/2010/main" val="205808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Effect transition="in" filter="circle(in)">
                                      <p:cBhvr>
                                        <p:cTn id="7" dur="1000"/>
                                        <p:tgtEl>
                                          <p:spTgt spid="717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7171">
                                            <p:txEl>
                                              <p:pRg st="4" end="4"/>
                                            </p:txEl>
                                          </p:spTgt>
                                        </p:tgtEl>
                                        <p:attrNameLst>
                                          <p:attrName>style.visibility</p:attrName>
                                        </p:attrNameLst>
                                      </p:cBhvr>
                                      <p:to>
                                        <p:strVal val="visible"/>
                                      </p:to>
                                    </p:set>
                                    <p:animEffect transition="in" filter="circle(in)">
                                      <p:cBhvr>
                                        <p:cTn id="12" dur="1000"/>
                                        <p:tgtEl>
                                          <p:spTgt spid="717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7171">
                                            <p:txEl>
                                              <p:pRg st="6" end="6"/>
                                            </p:txEl>
                                          </p:spTgt>
                                        </p:tgtEl>
                                        <p:attrNameLst>
                                          <p:attrName>style.visibility</p:attrName>
                                        </p:attrNameLst>
                                      </p:cBhvr>
                                      <p:to>
                                        <p:strVal val="visible"/>
                                      </p:to>
                                    </p:set>
                                    <p:animEffect transition="in" filter="circle(in)">
                                      <p:cBhvr>
                                        <p:cTn id="17" dur="1000"/>
                                        <p:tgtEl>
                                          <p:spTgt spid="7171">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7171">
                                            <p:txEl>
                                              <p:pRg st="8" end="8"/>
                                            </p:txEl>
                                          </p:spTgt>
                                        </p:tgtEl>
                                        <p:attrNameLst>
                                          <p:attrName>style.visibility</p:attrName>
                                        </p:attrNameLst>
                                      </p:cBhvr>
                                      <p:to>
                                        <p:strVal val="visible"/>
                                      </p:to>
                                    </p:set>
                                    <p:animEffect transition="in" filter="circle(in)">
                                      <p:cBhvr>
                                        <p:cTn id="22" dur="1000"/>
                                        <p:tgtEl>
                                          <p:spTgt spid="7171">
                                            <p:txEl>
                                              <p:pRg st="8" end="8"/>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7171">
                                            <p:txEl>
                                              <p:pRg st="10" end="10"/>
                                            </p:txEl>
                                          </p:spTgt>
                                        </p:tgtEl>
                                        <p:attrNameLst>
                                          <p:attrName>style.visibility</p:attrName>
                                        </p:attrNameLst>
                                      </p:cBhvr>
                                      <p:to>
                                        <p:strVal val="visible"/>
                                      </p:to>
                                    </p:set>
                                    <p:animEffect transition="in" filter="circle(in)">
                                      <p:cBhvr>
                                        <p:cTn id="27" dur="10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0" y="0"/>
            <a:ext cx="9144000" cy="990600"/>
          </a:xfrm>
        </p:spPr>
        <p:txBody>
          <a:bodyPr/>
          <a:lstStyle/>
          <a:p>
            <a:pPr eaLnBrk="1" hangingPunct="1"/>
            <a:r>
              <a:rPr lang="en-US" sz="2520" dirty="0">
                <a:solidFill>
                  <a:srgbClr val="FFFFFF"/>
                </a:solidFill>
                <a:latin typeface="Bookman Old Style"/>
                <a:ea typeface="Bookman Old Style"/>
                <a:cs typeface="Bookman Old Style"/>
                <a:sym typeface="Bookman Old Style"/>
              </a:rPr>
              <a:t>Meaning of Behaviors in NCD</a:t>
            </a:r>
            <a:br>
              <a:rPr lang="en-US" sz="2520" dirty="0">
                <a:solidFill>
                  <a:srgbClr val="FFFFFF"/>
                </a:solidFill>
                <a:latin typeface="Bookman Old Style"/>
                <a:ea typeface="Bookman Old Style"/>
                <a:cs typeface="Bookman Old Style"/>
                <a:sym typeface="Bookman Old Style"/>
              </a:rPr>
            </a:br>
            <a:r>
              <a:rPr lang="en-US" sz="2520" dirty="0">
                <a:solidFill>
                  <a:srgbClr val="FFFFFF"/>
                </a:solidFill>
                <a:latin typeface="Bookman Old Style"/>
                <a:ea typeface="Bookman Old Style"/>
                <a:cs typeface="Bookman Old Style"/>
                <a:sym typeface="Bookman Old Style"/>
              </a:rPr>
              <a:t/>
            </a:r>
            <a:br>
              <a:rPr lang="en-US" sz="2520" dirty="0">
                <a:solidFill>
                  <a:srgbClr val="FFFFFF"/>
                </a:solidFill>
                <a:latin typeface="Bookman Old Style"/>
                <a:ea typeface="Bookman Old Style"/>
                <a:cs typeface="Bookman Old Style"/>
                <a:sym typeface="Bookman Old Style"/>
              </a:rPr>
            </a:br>
            <a:r>
              <a:rPr lang="en-US" sz="3600" dirty="0" err="1">
                <a:solidFill>
                  <a:srgbClr val="FFFFFF"/>
                </a:solidFill>
                <a:latin typeface="Bookman Old Style"/>
                <a:ea typeface="Bookman Old Style"/>
                <a:cs typeface="Bookman Old Style"/>
                <a:sym typeface="Bookman Old Style"/>
              </a:rPr>
              <a:t>LuBAIR</a:t>
            </a:r>
            <a:r>
              <a:rPr lang="en-US" sz="3600" dirty="0">
                <a:solidFill>
                  <a:srgbClr val="FFFFFF"/>
                </a:solidFill>
                <a:latin typeface="Bookman Old Style"/>
                <a:ea typeface="Bookman Old Style"/>
                <a:cs typeface="Bookman Old Style"/>
                <a:sym typeface="Bookman Old Style"/>
              </a:rPr>
              <a:t>™ Paradigm</a:t>
            </a:r>
            <a:endParaRPr lang="en-US" altLang="en-US" sz="2800" dirty="0">
              <a:latin typeface="Arial Black" panose="020B0A04020102020204" pitchFamily="34" charset="0"/>
            </a:endParaRPr>
          </a:p>
        </p:txBody>
      </p:sp>
      <p:sp>
        <p:nvSpPr>
          <p:cNvPr id="7171" name="Rectangle 3"/>
          <p:cNvSpPr>
            <a:spLocks noGrp="1" noChangeArrowheads="1"/>
          </p:cNvSpPr>
          <p:nvPr>
            <p:ph type="body" idx="1"/>
          </p:nvPr>
        </p:nvSpPr>
        <p:spPr>
          <a:xfrm>
            <a:off x="1981200" y="2286000"/>
            <a:ext cx="8229600" cy="3886200"/>
          </a:xfrm>
        </p:spPr>
        <p:txBody>
          <a:bodyPr/>
          <a:lstStyle/>
          <a:p>
            <a:pPr marL="0" indent="0" eaLnBrk="1" hangingPunct="1">
              <a:lnSpc>
                <a:spcPct val="80000"/>
              </a:lnSpc>
              <a:buNone/>
            </a:pPr>
            <a:r>
              <a:rPr lang="en-US" altLang="en-US" dirty="0">
                <a:latin typeface="Bookman Old Style" panose="02050604050505020204" pitchFamily="18" charset="0"/>
              </a:rPr>
              <a:t>Stage of the Disease (SOD)</a:t>
            </a:r>
          </a:p>
          <a:p>
            <a:pPr lvl="1" eaLnBrk="1" hangingPunct="1">
              <a:lnSpc>
                <a:spcPct val="80000"/>
              </a:lnSpc>
              <a:buFont typeface="Courier New" panose="02070309020205020404" pitchFamily="49" charset="0"/>
              <a:buChar char="o"/>
            </a:pPr>
            <a:endParaRPr lang="en-US" altLang="en-US" sz="1800" dirty="0">
              <a:latin typeface="Bookman Old Style" panose="02050604050505020204" pitchFamily="18" charset="0"/>
            </a:endParaRPr>
          </a:p>
          <a:p>
            <a:pPr lvl="1" eaLnBrk="1" hangingPunct="1">
              <a:lnSpc>
                <a:spcPct val="80000"/>
              </a:lnSpc>
              <a:buFont typeface="Courier New" panose="02070309020205020404" pitchFamily="49" charset="0"/>
              <a:buChar char="o"/>
            </a:pPr>
            <a:r>
              <a:rPr lang="en-US" altLang="en-US" dirty="0">
                <a:latin typeface="Bookman Old Style" panose="02050604050505020204" pitchFamily="18" charset="0"/>
              </a:rPr>
              <a:t>Non-Cognitive changes</a:t>
            </a:r>
            <a:endParaRPr lang="en-US" altLang="en-US" dirty="0">
              <a:latin typeface="Arial Black" panose="020B0A04020102020204" pitchFamily="34" charset="0"/>
            </a:endParaRPr>
          </a:p>
          <a:p>
            <a:pPr lvl="1" eaLnBrk="1" hangingPunct="1">
              <a:lnSpc>
                <a:spcPct val="80000"/>
              </a:lnSpc>
              <a:buFont typeface="Courier New" panose="02070309020205020404" pitchFamily="49" charset="0"/>
              <a:buChar char="o"/>
            </a:pPr>
            <a:endParaRPr lang="en-US" altLang="en-US" sz="1800" dirty="0">
              <a:latin typeface="Arial Black" panose="020B0A04020102020204" pitchFamily="34" charset="0"/>
            </a:endParaRPr>
          </a:p>
          <a:p>
            <a:pPr lvl="2" eaLnBrk="1" hangingPunct="1">
              <a:lnSpc>
                <a:spcPct val="80000"/>
              </a:lnSpc>
              <a:buFont typeface="Wingdings" panose="05000000000000000000" pitchFamily="2" charset="2"/>
              <a:buChar char="§"/>
            </a:pPr>
            <a:r>
              <a:rPr lang="en-US" altLang="en-US" sz="2000" dirty="0">
                <a:latin typeface="Bookman Old Style" panose="02050604050505020204" pitchFamily="18" charset="0"/>
              </a:rPr>
              <a:t>Mood symptoms</a:t>
            </a:r>
          </a:p>
          <a:p>
            <a:pPr lvl="2" eaLnBrk="1" hangingPunct="1">
              <a:lnSpc>
                <a:spcPct val="80000"/>
              </a:lnSpc>
              <a:buFont typeface="Wingdings" panose="05000000000000000000" pitchFamily="2" charset="2"/>
              <a:buChar char="§"/>
            </a:pPr>
            <a:endParaRPr lang="en-US" altLang="en-US" sz="2000" dirty="0">
              <a:latin typeface="Bookman Old Style" panose="02050604050505020204" pitchFamily="18" charset="0"/>
            </a:endParaRPr>
          </a:p>
          <a:p>
            <a:pPr lvl="2" eaLnBrk="1" hangingPunct="1">
              <a:lnSpc>
                <a:spcPct val="80000"/>
              </a:lnSpc>
              <a:buFont typeface="Wingdings" panose="05000000000000000000" pitchFamily="2" charset="2"/>
              <a:buChar char="§"/>
            </a:pPr>
            <a:r>
              <a:rPr lang="en-US" altLang="en-US" sz="2000" dirty="0">
                <a:latin typeface="Bookman Old Style" panose="02050604050505020204" pitchFamily="18" charset="0"/>
              </a:rPr>
              <a:t>Anxiety symptoms</a:t>
            </a:r>
          </a:p>
          <a:p>
            <a:pPr lvl="2" eaLnBrk="1" hangingPunct="1">
              <a:lnSpc>
                <a:spcPct val="80000"/>
              </a:lnSpc>
              <a:buFont typeface="Wingdings" panose="05000000000000000000" pitchFamily="2" charset="2"/>
              <a:buChar char="§"/>
            </a:pPr>
            <a:endParaRPr lang="en-US" altLang="en-US" sz="2000" dirty="0">
              <a:latin typeface="Bookman Old Style" panose="02050604050505020204" pitchFamily="18" charset="0"/>
            </a:endParaRPr>
          </a:p>
          <a:p>
            <a:pPr lvl="2" eaLnBrk="1" hangingPunct="1">
              <a:lnSpc>
                <a:spcPct val="80000"/>
              </a:lnSpc>
              <a:buFont typeface="Wingdings" panose="05000000000000000000" pitchFamily="2" charset="2"/>
              <a:buChar char="§"/>
            </a:pPr>
            <a:r>
              <a:rPr lang="en-US" altLang="en-US" sz="2000" dirty="0">
                <a:latin typeface="Bookman Old Style" panose="02050604050505020204" pitchFamily="18" charset="0"/>
              </a:rPr>
              <a:t>Psychotic symptoms</a:t>
            </a:r>
          </a:p>
          <a:p>
            <a:pPr lvl="2" eaLnBrk="1" hangingPunct="1">
              <a:lnSpc>
                <a:spcPct val="80000"/>
              </a:lnSpc>
              <a:buFont typeface="Wingdings" panose="05000000000000000000" pitchFamily="2" charset="2"/>
              <a:buChar char="§"/>
            </a:pPr>
            <a:endParaRPr lang="en-US" altLang="en-US" sz="2000" dirty="0">
              <a:latin typeface="Bookman Old Style" panose="02050604050505020204" pitchFamily="18" charset="0"/>
            </a:endParaRPr>
          </a:p>
          <a:p>
            <a:pPr lvl="2" eaLnBrk="1" hangingPunct="1">
              <a:lnSpc>
                <a:spcPct val="80000"/>
              </a:lnSpc>
              <a:buFont typeface="Wingdings" panose="05000000000000000000" pitchFamily="2" charset="2"/>
              <a:buChar char="§"/>
            </a:pPr>
            <a:r>
              <a:rPr lang="en-US" altLang="en-US" sz="2000" dirty="0">
                <a:latin typeface="Bookman Old Style" panose="02050604050505020204" pitchFamily="18" charset="0"/>
              </a:rPr>
              <a:t>Behaviors</a:t>
            </a:r>
          </a:p>
        </p:txBody>
      </p:sp>
      <p:sp>
        <p:nvSpPr>
          <p:cNvPr id="4" name="Rectangle 2"/>
          <p:cNvSpPr txBox="1">
            <a:spLocks noChangeArrowheads="1"/>
          </p:cNvSpPr>
          <p:nvPr/>
        </p:nvSpPr>
        <p:spPr bwMode="auto">
          <a:xfrm>
            <a:off x="1066799" y="990600"/>
            <a:ext cx="9144001"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4000" dirty="0">
                <a:solidFill>
                  <a:srgbClr val="FFFFFF"/>
                </a:solidFill>
                <a:latin typeface="Bookman Old Style" panose="02050604050505020204" pitchFamily="18" charset="0"/>
              </a:rPr>
              <a:t>Biological Factors</a:t>
            </a:r>
          </a:p>
        </p:txBody>
      </p:sp>
    </p:spTree>
    <p:extLst>
      <p:ext uri="{BB962C8B-B14F-4D97-AF65-F5344CB8AC3E}">
        <p14:creationId xmlns:p14="http://schemas.microsoft.com/office/powerpoint/2010/main" val="3294151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ircle(in)">
                                      <p:cBhvr>
                                        <p:cTn id="7" dur="1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circle(in)">
                                      <p:cBhvr>
                                        <p:cTn id="12" dur="10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 calcmode="lin" valueType="num">
                                      <p:cBhvr>
                                        <p:cTn id="17"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7171">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7171">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7171">
                                            <p:txEl>
                                              <p:pRg st="6" end="6"/>
                                            </p:txEl>
                                          </p:spTgt>
                                        </p:tgtEl>
                                        <p:attrNameLst>
                                          <p:attrName>style.visibility</p:attrName>
                                        </p:attrNameLst>
                                      </p:cBhvr>
                                      <p:to>
                                        <p:strVal val="visible"/>
                                      </p:to>
                                    </p:set>
                                    <p:anim calcmode="lin" valueType="num">
                                      <p:cBhvr>
                                        <p:cTn id="24"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25" dur="500" fill="hold"/>
                                        <p:tgtEl>
                                          <p:spTgt spid="7171">
                                            <p:txEl>
                                              <p:pRg st="6" end="6"/>
                                            </p:txEl>
                                          </p:spTgt>
                                        </p:tgtEl>
                                        <p:attrNameLst>
                                          <p:attrName>ppt_h</p:attrName>
                                        </p:attrNameLst>
                                      </p:cBhvr>
                                      <p:tavLst>
                                        <p:tav tm="0">
                                          <p:val>
                                            <p:fltVal val="0"/>
                                          </p:val>
                                        </p:tav>
                                        <p:tav tm="100000">
                                          <p:val>
                                            <p:strVal val="#ppt_h"/>
                                          </p:val>
                                        </p:tav>
                                      </p:tavLst>
                                    </p:anim>
                                    <p:animEffect transition="in" filter="fade">
                                      <p:cBhvr>
                                        <p:cTn id="26" dur="500"/>
                                        <p:tgtEl>
                                          <p:spTgt spid="7171">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7171">
                                            <p:txEl>
                                              <p:pRg st="8" end="8"/>
                                            </p:txEl>
                                          </p:spTgt>
                                        </p:tgtEl>
                                        <p:attrNameLst>
                                          <p:attrName>style.visibility</p:attrName>
                                        </p:attrNameLst>
                                      </p:cBhvr>
                                      <p:to>
                                        <p:strVal val="visible"/>
                                      </p:to>
                                    </p:set>
                                    <p:anim calcmode="lin" valueType="num">
                                      <p:cBhvr>
                                        <p:cTn id="31" dur="500" fill="hold"/>
                                        <p:tgtEl>
                                          <p:spTgt spid="7171">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7171">
                                            <p:txEl>
                                              <p:pRg st="8" end="8"/>
                                            </p:txEl>
                                          </p:spTgt>
                                        </p:tgtEl>
                                        <p:attrNameLst>
                                          <p:attrName>ppt_h</p:attrName>
                                        </p:attrNameLst>
                                      </p:cBhvr>
                                      <p:tavLst>
                                        <p:tav tm="0">
                                          <p:val>
                                            <p:fltVal val="0"/>
                                          </p:val>
                                        </p:tav>
                                        <p:tav tm="100000">
                                          <p:val>
                                            <p:strVal val="#ppt_h"/>
                                          </p:val>
                                        </p:tav>
                                      </p:tavLst>
                                    </p:anim>
                                    <p:animEffect transition="in" filter="fade">
                                      <p:cBhvr>
                                        <p:cTn id="33" dur="500"/>
                                        <p:tgtEl>
                                          <p:spTgt spid="7171">
                                            <p:txEl>
                                              <p:pRg st="8" end="8"/>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16" fill="hold" nodeType="clickEffect">
                                  <p:stCondLst>
                                    <p:cond delay="0"/>
                                  </p:stCondLst>
                                  <p:childTnLst>
                                    <p:set>
                                      <p:cBhvr>
                                        <p:cTn id="37" dur="1" fill="hold">
                                          <p:stCondLst>
                                            <p:cond delay="0"/>
                                          </p:stCondLst>
                                        </p:cTn>
                                        <p:tgtEl>
                                          <p:spTgt spid="7171">
                                            <p:txEl>
                                              <p:pRg st="10" end="10"/>
                                            </p:txEl>
                                          </p:spTgt>
                                        </p:tgtEl>
                                        <p:attrNameLst>
                                          <p:attrName>style.visibility</p:attrName>
                                        </p:attrNameLst>
                                      </p:cBhvr>
                                      <p:to>
                                        <p:strVal val="visible"/>
                                      </p:to>
                                    </p:set>
                                    <p:anim calcmode="lin" valueType="num">
                                      <p:cBhvr>
                                        <p:cTn id="38" dur="500" fill="hold"/>
                                        <p:tgtEl>
                                          <p:spTgt spid="7171">
                                            <p:txEl>
                                              <p:pRg st="10" end="10"/>
                                            </p:txEl>
                                          </p:spTgt>
                                        </p:tgtEl>
                                        <p:attrNameLst>
                                          <p:attrName>ppt_w</p:attrName>
                                        </p:attrNameLst>
                                      </p:cBhvr>
                                      <p:tavLst>
                                        <p:tav tm="0">
                                          <p:val>
                                            <p:fltVal val="0"/>
                                          </p:val>
                                        </p:tav>
                                        <p:tav tm="100000">
                                          <p:val>
                                            <p:strVal val="#ppt_w"/>
                                          </p:val>
                                        </p:tav>
                                      </p:tavLst>
                                    </p:anim>
                                    <p:anim calcmode="lin" valueType="num">
                                      <p:cBhvr>
                                        <p:cTn id="39" dur="500" fill="hold"/>
                                        <p:tgtEl>
                                          <p:spTgt spid="7171">
                                            <p:txEl>
                                              <p:pRg st="10" end="10"/>
                                            </p:txEl>
                                          </p:spTgt>
                                        </p:tgtEl>
                                        <p:attrNameLst>
                                          <p:attrName>ppt_h</p:attrName>
                                        </p:attrNameLst>
                                      </p:cBhvr>
                                      <p:tavLst>
                                        <p:tav tm="0">
                                          <p:val>
                                            <p:fltVal val="0"/>
                                          </p:val>
                                        </p:tav>
                                        <p:tav tm="100000">
                                          <p:val>
                                            <p:strVal val="#ppt_h"/>
                                          </p:val>
                                        </p:tav>
                                      </p:tavLst>
                                    </p:anim>
                                    <p:animEffect transition="in" filter="fade">
                                      <p:cBhvr>
                                        <p:cTn id="40" dur="5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0" y="0"/>
            <a:ext cx="9144000" cy="990600"/>
          </a:xfrm>
        </p:spPr>
        <p:txBody>
          <a:bodyPr/>
          <a:lstStyle/>
          <a:p>
            <a:pPr lvl="0" eaLnBrk="1" fontAlgn="auto" hangingPunct="1">
              <a:spcBef>
                <a:spcPts val="0"/>
              </a:spcBef>
              <a:spcAft>
                <a:spcPts val="0"/>
              </a:spcAft>
              <a:defRPr/>
            </a:pPr>
            <a:r>
              <a:rPr lang="en-US" altLang="en-US" sz="4000" dirty="0">
                <a:solidFill>
                  <a:srgbClr val="FFFFFF"/>
                </a:solidFill>
                <a:latin typeface="Bookman Old Style" panose="02050604050505020204" pitchFamily="18" charset="0"/>
                <a:cs typeface="Arial"/>
                <a:sym typeface="Arial"/>
              </a:rPr>
              <a:t>Biological Factors</a:t>
            </a:r>
            <a:br>
              <a:rPr lang="en-US" altLang="en-US" sz="4000" dirty="0">
                <a:solidFill>
                  <a:srgbClr val="FFFFFF"/>
                </a:solidFill>
                <a:latin typeface="Bookman Old Style" panose="02050604050505020204" pitchFamily="18" charset="0"/>
                <a:cs typeface="Arial"/>
                <a:sym typeface="Arial"/>
              </a:rPr>
            </a:br>
            <a:endParaRPr lang="en-US" altLang="en-US" sz="2800" dirty="0">
              <a:latin typeface="Arial Black" panose="020B0A04020102020204" pitchFamily="34" charset="0"/>
            </a:endParaRPr>
          </a:p>
        </p:txBody>
      </p:sp>
      <p:sp>
        <p:nvSpPr>
          <p:cNvPr id="7171" name="Rectangle 3"/>
          <p:cNvSpPr>
            <a:spLocks noGrp="1" noChangeArrowheads="1"/>
          </p:cNvSpPr>
          <p:nvPr>
            <p:ph type="body" idx="1"/>
          </p:nvPr>
        </p:nvSpPr>
        <p:spPr>
          <a:xfrm>
            <a:off x="718457" y="990600"/>
            <a:ext cx="9492343" cy="4876800"/>
          </a:xfrm>
        </p:spPr>
        <p:txBody>
          <a:bodyPr/>
          <a:lstStyle/>
          <a:p>
            <a:pPr marL="0" indent="0" eaLnBrk="1" hangingPunct="1">
              <a:lnSpc>
                <a:spcPct val="80000"/>
              </a:lnSpc>
              <a:buNone/>
              <a:defRPr/>
            </a:pPr>
            <a:r>
              <a:rPr lang="en-US" altLang="en-US" dirty="0" smtClean="0">
                <a:latin typeface="Bookman Old Style" panose="02050604050505020204" pitchFamily="18" charset="0"/>
              </a:rPr>
              <a:t>Stage of the Disease – </a:t>
            </a:r>
            <a:r>
              <a:rPr lang="en-US" altLang="en-US" sz="2400" dirty="0" smtClean="0">
                <a:latin typeface="Bookman Old Style" panose="02050604050505020204" pitchFamily="18" charset="0"/>
              </a:rPr>
              <a:t>Non-Cognitive</a:t>
            </a:r>
            <a:endParaRPr lang="en-US" altLang="en-US" dirty="0">
              <a:latin typeface="Bookman Old Style" panose="02050604050505020204" pitchFamily="18" charset="0"/>
            </a:endParaRPr>
          </a:p>
          <a:p>
            <a:pPr marL="0" indent="0" eaLnBrk="1" hangingPunct="1">
              <a:lnSpc>
                <a:spcPct val="80000"/>
              </a:lnSpc>
              <a:buNone/>
              <a:defRPr/>
            </a:pPr>
            <a:endParaRPr lang="en-US" altLang="en-US" dirty="0">
              <a:latin typeface="Bookman Old Style" panose="02050604050505020204" pitchFamily="18" charset="0"/>
            </a:endParaRPr>
          </a:p>
          <a:p>
            <a:pPr marL="0" indent="0" eaLnBrk="1" hangingPunct="1">
              <a:lnSpc>
                <a:spcPct val="80000"/>
              </a:lnSpc>
              <a:buNone/>
              <a:defRPr/>
            </a:pPr>
            <a:r>
              <a:rPr lang="en-US" altLang="en-US" sz="2800" dirty="0" smtClean="0">
                <a:latin typeface="Bookman Old Style" panose="02050604050505020204" pitchFamily="18" charset="0"/>
              </a:rPr>
              <a:t>Mood Symptoms</a:t>
            </a:r>
          </a:p>
          <a:p>
            <a:pPr marL="0" indent="0" eaLnBrk="1" hangingPunct="1">
              <a:lnSpc>
                <a:spcPct val="80000"/>
              </a:lnSpc>
              <a:buNone/>
              <a:defRPr/>
            </a:pPr>
            <a:endParaRPr lang="en-US" altLang="en-US" sz="2800" dirty="0" smtClean="0">
              <a:latin typeface="Bookman Old Style" panose="02050604050505020204" pitchFamily="18" charset="0"/>
            </a:endParaRPr>
          </a:p>
          <a:p>
            <a:pPr marL="0" indent="0" eaLnBrk="1" hangingPunct="1">
              <a:lnSpc>
                <a:spcPct val="80000"/>
              </a:lnSpc>
              <a:buNone/>
              <a:defRPr/>
            </a:pPr>
            <a:r>
              <a:rPr lang="en-US" altLang="en-US" sz="2800" dirty="0" smtClean="0">
                <a:latin typeface="Bookman Old Style" panose="02050604050505020204" pitchFamily="18" charset="0"/>
              </a:rPr>
              <a:t>	-- </a:t>
            </a:r>
            <a:r>
              <a:rPr lang="en-US" altLang="en-US" sz="2400" dirty="0" smtClean="0">
                <a:latin typeface="Bookman Old Style" panose="02050604050505020204" pitchFamily="18" charset="0"/>
              </a:rPr>
              <a:t>Prodromal Symptoms</a:t>
            </a:r>
          </a:p>
          <a:p>
            <a:pPr marL="0" indent="0" eaLnBrk="1" hangingPunct="1">
              <a:lnSpc>
                <a:spcPct val="80000"/>
              </a:lnSpc>
              <a:buNone/>
              <a:defRPr/>
            </a:pPr>
            <a:r>
              <a:rPr lang="en-US" altLang="en-US" sz="2400" dirty="0">
                <a:latin typeface="Bookman Old Style" panose="02050604050505020204" pitchFamily="18" charset="0"/>
              </a:rPr>
              <a:t>	</a:t>
            </a:r>
            <a:endParaRPr lang="en-US" altLang="en-US" sz="2400" dirty="0" smtClean="0">
              <a:latin typeface="Bookman Old Style" panose="02050604050505020204" pitchFamily="18" charset="0"/>
            </a:endParaRPr>
          </a:p>
          <a:p>
            <a:pPr marL="0" indent="0" eaLnBrk="1" hangingPunct="1">
              <a:lnSpc>
                <a:spcPct val="80000"/>
              </a:lnSpc>
              <a:buNone/>
              <a:defRPr/>
            </a:pPr>
            <a:r>
              <a:rPr lang="en-US" altLang="en-US" sz="2400" dirty="0">
                <a:latin typeface="Bookman Old Style" panose="02050604050505020204" pitchFamily="18" charset="0"/>
              </a:rPr>
              <a:t>	</a:t>
            </a:r>
            <a:r>
              <a:rPr lang="en-US" altLang="en-US" sz="2400" dirty="0" smtClean="0">
                <a:latin typeface="Bookman Old Style" panose="02050604050505020204" pitchFamily="18" charset="0"/>
              </a:rPr>
              <a:t>--  Mild-to-moderate </a:t>
            </a:r>
            <a:r>
              <a:rPr lang="en-US" altLang="en-US" sz="2000" dirty="0" smtClean="0">
                <a:latin typeface="Bookman Old Style" panose="02050604050505020204" pitchFamily="18" charset="0"/>
              </a:rPr>
              <a:t>(Psychological symptoms)</a:t>
            </a:r>
          </a:p>
          <a:p>
            <a:pPr marL="0" indent="0" eaLnBrk="1" hangingPunct="1">
              <a:lnSpc>
                <a:spcPct val="80000"/>
              </a:lnSpc>
              <a:buNone/>
              <a:defRPr/>
            </a:pPr>
            <a:endParaRPr lang="en-US" altLang="en-US" sz="2000" dirty="0">
              <a:latin typeface="Bookman Old Style" panose="02050604050505020204" pitchFamily="18" charset="0"/>
            </a:endParaRPr>
          </a:p>
          <a:p>
            <a:pPr marL="0" indent="0" eaLnBrk="1" hangingPunct="1">
              <a:lnSpc>
                <a:spcPct val="80000"/>
              </a:lnSpc>
              <a:buNone/>
              <a:defRPr/>
            </a:pPr>
            <a:r>
              <a:rPr lang="en-US" altLang="en-US" sz="2000" dirty="0">
                <a:latin typeface="Bookman Old Style" panose="02050604050505020204" pitchFamily="18" charset="0"/>
              </a:rPr>
              <a:t>	 </a:t>
            </a:r>
            <a:r>
              <a:rPr lang="en-US" altLang="en-US" sz="2000" dirty="0" smtClean="0">
                <a:latin typeface="Bookman Old Style" panose="02050604050505020204" pitchFamily="18" charset="0"/>
              </a:rPr>
              <a:t>--  </a:t>
            </a:r>
            <a:r>
              <a:rPr lang="en-US" altLang="en-US" sz="2400" dirty="0" smtClean="0">
                <a:latin typeface="Bookman Old Style" panose="02050604050505020204" pitchFamily="18" charset="0"/>
              </a:rPr>
              <a:t>Advanced </a:t>
            </a:r>
            <a:r>
              <a:rPr lang="en-US" altLang="en-US" sz="2000" dirty="0" smtClean="0">
                <a:latin typeface="Bookman Old Style" panose="02050604050505020204" pitchFamily="18" charset="0"/>
              </a:rPr>
              <a:t>(Motivational symptoms)</a:t>
            </a:r>
            <a:endParaRPr lang="en-US" altLang="en-US" sz="2000" dirty="0">
              <a:latin typeface="Bookman Old Style" panose="02050604050505020204" pitchFamily="18" charset="0"/>
            </a:endParaRPr>
          </a:p>
          <a:p>
            <a:pPr marL="914400" lvl="2" indent="0" eaLnBrk="1" hangingPunct="1">
              <a:lnSpc>
                <a:spcPct val="80000"/>
              </a:lnSpc>
              <a:buNone/>
              <a:defRPr/>
            </a:pPr>
            <a:endParaRPr lang="en-US" altLang="en-US" sz="1800" dirty="0">
              <a:latin typeface="Arial Black" pitchFamily="34" charset="0"/>
            </a:endParaRPr>
          </a:p>
        </p:txBody>
      </p:sp>
      <p:sp>
        <p:nvSpPr>
          <p:cNvPr id="4" name="Rectangle 2"/>
          <p:cNvSpPr txBox="1">
            <a:spLocks noChangeArrowheads="1"/>
          </p:cNvSpPr>
          <p:nvPr/>
        </p:nvSpPr>
        <p:spPr bwMode="auto">
          <a:xfrm flipV="1">
            <a:off x="1066800" y="1796142"/>
            <a:ext cx="91440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endParaRPr lang="en-US" altLang="en-US" sz="40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407925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ircle(in)">
                                      <p:cBhvr>
                                        <p:cTn id="7" dur="1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circle(in)">
                                      <p:cBhvr>
                                        <p:cTn id="12" dur="10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circle(in)">
                                      <p:cBhvr>
                                        <p:cTn id="17" dur="10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Effect transition="in" filter="circle(in)">
                                      <p:cBhvr>
                                        <p:cTn id="22" dur="1000"/>
                                        <p:tgtEl>
                                          <p:spTgt spid="717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Effect transition="in" filter="circle(in)">
                                      <p:cBhvr>
                                        <p:cTn id="27" dur="1000"/>
                                        <p:tgtEl>
                                          <p:spTgt spid="717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171">
                                            <p:txEl>
                                              <p:pRg st="8" end="8"/>
                                            </p:txEl>
                                          </p:spTgt>
                                        </p:tgtEl>
                                        <p:attrNameLst>
                                          <p:attrName>style.visibility</p:attrName>
                                        </p:attrNameLst>
                                      </p:cBhvr>
                                      <p:to>
                                        <p:strVal val="visible"/>
                                      </p:to>
                                    </p:set>
                                    <p:animEffect transition="in" filter="circle(in)">
                                      <p:cBhvr>
                                        <p:cTn id="32" dur="1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0" y="0"/>
            <a:ext cx="9144000" cy="990600"/>
          </a:xfrm>
        </p:spPr>
        <p:txBody>
          <a:bodyPr/>
          <a:lstStyle/>
          <a:p>
            <a:pPr lvl="0" eaLnBrk="1" fontAlgn="auto" hangingPunct="1">
              <a:spcBef>
                <a:spcPts val="0"/>
              </a:spcBef>
              <a:spcAft>
                <a:spcPts val="0"/>
              </a:spcAft>
              <a:defRPr/>
            </a:pPr>
            <a:r>
              <a:rPr lang="en-US" altLang="en-US" dirty="0">
                <a:solidFill>
                  <a:srgbClr val="FFFFFF"/>
                </a:solidFill>
                <a:latin typeface="Bookman Old Style" panose="02050604050505020204" pitchFamily="18" charset="0"/>
                <a:cs typeface="Arial"/>
                <a:sym typeface="Arial"/>
              </a:rPr>
              <a:t>Biological Factors</a:t>
            </a:r>
            <a:r>
              <a:rPr lang="en-US" altLang="en-US" sz="2000" dirty="0">
                <a:solidFill>
                  <a:srgbClr val="FFFFFF"/>
                </a:solidFill>
                <a:latin typeface="Bookman Old Style" panose="02050604050505020204" pitchFamily="18" charset="0"/>
                <a:cs typeface="Arial"/>
                <a:sym typeface="Arial"/>
              </a:rPr>
              <a:t/>
            </a:r>
            <a:br>
              <a:rPr lang="en-US" altLang="en-US" sz="2000" dirty="0">
                <a:solidFill>
                  <a:srgbClr val="FFFFFF"/>
                </a:solidFill>
                <a:latin typeface="Bookman Old Style" panose="02050604050505020204" pitchFamily="18" charset="0"/>
                <a:cs typeface="Arial"/>
                <a:sym typeface="Arial"/>
              </a:rPr>
            </a:br>
            <a:endParaRPr lang="en-US" altLang="en-US" sz="2800" dirty="0">
              <a:latin typeface="Arial Black" panose="020B0A04020102020204" pitchFamily="34" charset="0"/>
            </a:endParaRPr>
          </a:p>
        </p:txBody>
      </p:sp>
      <p:sp>
        <p:nvSpPr>
          <p:cNvPr id="7171" name="Rectangle 3"/>
          <p:cNvSpPr>
            <a:spLocks noGrp="1" noChangeArrowheads="1"/>
          </p:cNvSpPr>
          <p:nvPr>
            <p:ph type="body" idx="1"/>
          </p:nvPr>
        </p:nvSpPr>
        <p:spPr>
          <a:xfrm>
            <a:off x="620486" y="1417319"/>
            <a:ext cx="9590314" cy="4754881"/>
          </a:xfrm>
        </p:spPr>
        <p:txBody>
          <a:bodyPr/>
          <a:lstStyle/>
          <a:p>
            <a:pPr marL="0" indent="0" eaLnBrk="1" hangingPunct="1">
              <a:lnSpc>
                <a:spcPct val="80000"/>
              </a:lnSpc>
              <a:buNone/>
            </a:pPr>
            <a:r>
              <a:rPr lang="en-US" altLang="en-US" dirty="0">
                <a:latin typeface="Bookman Old Style" panose="02050604050505020204" pitchFamily="18" charset="0"/>
              </a:rPr>
              <a:t>Stage of the Disease (</a:t>
            </a:r>
            <a:r>
              <a:rPr lang="en-US" altLang="en-US" dirty="0" smtClean="0">
                <a:latin typeface="Bookman Old Style" panose="02050604050505020204" pitchFamily="18" charset="0"/>
              </a:rPr>
              <a:t>SOD)-</a:t>
            </a:r>
            <a:r>
              <a:rPr lang="en-US" altLang="en-US" sz="2400" dirty="0" smtClean="0">
                <a:latin typeface="Bookman Old Style" panose="02050604050505020204" pitchFamily="18" charset="0"/>
              </a:rPr>
              <a:t>Non-Cognitive </a:t>
            </a:r>
          </a:p>
          <a:p>
            <a:pPr marL="0" indent="0" eaLnBrk="1" hangingPunct="1">
              <a:lnSpc>
                <a:spcPct val="80000"/>
              </a:lnSpc>
              <a:buNone/>
            </a:pPr>
            <a:endParaRPr lang="en-US" altLang="en-US" sz="2000" dirty="0">
              <a:latin typeface="Bookman Old Style" panose="02050604050505020204" pitchFamily="18" charset="0"/>
            </a:endParaRPr>
          </a:p>
          <a:p>
            <a:pPr marL="0" indent="0" eaLnBrk="1" hangingPunct="1">
              <a:lnSpc>
                <a:spcPct val="80000"/>
              </a:lnSpc>
              <a:buNone/>
            </a:pPr>
            <a:r>
              <a:rPr lang="en-US" altLang="en-US" sz="2800" dirty="0" smtClean="0">
                <a:latin typeface="Bookman Old Style" panose="02050604050505020204" pitchFamily="18" charset="0"/>
              </a:rPr>
              <a:t>Anxiety Symptoms</a:t>
            </a:r>
          </a:p>
          <a:p>
            <a:pPr marL="0" indent="0" eaLnBrk="1" hangingPunct="1">
              <a:lnSpc>
                <a:spcPct val="80000"/>
              </a:lnSpc>
              <a:buNone/>
            </a:pPr>
            <a:endParaRPr lang="en-US" altLang="en-US" sz="2800" dirty="0">
              <a:latin typeface="Bookman Old Style" panose="02050604050505020204" pitchFamily="18" charset="0"/>
            </a:endParaRPr>
          </a:p>
          <a:p>
            <a:pPr marL="0" indent="0" eaLnBrk="1" hangingPunct="1">
              <a:lnSpc>
                <a:spcPct val="80000"/>
              </a:lnSpc>
              <a:buNone/>
            </a:pPr>
            <a:r>
              <a:rPr lang="en-US" altLang="en-US" sz="2800" dirty="0" smtClean="0">
                <a:latin typeface="Bookman Old Style" panose="02050604050505020204" pitchFamily="18" charset="0"/>
              </a:rPr>
              <a:t>	-- </a:t>
            </a:r>
            <a:r>
              <a:rPr lang="en-US" altLang="en-US" sz="2400" dirty="0" smtClean="0">
                <a:latin typeface="Bookman Old Style" panose="02050604050505020204" pitchFamily="18" charset="0"/>
              </a:rPr>
              <a:t>Adjustment disorder </a:t>
            </a:r>
            <a:r>
              <a:rPr lang="en-US" altLang="en-US" sz="2000" dirty="0" smtClean="0">
                <a:latin typeface="Bookman Old Style" panose="02050604050505020204" pitchFamily="18" charset="0"/>
              </a:rPr>
              <a:t>(with anxiety </a:t>
            </a:r>
            <a:r>
              <a:rPr lang="en-US" altLang="en-US" sz="2000" dirty="0" err="1" smtClean="0">
                <a:latin typeface="Bookman Old Style" panose="02050604050505020204" pitchFamily="18" charset="0"/>
              </a:rPr>
              <a:t>Sx</a:t>
            </a:r>
            <a:r>
              <a:rPr lang="en-US" altLang="en-US" sz="2000" dirty="0" smtClean="0">
                <a:latin typeface="Bookman Old Style" panose="02050604050505020204" pitchFamily="18" charset="0"/>
              </a:rPr>
              <a:t>)</a:t>
            </a:r>
            <a:endParaRPr lang="en-US" altLang="en-US" sz="2400" dirty="0">
              <a:latin typeface="Bookman Old Style" panose="02050604050505020204" pitchFamily="18" charset="0"/>
            </a:endParaRPr>
          </a:p>
          <a:p>
            <a:pPr lvl="3" eaLnBrk="1" hangingPunct="1">
              <a:lnSpc>
                <a:spcPct val="80000"/>
              </a:lnSpc>
              <a:buFont typeface="Wingdings" panose="05000000000000000000" pitchFamily="2" charset="2"/>
              <a:buChar char="§"/>
            </a:pPr>
            <a:r>
              <a:rPr lang="en-US" altLang="en-US" sz="1600" dirty="0">
                <a:latin typeface="Bookman Old Style" panose="02050604050505020204" pitchFamily="18" charset="0"/>
              </a:rPr>
              <a:t>At the time of diagnosis</a:t>
            </a:r>
          </a:p>
          <a:p>
            <a:pPr marL="914400" lvl="2" indent="0" eaLnBrk="1" hangingPunct="1">
              <a:lnSpc>
                <a:spcPct val="80000"/>
              </a:lnSpc>
              <a:buNone/>
            </a:pPr>
            <a:endParaRPr lang="en-US" altLang="en-US" sz="1800" dirty="0">
              <a:latin typeface="Bookman Old Style" panose="02050604050505020204" pitchFamily="18" charset="0"/>
            </a:endParaRPr>
          </a:p>
          <a:p>
            <a:pPr marL="914400" lvl="2" indent="0" eaLnBrk="1" hangingPunct="1">
              <a:lnSpc>
                <a:spcPct val="80000"/>
              </a:lnSpc>
              <a:buNone/>
            </a:pPr>
            <a:r>
              <a:rPr lang="en-US" altLang="en-US" dirty="0" smtClean="0">
                <a:latin typeface="Bookman Old Style" panose="02050604050505020204" pitchFamily="18" charset="0"/>
              </a:rPr>
              <a:t>--  Mild-to-Moderate</a:t>
            </a:r>
            <a:endParaRPr lang="en-US" altLang="en-US" dirty="0">
              <a:latin typeface="Bookman Old Style" panose="02050604050505020204" pitchFamily="18" charset="0"/>
            </a:endParaRPr>
          </a:p>
          <a:p>
            <a:pPr lvl="3" eaLnBrk="1" hangingPunct="1">
              <a:lnSpc>
                <a:spcPct val="80000"/>
              </a:lnSpc>
              <a:buFont typeface="Wingdings" panose="05000000000000000000" pitchFamily="2" charset="2"/>
              <a:buChar char="§"/>
            </a:pPr>
            <a:r>
              <a:rPr lang="en-US" altLang="en-US" sz="1600" dirty="0">
                <a:latin typeface="Bookman Old Style" panose="02050604050505020204" pitchFamily="18" charset="0"/>
              </a:rPr>
              <a:t>Newly diagnosed GAD</a:t>
            </a:r>
          </a:p>
          <a:p>
            <a:pPr marL="914400" lvl="2" indent="0" eaLnBrk="1" hangingPunct="1">
              <a:lnSpc>
                <a:spcPct val="80000"/>
              </a:lnSpc>
              <a:buNone/>
            </a:pPr>
            <a:endParaRPr lang="en-US" altLang="en-US" sz="1800" dirty="0">
              <a:latin typeface="Arial Black" panose="020B0A04020102020204" pitchFamily="34" charset="0"/>
            </a:endParaRPr>
          </a:p>
          <a:p>
            <a:pPr marL="914400" lvl="2" indent="0" eaLnBrk="1" hangingPunct="1">
              <a:lnSpc>
                <a:spcPct val="80000"/>
              </a:lnSpc>
              <a:buNone/>
            </a:pPr>
            <a:r>
              <a:rPr lang="en-US" altLang="en-US" dirty="0" smtClean="0">
                <a:latin typeface="Bookman Old Style" panose="02050604050505020204" pitchFamily="18" charset="0"/>
              </a:rPr>
              <a:t>--  Severe (Advanced)</a:t>
            </a:r>
            <a:endParaRPr lang="en-US" altLang="en-US" dirty="0">
              <a:latin typeface="Bookman Old Style" panose="02050604050505020204" pitchFamily="18" charset="0"/>
            </a:endParaRPr>
          </a:p>
          <a:p>
            <a:pPr lvl="3" eaLnBrk="1" hangingPunct="1">
              <a:lnSpc>
                <a:spcPct val="80000"/>
              </a:lnSpc>
              <a:buFont typeface="Wingdings" panose="05000000000000000000" pitchFamily="2" charset="2"/>
              <a:buChar char="§"/>
            </a:pPr>
            <a:r>
              <a:rPr lang="en-US" altLang="en-US" sz="1600" dirty="0">
                <a:latin typeface="Bookman Old Style" panose="02050604050505020204" pitchFamily="18" charset="0"/>
              </a:rPr>
              <a:t>Anxiety symptoms in the absence of any measurable cognitive schema</a:t>
            </a:r>
          </a:p>
        </p:txBody>
      </p:sp>
      <p:sp>
        <p:nvSpPr>
          <p:cNvPr id="4" name="Rectangle 2"/>
          <p:cNvSpPr txBox="1">
            <a:spLocks noChangeArrowheads="1"/>
          </p:cNvSpPr>
          <p:nvPr/>
        </p:nvSpPr>
        <p:spPr bwMode="auto">
          <a:xfrm>
            <a:off x="1524000" y="685800"/>
            <a:ext cx="91440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endParaRPr lang="en-US" altLang="en-US" sz="20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36543693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ircle(in)">
                                      <p:cBhvr>
                                        <p:cTn id="7" dur="1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circle(in)">
                                      <p:cBhvr>
                                        <p:cTn id="12" dur="10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circle(in)">
                                      <p:cBhvr>
                                        <p:cTn id="17" dur="1000"/>
                                        <p:tgtEl>
                                          <p:spTgt spid="71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Effect transition="in" filter="circle(in)">
                                      <p:cBhvr>
                                        <p:cTn id="22" dur="1000"/>
                                        <p:tgtEl>
                                          <p:spTgt spid="717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animEffect transition="in" filter="circle(in)">
                                      <p:cBhvr>
                                        <p:cTn id="27" dur="1000"/>
                                        <p:tgtEl>
                                          <p:spTgt spid="7171">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7171">
                                            <p:txEl>
                                              <p:pRg st="8" end="8"/>
                                            </p:txEl>
                                          </p:spTgt>
                                        </p:tgtEl>
                                        <p:attrNameLst>
                                          <p:attrName>style.visibility</p:attrName>
                                        </p:attrNameLst>
                                      </p:cBhvr>
                                      <p:to>
                                        <p:strVal val="visible"/>
                                      </p:to>
                                    </p:set>
                                    <p:animEffect transition="in" filter="circle(in)">
                                      <p:cBhvr>
                                        <p:cTn id="32" dur="1000"/>
                                        <p:tgtEl>
                                          <p:spTgt spid="7171">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nodeType="clickEffect">
                                  <p:stCondLst>
                                    <p:cond delay="0"/>
                                  </p:stCondLst>
                                  <p:childTnLst>
                                    <p:set>
                                      <p:cBhvr>
                                        <p:cTn id="36" dur="1" fill="hold">
                                          <p:stCondLst>
                                            <p:cond delay="0"/>
                                          </p:stCondLst>
                                        </p:cTn>
                                        <p:tgtEl>
                                          <p:spTgt spid="7171">
                                            <p:txEl>
                                              <p:pRg st="10" end="10"/>
                                            </p:txEl>
                                          </p:spTgt>
                                        </p:tgtEl>
                                        <p:attrNameLst>
                                          <p:attrName>style.visibility</p:attrName>
                                        </p:attrNameLst>
                                      </p:cBhvr>
                                      <p:to>
                                        <p:strVal val="visible"/>
                                      </p:to>
                                    </p:set>
                                    <p:animEffect transition="in" filter="circle(in)">
                                      <p:cBhvr>
                                        <p:cTn id="37" dur="1000"/>
                                        <p:tgtEl>
                                          <p:spTgt spid="7171">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nodeType="clickEffect">
                                  <p:stCondLst>
                                    <p:cond delay="0"/>
                                  </p:stCondLst>
                                  <p:childTnLst>
                                    <p:set>
                                      <p:cBhvr>
                                        <p:cTn id="41" dur="1" fill="hold">
                                          <p:stCondLst>
                                            <p:cond delay="0"/>
                                          </p:stCondLst>
                                        </p:cTn>
                                        <p:tgtEl>
                                          <p:spTgt spid="7171">
                                            <p:txEl>
                                              <p:pRg st="11" end="11"/>
                                            </p:txEl>
                                          </p:spTgt>
                                        </p:tgtEl>
                                        <p:attrNameLst>
                                          <p:attrName>style.visibility</p:attrName>
                                        </p:attrNameLst>
                                      </p:cBhvr>
                                      <p:to>
                                        <p:strVal val="visible"/>
                                      </p:to>
                                    </p:set>
                                    <p:animEffect transition="in" filter="circle(in)">
                                      <p:cBhvr>
                                        <p:cTn id="42" dur="1000"/>
                                        <p:tgtEl>
                                          <p:spTgt spid="71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7171" name="Rectangle 3"/>
          <p:cNvSpPr>
            <a:spLocks noGrp="1" noChangeArrowheads="1"/>
          </p:cNvSpPr>
          <p:nvPr>
            <p:ph type="body" idx="1"/>
          </p:nvPr>
        </p:nvSpPr>
        <p:spPr>
          <a:xfrm>
            <a:off x="1981200" y="1469571"/>
            <a:ext cx="8229600" cy="4702629"/>
          </a:xfrm>
        </p:spPr>
        <p:txBody>
          <a:bodyPr/>
          <a:lstStyle/>
          <a:p>
            <a:pPr marL="0" indent="0" eaLnBrk="1" hangingPunct="1">
              <a:lnSpc>
                <a:spcPct val="80000"/>
              </a:lnSpc>
              <a:buNone/>
              <a:defRPr/>
            </a:pPr>
            <a:r>
              <a:rPr lang="en-US" altLang="en-US" dirty="0">
                <a:latin typeface="Bookman Old Style" panose="02050604050505020204" pitchFamily="18" charset="0"/>
              </a:rPr>
              <a:t>Stage of the Disease (</a:t>
            </a:r>
            <a:r>
              <a:rPr lang="en-US" altLang="en-US" dirty="0" smtClean="0">
                <a:latin typeface="Bookman Old Style" panose="02050604050505020204" pitchFamily="18" charset="0"/>
              </a:rPr>
              <a:t>SOD) </a:t>
            </a:r>
            <a:r>
              <a:rPr lang="en-US" altLang="en-US" sz="2400" dirty="0" smtClean="0">
                <a:latin typeface="Bookman Old Style" panose="02050604050505020204" pitchFamily="18" charset="0"/>
              </a:rPr>
              <a:t>- Non-Cognitive </a:t>
            </a:r>
          </a:p>
          <a:p>
            <a:pPr marL="0" indent="0" eaLnBrk="1" hangingPunct="1">
              <a:lnSpc>
                <a:spcPct val="80000"/>
              </a:lnSpc>
              <a:buNone/>
              <a:defRPr/>
            </a:pPr>
            <a:endParaRPr lang="en-US" altLang="en-US" sz="2000" dirty="0">
              <a:latin typeface="Bookman Old Style" panose="02050604050505020204" pitchFamily="18" charset="0"/>
            </a:endParaRPr>
          </a:p>
          <a:p>
            <a:pPr marL="0" indent="0" eaLnBrk="1" hangingPunct="1">
              <a:lnSpc>
                <a:spcPct val="80000"/>
              </a:lnSpc>
              <a:buNone/>
              <a:defRPr/>
            </a:pPr>
            <a:r>
              <a:rPr lang="en-US" altLang="en-US" sz="2800" dirty="0" smtClean="0">
                <a:latin typeface="Bookman Old Style" panose="02050604050505020204" pitchFamily="18" charset="0"/>
              </a:rPr>
              <a:t>Psychotic </a:t>
            </a:r>
            <a:r>
              <a:rPr lang="en-US" altLang="en-US" sz="2800" dirty="0">
                <a:latin typeface="Bookman Old Style" panose="02050604050505020204" pitchFamily="18" charset="0"/>
              </a:rPr>
              <a:t>Symptoms</a:t>
            </a:r>
          </a:p>
          <a:p>
            <a:pPr lvl="1" eaLnBrk="1" hangingPunct="1">
              <a:lnSpc>
                <a:spcPct val="80000"/>
              </a:lnSpc>
              <a:buFont typeface="Courier New" pitchFamily="49" charset="0"/>
              <a:buChar char="o"/>
              <a:defRPr/>
            </a:pPr>
            <a:endParaRPr lang="en-US" altLang="en-US" sz="1800" dirty="0">
              <a:latin typeface="Arial Black" pitchFamily="34" charset="0"/>
            </a:endParaRPr>
          </a:p>
          <a:p>
            <a:pPr lvl="2" eaLnBrk="1" hangingPunct="1">
              <a:lnSpc>
                <a:spcPct val="80000"/>
              </a:lnSpc>
              <a:buFont typeface="Wingdings" panose="05000000000000000000" pitchFamily="2" charset="2"/>
              <a:buChar char="§"/>
              <a:defRPr/>
            </a:pPr>
            <a:r>
              <a:rPr lang="en-US" altLang="en-US" dirty="0">
                <a:latin typeface="Bookman Old Style" panose="02050604050505020204" pitchFamily="18" charset="0"/>
              </a:rPr>
              <a:t>Mild-to-Early Moderate</a:t>
            </a:r>
          </a:p>
          <a:p>
            <a:pPr lvl="3" eaLnBrk="1" hangingPunct="1">
              <a:lnSpc>
                <a:spcPct val="80000"/>
              </a:lnSpc>
              <a:buFont typeface="Wingdings" panose="05000000000000000000" pitchFamily="2" charset="2"/>
              <a:buChar char="§"/>
              <a:defRPr/>
            </a:pPr>
            <a:r>
              <a:rPr lang="en-US" altLang="en-US" sz="1600" dirty="0">
                <a:latin typeface="Bookman Old Style" panose="02050604050505020204" pitchFamily="18" charset="0"/>
              </a:rPr>
              <a:t>Non-bizarre, well systematized delusions</a:t>
            </a:r>
          </a:p>
          <a:p>
            <a:pPr lvl="2" eaLnBrk="1" hangingPunct="1">
              <a:lnSpc>
                <a:spcPct val="80000"/>
              </a:lnSpc>
              <a:buFont typeface="Wingdings" panose="05000000000000000000" pitchFamily="2" charset="2"/>
              <a:buChar char="§"/>
              <a:defRPr/>
            </a:pPr>
            <a:endParaRPr lang="en-US" altLang="en-US" sz="1800" dirty="0">
              <a:latin typeface="Arial Black" pitchFamily="34" charset="0"/>
            </a:endParaRPr>
          </a:p>
          <a:p>
            <a:pPr lvl="2" eaLnBrk="1" hangingPunct="1">
              <a:lnSpc>
                <a:spcPct val="80000"/>
              </a:lnSpc>
              <a:buFont typeface="Wingdings" panose="05000000000000000000" pitchFamily="2" charset="2"/>
              <a:buChar char="§"/>
              <a:defRPr/>
            </a:pPr>
            <a:r>
              <a:rPr lang="en-US" altLang="en-US" dirty="0">
                <a:latin typeface="Bookman Old Style" panose="02050604050505020204" pitchFamily="18" charset="0"/>
              </a:rPr>
              <a:t>Moderate</a:t>
            </a:r>
          </a:p>
          <a:p>
            <a:pPr lvl="3" eaLnBrk="1" hangingPunct="1">
              <a:lnSpc>
                <a:spcPct val="80000"/>
              </a:lnSpc>
              <a:buFont typeface="Wingdings" panose="05000000000000000000" pitchFamily="2" charset="2"/>
              <a:buChar char="§"/>
              <a:defRPr/>
            </a:pPr>
            <a:r>
              <a:rPr lang="en-US" altLang="en-US" sz="1600" dirty="0">
                <a:latin typeface="Bookman Old Style" panose="02050604050505020204" pitchFamily="18" charset="0"/>
              </a:rPr>
              <a:t>Delusional misidentification syndromes (DIS)</a:t>
            </a:r>
          </a:p>
          <a:p>
            <a:pPr lvl="3" eaLnBrk="1" hangingPunct="1">
              <a:lnSpc>
                <a:spcPct val="80000"/>
              </a:lnSpc>
              <a:buFont typeface="Wingdings" panose="05000000000000000000" pitchFamily="2" charset="2"/>
              <a:buChar char="§"/>
              <a:defRPr/>
            </a:pPr>
            <a:r>
              <a:rPr lang="en-US" altLang="en-US" sz="1600" dirty="0">
                <a:latin typeface="Bookman Old Style" panose="02050604050505020204" pitchFamily="18" charset="0"/>
              </a:rPr>
              <a:t>Hallucinations</a:t>
            </a:r>
          </a:p>
          <a:p>
            <a:pPr marL="1371600" lvl="3" indent="0" eaLnBrk="1" hangingPunct="1">
              <a:lnSpc>
                <a:spcPct val="80000"/>
              </a:lnSpc>
              <a:buNone/>
              <a:defRPr/>
            </a:pPr>
            <a:endParaRPr lang="en-US" altLang="en-US" sz="2400" dirty="0">
              <a:latin typeface="Arial Black" pitchFamily="34" charset="0"/>
            </a:endParaRPr>
          </a:p>
          <a:p>
            <a:pPr lvl="2" eaLnBrk="1" hangingPunct="1">
              <a:lnSpc>
                <a:spcPct val="80000"/>
              </a:lnSpc>
              <a:buFont typeface="Wingdings" panose="05000000000000000000" pitchFamily="2" charset="2"/>
              <a:buChar char="§"/>
              <a:defRPr/>
            </a:pPr>
            <a:r>
              <a:rPr lang="en-US" altLang="en-US" dirty="0">
                <a:latin typeface="Bookman Old Style" panose="02050604050505020204" pitchFamily="18" charset="0"/>
              </a:rPr>
              <a:t>Advanced</a:t>
            </a:r>
          </a:p>
          <a:p>
            <a:pPr lvl="3" eaLnBrk="1" hangingPunct="1">
              <a:lnSpc>
                <a:spcPct val="80000"/>
              </a:lnSpc>
              <a:buFont typeface="Wingdings" panose="05000000000000000000" pitchFamily="2" charset="2"/>
              <a:buChar char="§"/>
              <a:defRPr/>
            </a:pPr>
            <a:r>
              <a:rPr lang="en-US" altLang="en-US" sz="1600" dirty="0">
                <a:latin typeface="Bookman Old Style" panose="02050604050505020204" pitchFamily="18" charset="0"/>
              </a:rPr>
              <a:t>Conspicuous absence</a:t>
            </a:r>
          </a:p>
          <a:p>
            <a:pPr marL="1371600" lvl="3" indent="0" eaLnBrk="1" hangingPunct="1">
              <a:lnSpc>
                <a:spcPct val="80000"/>
              </a:lnSpc>
              <a:buNone/>
              <a:defRPr/>
            </a:pPr>
            <a:endParaRPr lang="en-US" altLang="en-US" sz="1400" dirty="0">
              <a:latin typeface="Arial Black" pitchFamily="34" charset="0"/>
            </a:endParaRPr>
          </a:p>
          <a:p>
            <a:pPr lvl="3" eaLnBrk="1" hangingPunct="1">
              <a:lnSpc>
                <a:spcPct val="80000"/>
              </a:lnSpc>
              <a:buFont typeface="Wingdings" panose="05000000000000000000" pitchFamily="2" charset="2"/>
              <a:buChar char="§"/>
              <a:defRPr/>
            </a:pPr>
            <a:endParaRPr lang="en-US" altLang="en-US" sz="1400" dirty="0">
              <a:latin typeface="Arial Black" pitchFamily="34" charset="0"/>
            </a:endParaRPr>
          </a:p>
          <a:p>
            <a:pPr lvl="2" eaLnBrk="1" hangingPunct="1">
              <a:lnSpc>
                <a:spcPct val="80000"/>
              </a:lnSpc>
              <a:buFont typeface="Wingdings" panose="05000000000000000000" pitchFamily="2" charset="2"/>
              <a:buChar char="§"/>
              <a:defRPr/>
            </a:pPr>
            <a:endParaRPr lang="en-US" altLang="en-US" sz="1800" dirty="0">
              <a:latin typeface="Arial Black"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2800" dirty="0">
                <a:solidFill>
                  <a:srgbClr val="FFFFFF"/>
                </a:solidFill>
                <a:latin typeface="Bookman Old Style" panose="02050604050505020204" pitchFamily="18" charset="0"/>
              </a:rPr>
              <a:t>Biological Factors</a:t>
            </a:r>
            <a:endParaRPr lang="en-US" altLang="en-US" sz="20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3176410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ircle(in)">
                                      <p:cBhvr>
                                        <p:cTn id="7" dur="1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circle(in)">
                                      <p:cBhvr>
                                        <p:cTn id="12" dur="10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circle(in)">
                                      <p:cBhvr>
                                        <p:cTn id="17" dur="1000"/>
                                        <p:tgtEl>
                                          <p:spTgt spid="71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Effect transition="in" filter="circle(in)">
                                      <p:cBhvr>
                                        <p:cTn id="22" dur="1000"/>
                                        <p:tgtEl>
                                          <p:spTgt spid="717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animEffect transition="in" filter="circle(in)">
                                      <p:cBhvr>
                                        <p:cTn id="27" dur="1000"/>
                                        <p:tgtEl>
                                          <p:spTgt spid="7171">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7171">
                                            <p:txEl>
                                              <p:pRg st="8" end="8"/>
                                            </p:txEl>
                                          </p:spTgt>
                                        </p:tgtEl>
                                        <p:attrNameLst>
                                          <p:attrName>style.visibility</p:attrName>
                                        </p:attrNameLst>
                                      </p:cBhvr>
                                      <p:to>
                                        <p:strVal val="visible"/>
                                      </p:to>
                                    </p:set>
                                    <p:animEffect transition="in" filter="circle(in)">
                                      <p:cBhvr>
                                        <p:cTn id="32" dur="1000"/>
                                        <p:tgtEl>
                                          <p:spTgt spid="7171">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nodeType="clickEffect">
                                  <p:stCondLst>
                                    <p:cond delay="0"/>
                                  </p:stCondLst>
                                  <p:childTnLst>
                                    <p:set>
                                      <p:cBhvr>
                                        <p:cTn id="36" dur="1" fill="hold">
                                          <p:stCondLst>
                                            <p:cond delay="0"/>
                                          </p:stCondLst>
                                        </p:cTn>
                                        <p:tgtEl>
                                          <p:spTgt spid="7171">
                                            <p:txEl>
                                              <p:pRg st="9" end="9"/>
                                            </p:txEl>
                                          </p:spTgt>
                                        </p:tgtEl>
                                        <p:attrNameLst>
                                          <p:attrName>style.visibility</p:attrName>
                                        </p:attrNameLst>
                                      </p:cBhvr>
                                      <p:to>
                                        <p:strVal val="visible"/>
                                      </p:to>
                                    </p:set>
                                    <p:animEffect transition="in" filter="circle(in)">
                                      <p:cBhvr>
                                        <p:cTn id="37" dur="1000"/>
                                        <p:tgtEl>
                                          <p:spTgt spid="7171">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nodeType="clickEffect">
                                  <p:stCondLst>
                                    <p:cond delay="0"/>
                                  </p:stCondLst>
                                  <p:childTnLst>
                                    <p:set>
                                      <p:cBhvr>
                                        <p:cTn id="41" dur="1" fill="hold">
                                          <p:stCondLst>
                                            <p:cond delay="0"/>
                                          </p:stCondLst>
                                        </p:cTn>
                                        <p:tgtEl>
                                          <p:spTgt spid="7171">
                                            <p:txEl>
                                              <p:pRg st="11" end="11"/>
                                            </p:txEl>
                                          </p:spTgt>
                                        </p:tgtEl>
                                        <p:attrNameLst>
                                          <p:attrName>style.visibility</p:attrName>
                                        </p:attrNameLst>
                                      </p:cBhvr>
                                      <p:to>
                                        <p:strVal val="visible"/>
                                      </p:to>
                                    </p:set>
                                    <p:animEffect transition="in" filter="circle(in)">
                                      <p:cBhvr>
                                        <p:cTn id="42" dur="1000"/>
                                        <p:tgtEl>
                                          <p:spTgt spid="7171">
                                            <p:txEl>
                                              <p:pRg st="11" end="1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16" fill="hold" nodeType="clickEffect">
                                  <p:stCondLst>
                                    <p:cond delay="0"/>
                                  </p:stCondLst>
                                  <p:childTnLst>
                                    <p:set>
                                      <p:cBhvr>
                                        <p:cTn id="46" dur="1" fill="hold">
                                          <p:stCondLst>
                                            <p:cond delay="0"/>
                                          </p:stCondLst>
                                        </p:cTn>
                                        <p:tgtEl>
                                          <p:spTgt spid="7171">
                                            <p:txEl>
                                              <p:pRg st="12" end="12"/>
                                            </p:txEl>
                                          </p:spTgt>
                                        </p:tgtEl>
                                        <p:attrNameLst>
                                          <p:attrName>style.visibility</p:attrName>
                                        </p:attrNameLst>
                                      </p:cBhvr>
                                      <p:to>
                                        <p:strVal val="visible"/>
                                      </p:to>
                                    </p:set>
                                    <p:animEffect transition="in" filter="circle(in)">
                                      <p:cBhvr>
                                        <p:cTn id="47" dur="1000"/>
                                        <p:tgtEl>
                                          <p:spTgt spid="717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br>
              <a:rPr lang="en-US" altLang="en-US" sz="2800" dirty="0">
                <a:latin typeface="Arial Black" panose="020B0A04020102020204" pitchFamily="34" charset="0"/>
              </a:rPr>
            </a:br>
            <a:r>
              <a:rPr lang="en-US" altLang="en-US" sz="2800" dirty="0">
                <a:latin typeface="Arial Black" panose="020B0A04020102020204" pitchFamily="34" charset="0"/>
              </a:rPr>
              <a:t/>
            </a:r>
            <a:br>
              <a:rPr lang="en-US" altLang="en-US" sz="2800" dirty="0">
                <a:latin typeface="Arial Black" panose="020B0A04020102020204" pitchFamily="34" charset="0"/>
              </a:rPr>
            </a:br>
            <a:r>
              <a:rPr lang="en-US" altLang="en-US" sz="2800" dirty="0">
                <a:latin typeface="Bookman Old Style" panose="02050604050505020204" pitchFamily="18" charset="0"/>
              </a:rPr>
              <a:t>Biological Factors</a:t>
            </a:r>
            <a:endParaRPr lang="en-CA" altLang="en-US" sz="2800" dirty="0"/>
          </a:p>
        </p:txBody>
      </p:sp>
      <p:sp>
        <p:nvSpPr>
          <p:cNvPr id="31747" name="Content Placeholder 2"/>
          <p:cNvSpPr>
            <a:spLocks noGrp="1"/>
          </p:cNvSpPr>
          <p:nvPr>
            <p:ph idx="1"/>
          </p:nvPr>
        </p:nvSpPr>
        <p:spPr/>
        <p:txBody>
          <a:bodyPr/>
          <a:lstStyle/>
          <a:p>
            <a:pPr marL="0" indent="0">
              <a:buNone/>
              <a:defRPr/>
            </a:pPr>
            <a:r>
              <a:rPr lang="en-CA" altLang="en-US" dirty="0">
                <a:latin typeface="Bookman Old Style" pitchFamily="18" charset="0"/>
              </a:rPr>
              <a:t>   Stage of the Disease (</a:t>
            </a:r>
            <a:r>
              <a:rPr lang="en-CA" altLang="en-US" dirty="0" smtClean="0">
                <a:latin typeface="Bookman Old Style" pitchFamily="18" charset="0"/>
              </a:rPr>
              <a:t>SOD) </a:t>
            </a:r>
            <a:r>
              <a:rPr lang="en-CA" altLang="en-US" sz="2400" dirty="0" smtClean="0">
                <a:latin typeface="Bookman Old Style" pitchFamily="18" charset="0"/>
              </a:rPr>
              <a:t>-- Non-Cognitive </a:t>
            </a:r>
            <a:endParaRPr lang="en-CA" altLang="en-US" sz="2400" dirty="0">
              <a:latin typeface="Bookman Old Style" pitchFamily="18" charset="0"/>
            </a:endParaRPr>
          </a:p>
          <a:p>
            <a:pPr marL="0" indent="0">
              <a:buNone/>
              <a:defRPr/>
            </a:pPr>
            <a:endParaRPr lang="en-CA" altLang="en-US" sz="2000" dirty="0" smtClean="0">
              <a:latin typeface="Bookman Old Style" pitchFamily="18" charset="0"/>
            </a:endParaRPr>
          </a:p>
          <a:p>
            <a:pPr marL="0" indent="0">
              <a:buNone/>
              <a:defRPr/>
            </a:pPr>
            <a:r>
              <a:rPr lang="en-CA" altLang="en-US" sz="2000" dirty="0">
                <a:latin typeface="Bookman Old Style" pitchFamily="18" charset="0"/>
              </a:rPr>
              <a:t> </a:t>
            </a:r>
            <a:r>
              <a:rPr lang="en-CA" altLang="en-US" sz="2000" dirty="0" smtClean="0">
                <a:latin typeface="Bookman Old Style" pitchFamily="18" charset="0"/>
              </a:rPr>
              <a:t>   </a:t>
            </a:r>
            <a:r>
              <a:rPr lang="en-CA" altLang="en-US" sz="2800" dirty="0" smtClean="0">
                <a:latin typeface="Bookman Old Style" pitchFamily="18" charset="0"/>
              </a:rPr>
              <a:t>Behaviors</a:t>
            </a:r>
            <a:endParaRPr lang="en-CA" altLang="en-US" sz="2800" dirty="0">
              <a:latin typeface="Bookman Old Style" pitchFamily="18" charset="0"/>
            </a:endParaRPr>
          </a:p>
          <a:p>
            <a:pPr marL="457200" lvl="1" indent="0">
              <a:buNone/>
              <a:defRPr/>
            </a:pPr>
            <a:endParaRPr lang="en-CA" altLang="en-US" sz="2000" dirty="0">
              <a:latin typeface="Bookman Old Style" pitchFamily="18" charset="0"/>
            </a:endParaRPr>
          </a:p>
          <a:p>
            <a:pPr lvl="2">
              <a:defRPr/>
            </a:pPr>
            <a:r>
              <a:rPr lang="en-CA" altLang="en-US" sz="2000" dirty="0">
                <a:latin typeface="Bookman Old Style" pitchFamily="18" charset="0"/>
              </a:rPr>
              <a:t>No correlates between ‘specific behavioral sets’ and ‘specific regions’ in the brain (Rosen et al 2002)</a:t>
            </a:r>
          </a:p>
          <a:p>
            <a:pPr marL="914400" lvl="2" indent="0">
              <a:buNone/>
              <a:defRPr/>
            </a:pPr>
            <a:endParaRPr lang="en-CA" altLang="en-US" sz="1600" dirty="0">
              <a:latin typeface="Bookman Old Style" pitchFamily="18" charset="0"/>
            </a:endParaRPr>
          </a:p>
          <a:p>
            <a:pPr lvl="2">
              <a:defRPr/>
            </a:pPr>
            <a:r>
              <a:rPr lang="en-CA" altLang="en-US" sz="2000" dirty="0">
                <a:latin typeface="Bookman Old Style" pitchFamily="18" charset="0"/>
              </a:rPr>
              <a:t>No correlates between ‘specific cognitive deficits’ and ‘specific regions’ in the brain (Nun Study 2013)</a:t>
            </a:r>
          </a:p>
          <a:p>
            <a:pPr lvl="2">
              <a:defRPr/>
            </a:pPr>
            <a:endParaRPr lang="en-CA" altLang="en-US" sz="1600" dirty="0">
              <a:latin typeface="Bookman Old Style" pitchFamily="18" charset="0"/>
            </a:endParaRPr>
          </a:p>
        </p:txBody>
      </p:sp>
    </p:spTree>
    <p:extLst>
      <p:ext uri="{BB962C8B-B14F-4D97-AF65-F5344CB8AC3E}">
        <p14:creationId xmlns:p14="http://schemas.microsoft.com/office/powerpoint/2010/main" val="42058160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195942"/>
            <a:ext cx="8229600" cy="734786"/>
          </a:xfrm>
        </p:spPr>
        <p:txBody>
          <a:bodyPr/>
          <a:lstStyle/>
          <a:p>
            <a:r>
              <a:rPr lang="en-US" altLang="en-US" dirty="0" smtClean="0">
                <a:latin typeface="Bookman Old Style" panose="02050604050505020204" pitchFamily="18" charset="0"/>
              </a:rPr>
              <a:t>Biological </a:t>
            </a:r>
            <a:r>
              <a:rPr lang="en-US" altLang="en-US" dirty="0" err="1" smtClean="0">
                <a:latin typeface="Bookman Old Style" panose="02050604050505020204" pitchFamily="18" charset="0"/>
              </a:rPr>
              <a:t>Facotrs</a:t>
            </a:r>
            <a:r>
              <a:rPr lang="en-US" altLang="en-US" dirty="0" smtClean="0">
                <a:latin typeface="Arial Black" panose="020B0A04020102020204" pitchFamily="34" charset="0"/>
              </a:rPr>
              <a:t/>
            </a:r>
            <a:br>
              <a:rPr lang="en-US" altLang="en-US" dirty="0" smtClean="0">
                <a:latin typeface="Arial Black" panose="020B0A04020102020204" pitchFamily="34" charset="0"/>
              </a:rPr>
            </a:br>
            <a:endParaRPr lang="en-US" altLang="en-US" sz="2800" dirty="0"/>
          </a:p>
        </p:txBody>
      </p:sp>
      <p:sp>
        <p:nvSpPr>
          <p:cNvPr id="3" name="Content Placeholder 2"/>
          <p:cNvSpPr>
            <a:spLocks noGrp="1"/>
          </p:cNvSpPr>
          <p:nvPr>
            <p:ph idx="1"/>
          </p:nvPr>
        </p:nvSpPr>
        <p:spPr>
          <a:xfrm>
            <a:off x="609600" y="963387"/>
            <a:ext cx="10972800" cy="5162778"/>
          </a:xfrm>
        </p:spPr>
        <p:txBody>
          <a:bodyPr/>
          <a:lstStyle/>
          <a:p>
            <a:pPr marL="0" indent="0">
              <a:buNone/>
              <a:defRPr/>
            </a:pPr>
            <a:r>
              <a:rPr lang="en-CA" altLang="en-US" dirty="0">
                <a:latin typeface="Bookman Old Style" pitchFamily="18" charset="0"/>
              </a:rPr>
              <a:t>Stage of the Disease (</a:t>
            </a:r>
            <a:r>
              <a:rPr lang="en-CA" altLang="en-US" dirty="0" smtClean="0">
                <a:latin typeface="Bookman Old Style" pitchFamily="18" charset="0"/>
              </a:rPr>
              <a:t>SOD) </a:t>
            </a:r>
            <a:r>
              <a:rPr lang="en-CA" altLang="en-US" sz="2400" dirty="0" smtClean="0">
                <a:latin typeface="Bookman Old Style" pitchFamily="18" charset="0"/>
              </a:rPr>
              <a:t>-- Non-Cognitive </a:t>
            </a:r>
          </a:p>
          <a:p>
            <a:pPr marL="0" indent="0">
              <a:buNone/>
              <a:defRPr/>
            </a:pPr>
            <a:endParaRPr lang="en-CA" altLang="en-US" sz="2000" dirty="0">
              <a:latin typeface="Bookman Old Style" pitchFamily="18" charset="0"/>
            </a:endParaRPr>
          </a:p>
          <a:p>
            <a:pPr marL="0" indent="0">
              <a:buNone/>
              <a:defRPr/>
            </a:pPr>
            <a:r>
              <a:rPr lang="en-CA" altLang="en-US" sz="2800" dirty="0" smtClean="0">
                <a:latin typeface="Bookman Old Style" pitchFamily="18" charset="0"/>
              </a:rPr>
              <a:t>Behaviors </a:t>
            </a:r>
            <a:endParaRPr lang="en-CA" altLang="en-US" sz="2800" dirty="0">
              <a:latin typeface="Bookman Old Style" pitchFamily="18" charset="0"/>
            </a:endParaRPr>
          </a:p>
          <a:p>
            <a:pPr marL="457200" lvl="1" indent="0">
              <a:buNone/>
              <a:defRPr/>
            </a:pPr>
            <a:endParaRPr lang="en-CA" altLang="en-US" sz="2000" dirty="0">
              <a:latin typeface="Bookman Old Style" pitchFamily="18" charset="0"/>
            </a:endParaRPr>
          </a:p>
          <a:p>
            <a:pPr lvl="2">
              <a:defRPr/>
            </a:pPr>
            <a:r>
              <a:rPr lang="en-CA" altLang="en-US" sz="2000" dirty="0">
                <a:latin typeface="Bookman Old Style" pitchFamily="18" charset="0"/>
              </a:rPr>
              <a:t>Severity of ‘cognitive deficits’ correlated with severity of ‘neuro-pathological’ findings in the </a:t>
            </a:r>
            <a:r>
              <a:rPr lang="en-CA" altLang="en-US" sz="2000" dirty="0" smtClean="0">
                <a:latin typeface="Bookman Old Style" pitchFamily="18" charset="0"/>
              </a:rPr>
              <a:t>brain; Not Behaviors (Frederic </a:t>
            </a:r>
            <a:r>
              <a:rPr lang="en-CA" altLang="en-US" sz="2000" dirty="0">
                <a:latin typeface="Bookman Old Style" pitchFamily="18" charset="0"/>
              </a:rPr>
              <a:t>and Cummings, (2002)</a:t>
            </a:r>
          </a:p>
          <a:p>
            <a:pPr marL="914400" lvl="2" indent="0">
              <a:buNone/>
              <a:defRPr/>
            </a:pPr>
            <a:endParaRPr lang="en-CA" altLang="en-US" sz="1600" dirty="0">
              <a:latin typeface="Bookman Old Style" pitchFamily="18" charset="0"/>
            </a:endParaRPr>
          </a:p>
          <a:p>
            <a:pPr lvl="2">
              <a:defRPr/>
            </a:pPr>
            <a:r>
              <a:rPr lang="en-CA" altLang="en-US" sz="2000" dirty="0">
                <a:latin typeface="Bookman Old Style" pitchFamily="18" charset="0"/>
              </a:rPr>
              <a:t>Correlation between PAC Score and incidence of behaviors (</a:t>
            </a:r>
            <a:r>
              <a:rPr lang="en-CA" altLang="en-US" sz="2000" dirty="0" err="1">
                <a:latin typeface="Bookman Old Style" pitchFamily="18" charset="0"/>
              </a:rPr>
              <a:t>Forstl</a:t>
            </a:r>
            <a:r>
              <a:rPr lang="en-CA" altLang="en-US" sz="2000" dirty="0">
                <a:latin typeface="Bookman Old Style" pitchFamily="18" charset="0"/>
              </a:rPr>
              <a:t>’’, 1993)</a:t>
            </a:r>
          </a:p>
          <a:p>
            <a:pPr marL="914400" lvl="2" indent="0">
              <a:buNone/>
              <a:defRPr/>
            </a:pPr>
            <a:endParaRPr lang="en-CA" altLang="en-US" sz="1600" dirty="0">
              <a:latin typeface="Bookman Old Style" pitchFamily="18" charset="0"/>
            </a:endParaRPr>
          </a:p>
          <a:p>
            <a:pPr lvl="2">
              <a:defRPr/>
            </a:pPr>
            <a:r>
              <a:rPr lang="en-CA" altLang="en-US" sz="2000" dirty="0">
                <a:latin typeface="Bookman Old Style" pitchFamily="18" charset="0"/>
              </a:rPr>
              <a:t>PAC Score.  Summation score of P (physical disability), A (apathy) and C (communication failure) </a:t>
            </a:r>
            <a:endParaRPr lang="en-CA" altLang="en-US" sz="2000" dirty="0" smtClean="0">
              <a:latin typeface="Bookman Old Style" pitchFamily="18" charset="0"/>
            </a:endParaRPr>
          </a:p>
          <a:p>
            <a:pPr lvl="3">
              <a:defRPr/>
            </a:pPr>
            <a:r>
              <a:rPr lang="en-CA" altLang="en-US" sz="1600" dirty="0" smtClean="0">
                <a:latin typeface="Bookman Old Style" pitchFamily="18" charset="0"/>
              </a:rPr>
              <a:t>(</a:t>
            </a:r>
            <a:r>
              <a:rPr lang="en-CA" altLang="en-US" sz="1800" dirty="0">
                <a:latin typeface="Bookman Old Style" pitchFamily="18" charset="0"/>
              </a:rPr>
              <a:t>lower brain weight, higher </a:t>
            </a:r>
            <a:r>
              <a:rPr lang="en-CA" altLang="en-US" sz="1600" dirty="0">
                <a:latin typeface="Bookman Old Style" pitchFamily="18" charset="0"/>
              </a:rPr>
              <a:t>cortical tangle density, greater neuronal loss in Hippocampus and Nucleus of </a:t>
            </a:r>
            <a:r>
              <a:rPr lang="en-CA" altLang="en-US" sz="1600" dirty="0" err="1">
                <a:latin typeface="Bookman Old Style" pitchFamily="18" charset="0"/>
              </a:rPr>
              <a:t>Maynert</a:t>
            </a:r>
            <a:r>
              <a:rPr lang="en-CA" altLang="en-US" sz="1600" dirty="0">
                <a:latin typeface="Bookman Old Style" pitchFamily="18" charset="0"/>
              </a:rPr>
              <a:t>) </a:t>
            </a:r>
            <a:endParaRPr lang="en-CA" altLang="en-US" sz="1600" dirty="0" smtClean="0">
              <a:latin typeface="Bookman Old Style" pitchFamily="18" charset="0"/>
            </a:endParaRPr>
          </a:p>
          <a:p>
            <a:pPr lvl="3">
              <a:defRPr/>
            </a:pPr>
            <a:r>
              <a:rPr lang="en-CA" altLang="en-US" sz="1800" dirty="0" smtClean="0">
                <a:latin typeface="Bookman Old Style" pitchFamily="18" charset="0"/>
              </a:rPr>
              <a:t>higher </a:t>
            </a:r>
            <a:r>
              <a:rPr lang="en-CA" altLang="en-US" sz="1800" dirty="0">
                <a:latin typeface="Bookman Old Style" pitchFamily="18" charset="0"/>
              </a:rPr>
              <a:t>incidence of BPSD</a:t>
            </a:r>
          </a:p>
          <a:p>
            <a:pPr>
              <a:defRPr/>
            </a:pPr>
            <a:endParaRPr lang="en-US" sz="2800" dirty="0"/>
          </a:p>
        </p:txBody>
      </p:sp>
    </p:spTree>
    <p:extLst>
      <p:ext uri="{BB962C8B-B14F-4D97-AF65-F5344CB8AC3E}">
        <p14:creationId xmlns:p14="http://schemas.microsoft.com/office/powerpoint/2010/main" val="29421271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524000" y="0"/>
            <a:ext cx="9144000" cy="1665514"/>
          </a:xfrm>
        </p:spPr>
        <p:txBody>
          <a:bodyPr/>
          <a:lstStyle/>
          <a:p>
            <a:pPr eaLnBrk="1" hangingPunct="1"/>
            <a:r>
              <a:rPr lang="en-US" altLang="en-US" dirty="0" smtClean="0">
                <a:latin typeface="Bookman Old Style" panose="02050604050505020204" pitchFamily="18" charset="0"/>
              </a:rPr>
              <a:t/>
            </a:r>
            <a:br>
              <a:rPr lang="en-US" altLang="en-US" dirty="0" smtClean="0">
                <a:latin typeface="Bookman Old Style" panose="02050604050505020204" pitchFamily="18" charset="0"/>
              </a:rPr>
            </a:br>
            <a:r>
              <a:rPr lang="en-US" altLang="en-US" dirty="0" smtClean="0">
                <a:latin typeface="Bookman Old Style" panose="02050604050505020204" pitchFamily="18" charset="0"/>
              </a:rPr>
              <a:t>Biological Factors</a:t>
            </a:r>
            <a:endParaRPr lang="en-US" altLang="en-US" dirty="0">
              <a:latin typeface="Bookman Old Style" panose="02050604050505020204" pitchFamily="18" charset="0"/>
            </a:endParaRPr>
          </a:p>
        </p:txBody>
      </p:sp>
      <p:sp>
        <p:nvSpPr>
          <p:cNvPr id="7171" name="Rectangle 3"/>
          <p:cNvSpPr>
            <a:spLocks noGrp="1" noChangeArrowheads="1"/>
          </p:cNvSpPr>
          <p:nvPr>
            <p:ph type="body" idx="1"/>
          </p:nvPr>
        </p:nvSpPr>
        <p:spPr>
          <a:xfrm>
            <a:off x="1981200" y="2286000"/>
            <a:ext cx="8229600" cy="3886200"/>
          </a:xfrm>
        </p:spPr>
        <p:txBody>
          <a:bodyPr/>
          <a:lstStyle/>
          <a:p>
            <a:pPr marL="0" indent="0" eaLnBrk="1" hangingPunct="1">
              <a:lnSpc>
                <a:spcPct val="80000"/>
              </a:lnSpc>
              <a:buNone/>
              <a:defRPr/>
            </a:pPr>
            <a:endParaRPr lang="en-US" altLang="en-US" sz="2800" dirty="0" smtClean="0">
              <a:latin typeface="Bookman Old Style" panose="02050604050505020204" pitchFamily="18" charset="0"/>
            </a:endParaRPr>
          </a:p>
          <a:p>
            <a:pPr marL="0" indent="0" eaLnBrk="1" hangingPunct="1">
              <a:lnSpc>
                <a:spcPct val="80000"/>
              </a:lnSpc>
              <a:buNone/>
              <a:defRPr/>
            </a:pPr>
            <a:endParaRPr lang="en-US" altLang="en-US" sz="2800" dirty="0">
              <a:latin typeface="Bookman Old Style" panose="02050604050505020204" pitchFamily="18" charset="0"/>
            </a:endParaRPr>
          </a:p>
          <a:p>
            <a:pPr marL="0" indent="0" eaLnBrk="1" hangingPunct="1">
              <a:lnSpc>
                <a:spcPct val="80000"/>
              </a:lnSpc>
              <a:buNone/>
              <a:defRPr/>
            </a:pPr>
            <a:r>
              <a:rPr lang="en-US" altLang="en-US" sz="2800" dirty="0" smtClean="0">
                <a:latin typeface="Bookman Old Style" panose="02050604050505020204" pitchFamily="18" charset="0"/>
              </a:rPr>
              <a:t>Stage </a:t>
            </a:r>
            <a:r>
              <a:rPr lang="en-US" altLang="en-US" sz="2800" dirty="0">
                <a:latin typeface="Bookman Old Style" panose="02050604050505020204" pitchFamily="18" charset="0"/>
              </a:rPr>
              <a:t>of the Disease (</a:t>
            </a:r>
            <a:r>
              <a:rPr lang="en-US" altLang="en-US" sz="2800" dirty="0" smtClean="0">
                <a:latin typeface="Bookman Old Style" panose="02050604050505020204" pitchFamily="18" charset="0"/>
              </a:rPr>
              <a:t>SOD) </a:t>
            </a:r>
            <a:r>
              <a:rPr lang="en-US" altLang="en-US" sz="2400" dirty="0" smtClean="0">
                <a:latin typeface="Bookman Old Style" panose="02050604050505020204" pitchFamily="18" charset="0"/>
              </a:rPr>
              <a:t>-- </a:t>
            </a:r>
            <a:r>
              <a:rPr lang="en-US" altLang="en-US" sz="2000" dirty="0" smtClean="0">
                <a:latin typeface="Bookman Old Style" panose="02050604050505020204" pitchFamily="18" charset="0"/>
              </a:rPr>
              <a:t>With </a:t>
            </a:r>
            <a:r>
              <a:rPr lang="en-US" altLang="en-US" sz="2000" dirty="0">
                <a:latin typeface="Bookman Old Style" panose="02050604050505020204" pitchFamily="18" charset="0"/>
              </a:rPr>
              <a:t>Mental Illness</a:t>
            </a:r>
          </a:p>
          <a:p>
            <a:pPr marL="457200" lvl="1" indent="0" eaLnBrk="1" hangingPunct="1">
              <a:lnSpc>
                <a:spcPct val="80000"/>
              </a:lnSpc>
              <a:buNone/>
              <a:defRPr/>
            </a:pPr>
            <a:endParaRPr lang="en-US" altLang="en-US" sz="2000" dirty="0">
              <a:latin typeface="Bookman Old Style" panose="02050604050505020204" pitchFamily="18" charset="0"/>
            </a:endParaRPr>
          </a:p>
          <a:p>
            <a:pPr lvl="2" eaLnBrk="1" hangingPunct="1">
              <a:lnSpc>
                <a:spcPct val="80000"/>
              </a:lnSpc>
              <a:buFont typeface="Wingdings" panose="05000000000000000000" pitchFamily="2" charset="2"/>
              <a:buChar char="§"/>
              <a:defRPr/>
            </a:pPr>
            <a:r>
              <a:rPr lang="en-US" altLang="en-US" sz="2000" dirty="0">
                <a:latin typeface="Bookman Old Style" panose="02050604050505020204" pitchFamily="18" charset="0"/>
              </a:rPr>
              <a:t>Risk factor for developing dementia</a:t>
            </a:r>
          </a:p>
          <a:p>
            <a:pPr marL="914400" lvl="2" indent="0" eaLnBrk="1" hangingPunct="1">
              <a:lnSpc>
                <a:spcPct val="80000"/>
              </a:lnSpc>
              <a:buNone/>
              <a:defRPr/>
            </a:pPr>
            <a:endParaRPr lang="en-US" altLang="en-US" sz="2000" dirty="0">
              <a:latin typeface="Bookman Old Style" panose="02050604050505020204" pitchFamily="18" charset="0"/>
            </a:endParaRPr>
          </a:p>
          <a:p>
            <a:pPr lvl="2" eaLnBrk="1" hangingPunct="1">
              <a:lnSpc>
                <a:spcPct val="80000"/>
              </a:lnSpc>
              <a:buFont typeface="Wingdings" panose="05000000000000000000" pitchFamily="2" charset="2"/>
              <a:buChar char="§"/>
              <a:defRPr/>
            </a:pPr>
            <a:r>
              <a:rPr lang="en-US" altLang="en-US" sz="2000" dirty="0">
                <a:latin typeface="Bookman Old Style" panose="02050604050505020204" pitchFamily="18" charset="0"/>
              </a:rPr>
              <a:t>Shape behaviors in dementia</a:t>
            </a:r>
          </a:p>
          <a:p>
            <a:pPr marL="457200" lvl="1" indent="0" eaLnBrk="1" hangingPunct="1">
              <a:lnSpc>
                <a:spcPct val="80000"/>
              </a:lnSpc>
              <a:buNone/>
              <a:defRPr/>
            </a:pP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endParaRPr lang="en-US" altLang="en-US" sz="2000" dirty="0">
              <a:latin typeface="Bookman Old Style" panose="02050604050505020204" pitchFamily="18" charset="0"/>
            </a:endParaRPr>
          </a:p>
          <a:p>
            <a:pPr marL="457200" lvl="1" indent="0" algn="ctr" eaLnBrk="1" hangingPunct="1">
              <a:lnSpc>
                <a:spcPct val="80000"/>
              </a:lnSpc>
              <a:buNone/>
              <a:defRPr/>
            </a:pPr>
            <a:r>
              <a:rPr lang="en-US" altLang="en-US" sz="2400" dirty="0" smtClean="0">
                <a:latin typeface="Bookman Old Style" panose="02050604050505020204" pitchFamily="18" charset="0"/>
              </a:rPr>
              <a:t> </a:t>
            </a: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32358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Effect transition="in" filter="circle(in)">
                                      <p:cBhvr>
                                        <p:cTn id="7" dur="1000"/>
                                        <p:tgtEl>
                                          <p:spTgt spid="717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7171">
                                            <p:txEl>
                                              <p:pRg st="4" end="4"/>
                                            </p:txEl>
                                          </p:spTgt>
                                        </p:tgtEl>
                                        <p:attrNameLst>
                                          <p:attrName>style.visibility</p:attrName>
                                        </p:attrNameLst>
                                      </p:cBhvr>
                                      <p:to>
                                        <p:strVal val="visible"/>
                                      </p:to>
                                    </p:set>
                                    <p:animEffect transition="in" filter="circle(in)">
                                      <p:cBhvr>
                                        <p:cTn id="12" dur="1000"/>
                                        <p:tgtEl>
                                          <p:spTgt spid="717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7171">
                                            <p:txEl>
                                              <p:pRg st="6" end="6"/>
                                            </p:txEl>
                                          </p:spTgt>
                                        </p:tgtEl>
                                        <p:attrNameLst>
                                          <p:attrName>style.visibility</p:attrName>
                                        </p:attrNameLst>
                                      </p:cBhvr>
                                      <p:to>
                                        <p:strVal val="visible"/>
                                      </p:to>
                                    </p:set>
                                    <p:animEffect transition="in" filter="circle(in)">
                                      <p:cBhvr>
                                        <p:cTn id="17" dur="1000"/>
                                        <p:tgtEl>
                                          <p:spTgt spid="7171">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7171">
                                            <p:txEl>
                                              <p:pRg st="9" end="9"/>
                                            </p:txEl>
                                          </p:spTgt>
                                        </p:tgtEl>
                                        <p:attrNameLst>
                                          <p:attrName>style.visibility</p:attrName>
                                        </p:attrNameLst>
                                      </p:cBhvr>
                                      <p:to>
                                        <p:strVal val="visible"/>
                                      </p:to>
                                    </p:set>
                                    <p:animEffect transition="in" filter="circle(in)">
                                      <p:cBhvr>
                                        <p:cTn id="22" dur="1000"/>
                                        <p:tgtEl>
                                          <p:spTgt spid="71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Biological Factors</a:t>
            </a:r>
            <a:endParaRPr lang="en-US" dirty="0">
              <a:latin typeface="Bookman Old Style" panose="020506040505050202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Bookman Old Style" panose="02050604050505020204" pitchFamily="18" charset="0"/>
              </a:rPr>
              <a:t>Stage of Disease (SOD)</a:t>
            </a:r>
          </a:p>
          <a:p>
            <a:pPr>
              <a:buFont typeface="Wingdings" panose="05000000000000000000" pitchFamily="2" charset="2"/>
              <a:buChar char="Ø"/>
            </a:pPr>
            <a:endParaRPr lang="en-US" sz="2800" dirty="0">
              <a:latin typeface="Bookman Old Style" panose="02050604050505020204" pitchFamily="18" charset="0"/>
            </a:endParaRPr>
          </a:p>
          <a:p>
            <a:pPr>
              <a:buFont typeface="Wingdings" panose="05000000000000000000" pitchFamily="2" charset="2"/>
              <a:buChar char="Ø"/>
            </a:pPr>
            <a:r>
              <a:rPr lang="en-US" sz="2800" dirty="0" smtClean="0">
                <a:latin typeface="Bookman Old Style" panose="02050604050505020204" pitchFamily="18" charset="0"/>
              </a:rPr>
              <a:t>Progressive Process</a:t>
            </a:r>
          </a:p>
          <a:p>
            <a:pPr>
              <a:buFont typeface="Wingdings" panose="05000000000000000000" pitchFamily="2" charset="2"/>
              <a:buChar char="Ø"/>
            </a:pPr>
            <a:endParaRPr lang="en-US" sz="2800" dirty="0">
              <a:latin typeface="Bookman Old Style" panose="02050604050505020204" pitchFamily="18" charset="0"/>
            </a:endParaRPr>
          </a:p>
          <a:p>
            <a:pPr>
              <a:buFont typeface="Wingdings" panose="05000000000000000000" pitchFamily="2" charset="2"/>
              <a:buChar char="Ø"/>
            </a:pPr>
            <a:r>
              <a:rPr lang="en-US" sz="2800" dirty="0" smtClean="0">
                <a:latin typeface="Bookman Old Style" panose="02050604050505020204" pitchFamily="18" charset="0"/>
              </a:rPr>
              <a:t>Dynamic Impact on Cognitive and Non-Cognitive Symptoms</a:t>
            </a:r>
          </a:p>
          <a:p>
            <a:pPr>
              <a:buFont typeface="Wingdings" panose="05000000000000000000" pitchFamily="2" charset="2"/>
              <a:buChar char="Ø"/>
            </a:pPr>
            <a:endParaRPr lang="en-US" sz="2800" dirty="0">
              <a:latin typeface="Bookman Old Style" panose="02050604050505020204" pitchFamily="18" charset="0"/>
            </a:endParaRPr>
          </a:p>
          <a:p>
            <a:pPr>
              <a:buFont typeface="Wingdings" panose="05000000000000000000" pitchFamily="2" charset="2"/>
              <a:buChar char="Ø"/>
            </a:pPr>
            <a:r>
              <a:rPr lang="en-US" sz="2800" dirty="0" smtClean="0">
                <a:latin typeface="Bookman Old Style" panose="02050604050505020204" pitchFamily="18" charset="0"/>
              </a:rPr>
              <a:t>Changing Phenotypic Manifestation of Symptoms</a:t>
            </a:r>
            <a:endParaRPr lang="en-US" sz="2800" dirty="0">
              <a:latin typeface="Bookman Old Style" panose="02050604050505020204" pitchFamily="18" charset="0"/>
            </a:endParaRPr>
          </a:p>
          <a:p>
            <a:pPr>
              <a:buFont typeface="Wingdings" panose="05000000000000000000" pitchFamily="2" charset="2"/>
              <a:buChar char="Ø"/>
            </a:pPr>
            <a:endParaRPr lang="en-US" sz="2800" dirty="0" smtClean="0">
              <a:latin typeface="Bookman Old Style" panose="02050604050505020204" pitchFamily="18" charset="0"/>
            </a:endParaRPr>
          </a:p>
          <a:p>
            <a:pPr>
              <a:buFont typeface="Wingdings" panose="05000000000000000000" pitchFamily="2" charset="2"/>
              <a:buChar char="Ø"/>
            </a:pPr>
            <a:endParaRPr lang="en-US" sz="2800" dirty="0" smtClean="0">
              <a:latin typeface="Bookman Old Style" panose="02050604050505020204" pitchFamily="18" charset="0"/>
            </a:endParaRPr>
          </a:p>
        </p:txBody>
      </p:sp>
    </p:spTree>
    <p:extLst>
      <p:ext uri="{BB962C8B-B14F-4D97-AF65-F5344CB8AC3E}">
        <p14:creationId xmlns:p14="http://schemas.microsoft.com/office/powerpoint/2010/main" val="29147625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br>
              <a:rPr lang="en-US" altLang="en-US" sz="2800" dirty="0">
                <a:latin typeface="Arial Black" panose="020B0A04020102020204" pitchFamily="34" charset="0"/>
              </a:rPr>
            </a:br>
            <a:r>
              <a:rPr lang="en-US" altLang="en-US" sz="2800" dirty="0">
                <a:latin typeface="Arial Black" panose="020B0A04020102020204" pitchFamily="34" charset="0"/>
              </a:rPr>
              <a:t/>
            </a:r>
            <a:br>
              <a:rPr lang="en-US" altLang="en-US" sz="2800" dirty="0">
                <a:latin typeface="Arial Black" panose="020B0A04020102020204" pitchFamily="34" charset="0"/>
              </a:rPr>
            </a:br>
            <a:r>
              <a:rPr lang="en-US" altLang="en-US" sz="2800" dirty="0">
                <a:latin typeface="Bookman Old Style" panose="02050604050505020204" pitchFamily="18" charset="0"/>
              </a:rPr>
              <a:t>Biological Factors</a:t>
            </a:r>
            <a:endParaRPr lang="en-US" altLang="en-US" sz="2800"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defRPr/>
            </a:pPr>
            <a:endParaRPr lang="en-US" sz="2800" dirty="0" smtClean="0">
              <a:latin typeface="Bookman Old Style" panose="02050604050505020204" pitchFamily="18" charset="0"/>
            </a:endParaRPr>
          </a:p>
          <a:p>
            <a:pPr marL="0" indent="0">
              <a:buNone/>
              <a:defRPr/>
            </a:pPr>
            <a:r>
              <a:rPr lang="en-US" dirty="0" smtClean="0">
                <a:latin typeface="Bookman Old Style" panose="02050604050505020204" pitchFamily="18" charset="0"/>
              </a:rPr>
              <a:t>Inherent </a:t>
            </a:r>
            <a:r>
              <a:rPr lang="en-US" dirty="0">
                <a:latin typeface="Bookman Old Style" panose="02050604050505020204" pitchFamily="18" charset="0"/>
              </a:rPr>
              <a:t>Circadian Rhythms </a:t>
            </a:r>
          </a:p>
          <a:p>
            <a:pPr marL="0" indent="0">
              <a:buNone/>
              <a:defRPr/>
            </a:pPr>
            <a:endParaRPr lang="en-US" sz="24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smtClean="0">
                <a:latin typeface="Bookman Old Style" panose="02050604050505020204" pitchFamily="18" charset="0"/>
              </a:rPr>
              <a:t>Innately Internal, Self-Governing Rhythms</a:t>
            </a:r>
          </a:p>
          <a:p>
            <a:pPr lvl="1" eaLnBrk="1" hangingPunct="1">
              <a:lnSpc>
                <a:spcPct val="80000"/>
              </a:lnSpc>
              <a:buFont typeface="Courier New" panose="02070309020205020404"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smtClean="0">
                <a:latin typeface="Bookman Old Style" panose="02050604050505020204" pitchFamily="18" charset="0"/>
              </a:rPr>
              <a:t>Light (Blue Wavelength) at dusk and dawn) is the main ‘Timer’ (</a:t>
            </a:r>
            <a:r>
              <a:rPr lang="en-US" altLang="en-US" sz="2000" dirty="0" err="1" smtClean="0">
                <a:latin typeface="Bookman Old Style" panose="02050604050505020204" pitchFamily="18" charset="0"/>
              </a:rPr>
              <a:t>Zeitberger</a:t>
            </a:r>
            <a:r>
              <a:rPr lang="en-US" altLang="en-US" sz="2000" dirty="0" smtClean="0">
                <a:latin typeface="Bookman Old Style" panose="02050604050505020204" pitchFamily="18" charset="0"/>
              </a:rPr>
              <a:t>)</a:t>
            </a:r>
          </a:p>
          <a:p>
            <a:pPr lvl="1" eaLnBrk="1" hangingPunct="1">
              <a:lnSpc>
                <a:spcPct val="80000"/>
              </a:lnSpc>
              <a:buFont typeface="Courier New" panose="02070309020205020404"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smtClean="0">
                <a:latin typeface="Bookman Old Style" panose="02050604050505020204" pitchFamily="18" charset="0"/>
              </a:rPr>
              <a:t>Homeostasis of ALL Hormones and Neurotransmitters </a:t>
            </a:r>
          </a:p>
          <a:p>
            <a:pPr lvl="1" eaLnBrk="1" hangingPunct="1">
              <a:lnSpc>
                <a:spcPct val="80000"/>
              </a:lnSpc>
              <a:buFont typeface="Courier New" panose="02070309020205020404"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smtClean="0">
                <a:latin typeface="Bookman Old Style" panose="02050604050505020204" pitchFamily="18" charset="0"/>
              </a:rPr>
              <a:t>Regulation, and Synchronization of, Body Organs and Bodily Functions  </a:t>
            </a:r>
          </a:p>
          <a:p>
            <a:pPr marL="457200" lvl="1" indent="0" eaLnBrk="1" hangingPunct="1">
              <a:lnSpc>
                <a:spcPct val="80000"/>
              </a:lnSpc>
              <a:buNone/>
              <a:defRPr/>
            </a:pPr>
            <a:endParaRPr lang="en-US" altLang="en-US" sz="2000" dirty="0">
              <a:latin typeface="Bookman Old Style" panose="02050604050505020204" pitchFamily="18" charset="0"/>
            </a:endParaRPr>
          </a:p>
          <a:p>
            <a:pPr marL="0" indent="0">
              <a:buNone/>
              <a:defRPr/>
            </a:pPr>
            <a:endParaRPr lang="en-US" sz="2400" dirty="0">
              <a:latin typeface="Bookman Old Style" panose="02050604050505020204" pitchFamily="18" charset="0"/>
            </a:endParaRPr>
          </a:p>
          <a:p>
            <a:pPr>
              <a:defRPr/>
            </a:pPr>
            <a:endParaRPr lang="en-US" sz="2000" dirty="0">
              <a:latin typeface="Bookman Old Style" panose="02050604050505020204" pitchFamily="18" charset="0"/>
            </a:endParaRPr>
          </a:p>
        </p:txBody>
      </p:sp>
    </p:spTree>
    <p:extLst>
      <p:ext uri="{BB962C8B-B14F-4D97-AF65-F5344CB8AC3E}">
        <p14:creationId xmlns:p14="http://schemas.microsoft.com/office/powerpoint/2010/main" val="910142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rgbClr val="000000"/>
                </a:solidFill>
                <a:latin typeface="Bookman Old Style"/>
                <a:ea typeface="Bookman Old Style"/>
                <a:cs typeface="Bookman Old Style"/>
                <a:sym typeface="Bookman Old Style"/>
              </a:rPr>
              <a:t>Approach to Understanding the ‘Meaning’ of Behaviors in NCD</a:t>
            </a:r>
            <a:endParaRPr lang="en-US" dirty="0"/>
          </a:p>
        </p:txBody>
      </p:sp>
      <p:sp>
        <p:nvSpPr>
          <p:cNvPr id="3" name="Text Placeholder 2"/>
          <p:cNvSpPr>
            <a:spLocks noGrp="1"/>
          </p:cNvSpPr>
          <p:nvPr>
            <p:ph type="body" idx="1"/>
          </p:nvPr>
        </p:nvSpPr>
        <p:spPr/>
        <p:txBody>
          <a:bodyPr>
            <a:normAutofit/>
          </a:bodyPr>
          <a:lstStyle/>
          <a:p>
            <a:pPr marL="50800" indent="0">
              <a:buNone/>
            </a:pPr>
            <a:r>
              <a:rPr lang="en-US" dirty="0"/>
              <a:t>Depressive Episode</a:t>
            </a:r>
          </a:p>
          <a:p>
            <a:pPr marL="50800" indent="0">
              <a:buNone/>
            </a:pPr>
            <a:r>
              <a:rPr lang="en-US" sz="2000" dirty="0"/>
              <a:t>Insomnia, loss of appetite, feeling hopeless and guilt, thoughts of suicide, anhedonia, poor concentration and </a:t>
            </a:r>
            <a:r>
              <a:rPr lang="en-US" sz="2000" b="1" dirty="0"/>
              <a:t>agitation</a:t>
            </a:r>
          </a:p>
          <a:p>
            <a:pPr marL="50800" indent="0">
              <a:buNone/>
            </a:pPr>
            <a:endParaRPr lang="en-US" dirty="0" smtClean="0"/>
          </a:p>
          <a:p>
            <a:pPr marL="50800" indent="0">
              <a:buNone/>
            </a:pPr>
            <a:r>
              <a:rPr lang="en-US" dirty="0" smtClean="0"/>
              <a:t>Manic </a:t>
            </a:r>
            <a:r>
              <a:rPr lang="en-US" dirty="0"/>
              <a:t>Episode</a:t>
            </a:r>
          </a:p>
          <a:p>
            <a:pPr marL="50800" indent="0">
              <a:buNone/>
            </a:pPr>
            <a:r>
              <a:rPr lang="en-US" sz="2200" dirty="0"/>
              <a:t>Irritable, angry, quarrelsome, reduced need to sleep, grandiose and </a:t>
            </a:r>
            <a:r>
              <a:rPr lang="en-US" sz="2200" b="1" dirty="0" smtClean="0"/>
              <a:t>agitation</a:t>
            </a:r>
          </a:p>
          <a:p>
            <a:pPr marL="50800" indent="0">
              <a:buNone/>
            </a:pPr>
            <a:endParaRPr lang="en-US" dirty="0" smtClean="0"/>
          </a:p>
          <a:p>
            <a:pPr marL="50800" indent="0">
              <a:buNone/>
            </a:pPr>
            <a:r>
              <a:rPr lang="en-US" dirty="0" smtClean="0"/>
              <a:t>Psychotic </a:t>
            </a:r>
            <a:r>
              <a:rPr lang="en-US" dirty="0"/>
              <a:t>Episode</a:t>
            </a:r>
          </a:p>
          <a:p>
            <a:pPr marL="50800" indent="0">
              <a:buNone/>
            </a:pPr>
            <a:r>
              <a:rPr lang="en-US" sz="2000" dirty="0"/>
              <a:t>Delusions, hallucinations, mood instability and lability, insomnia and </a:t>
            </a:r>
            <a:r>
              <a:rPr lang="en-US" sz="2000" b="1" dirty="0"/>
              <a:t>agitation</a:t>
            </a:r>
          </a:p>
          <a:p>
            <a:pPr marL="50800" indent="0">
              <a:buNone/>
            </a:pPr>
            <a:endParaRPr lang="en-US" dirty="0"/>
          </a:p>
        </p:txBody>
      </p:sp>
    </p:spTree>
    <p:extLst>
      <p:ext uri="{BB962C8B-B14F-4D97-AF65-F5344CB8AC3E}">
        <p14:creationId xmlns:p14="http://schemas.microsoft.com/office/powerpoint/2010/main" val="9183631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17411" name="Rectangle 3"/>
          <p:cNvSpPr>
            <a:spLocks noGrp="1" noChangeArrowheads="1"/>
          </p:cNvSpPr>
          <p:nvPr>
            <p:ph type="body" idx="1"/>
          </p:nvPr>
        </p:nvSpPr>
        <p:spPr>
          <a:xfrm>
            <a:off x="718457" y="2286000"/>
            <a:ext cx="9492343" cy="4114800"/>
          </a:xfrm>
        </p:spPr>
        <p:txBody>
          <a:bodyPr/>
          <a:lstStyle/>
          <a:p>
            <a:pPr eaLnBrk="1" hangingPunct="1">
              <a:lnSpc>
                <a:spcPct val="80000"/>
              </a:lnSpc>
              <a:defRPr/>
            </a:pPr>
            <a:r>
              <a:rPr lang="en-US" altLang="en-US" dirty="0">
                <a:latin typeface="Bookman Old Style" panose="02050604050505020204" pitchFamily="18" charset="0"/>
              </a:rPr>
              <a:t>Inherent Circadian Rhythms (ICR)</a:t>
            </a:r>
          </a:p>
          <a:p>
            <a:pPr marL="0" indent="0" eaLnBrk="1" hangingPunct="1">
              <a:lnSpc>
                <a:spcPct val="80000"/>
              </a:lnSpc>
              <a:buNone/>
              <a:defRPr/>
            </a:pPr>
            <a:endParaRPr lang="en-US" altLang="en-US" sz="2400" dirty="0">
              <a:latin typeface="Bookman Old Style" panose="02050604050505020204" pitchFamily="18" charset="0"/>
            </a:endParaRPr>
          </a:p>
          <a:p>
            <a:pPr lvl="1" eaLnBrk="1" hangingPunct="1">
              <a:lnSpc>
                <a:spcPct val="80000"/>
              </a:lnSpc>
              <a:buFont typeface="Courier New" pitchFamily="49" charset="0"/>
              <a:buChar char="o"/>
              <a:defRPr/>
            </a:pPr>
            <a:endParaRPr lang="en-US" altLang="en-US" sz="1800" dirty="0">
              <a:latin typeface="Bookman Old Style" panose="02050604050505020204" pitchFamily="18" charset="0"/>
            </a:endParaRPr>
          </a:p>
          <a:p>
            <a:pPr lvl="1" eaLnBrk="1" hangingPunct="1">
              <a:lnSpc>
                <a:spcPct val="80000"/>
              </a:lnSpc>
              <a:buFont typeface="Courier New" pitchFamily="49" charset="0"/>
              <a:buChar char="o"/>
              <a:defRPr/>
            </a:pPr>
            <a:r>
              <a:rPr lang="en-US" altLang="en-US" sz="2000" dirty="0">
                <a:latin typeface="Bookman Old Style" panose="02050604050505020204" pitchFamily="18" charset="0"/>
              </a:rPr>
              <a:t>Sleep rhythms </a:t>
            </a:r>
          </a:p>
          <a:p>
            <a:pPr lvl="1" eaLnBrk="1" hangingPunct="1">
              <a:lnSpc>
                <a:spcPct val="80000"/>
              </a:lnSpc>
              <a:buFont typeface="Courier New"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itchFamily="49" charset="0"/>
              <a:buChar char="o"/>
              <a:defRPr/>
            </a:pPr>
            <a:r>
              <a:rPr lang="en-US" altLang="en-US" sz="2000" dirty="0" smtClean="0">
                <a:latin typeface="Bookman Old Style" panose="02050604050505020204" pitchFamily="18" charset="0"/>
              </a:rPr>
              <a:t>Sensorium (Level </a:t>
            </a:r>
            <a:r>
              <a:rPr lang="en-US" altLang="en-US" sz="2000" dirty="0">
                <a:latin typeface="Bookman Old Style" panose="02050604050505020204" pitchFamily="18" charset="0"/>
              </a:rPr>
              <a:t>of arousal  and </a:t>
            </a:r>
            <a:r>
              <a:rPr lang="en-US" altLang="en-US" sz="2000" dirty="0" smtClean="0">
                <a:latin typeface="Bookman Old Style" panose="02050604050505020204" pitchFamily="18" charset="0"/>
              </a:rPr>
              <a:t>attention) </a:t>
            </a:r>
            <a:endParaRPr lang="en-US" altLang="en-US" sz="2000" dirty="0">
              <a:latin typeface="Bookman Old Style" panose="02050604050505020204" pitchFamily="18" charset="0"/>
            </a:endParaRPr>
          </a:p>
          <a:p>
            <a:pPr lvl="1" eaLnBrk="1" hangingPunct="1">
              <a:lnSpc>
                <a:spcPct val="80000"/>
              </a:lnSpc>
              <a:buFont typeface="Courier New"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itchFamily="49" charset="0"/>
              <a:buChar char="o"/>
              <a:defRPr/>
            </a:pPr>
            <a:r>
              <a:rPr lang="en-US" altLang="en-US" sz="2000" dirty="0" smtClean="0">
                <a:latin typeface="Bookman Old Style" panose="02050604050505020204" pitchFamily="18" charset="0"/>
              </a:rPr>
              <a:t>Cognition (Motor </a:t>
            </a:r>
            <a:r>
              <a:rPr lang="en-US" altLang="en-US" sz="2000" dirty="0">
                <a:latin typeface="Bookman Old Style" panose="02050604050505020204" pitchFamily="18" charset="0"/>
              </a:rPr>
              <a:t>performance, cognitive speed, reaction time and </a:t>
            </a:r>
            <a:r>
              <a:rPr lang="en-US" altLang="en-US" sz="2000" dirty="0" smtClean="0">
                <a:latin typeface="Bookman Old Style" panose="02050604050505020204" pitchFamily="18" charset="0"/>
              </a:rPr>
              <a:t>memory)</a:t>
            </a:r>
            <a:endParaRPr lang="en-US" altLang="en-US" sz="2000" dirty="0">
              <a:latin typeface="Bookman Old Style" panose="02050604050505020204" pitchFamily="18" charset="0"/>
            </a:endParaRPr>
          </a:p>
          <a:p>
            <a:pPr lvl="1" eaLnBrk="1" hangingPunct="1">
              <a:lnSpc>
                <a:spcPct val="80000"/>
              </a:lnSpc>
              <a:buFont typeface="Courier New"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itchFamily="49" charset="0"/>
              <a:buChar char="o"/>
              <a:defRPr/>
            </a:pPr>
            <a:r>
              <a:rPr lang="en-US" altLang="en-US" sz="2000" dirty="0">
                <a:latin typeface="Bookman Old Style" panose="02050604050505020204" pitchFamily="18" charset="0"/>
              </a:rPr>
              <a:t>Emotional </a:t>
            </a:r>
            <a:r>
              <a:rPr lang="en-US" altLang="en-US" sz="2000" dirty="0" smtClean="0">
                <a:latin typeface="Bookman Old Style" panose="02050604050505020204" pitchFamily="18" charset="0"/>
              </a:rPr>
              <a:t>states</a:t>
            </a:r>
          </a:p>
          <a:p>
            <a:pPr lvl="1" eaLnBrk="1" hangingPunct="1">
              <a:lnSpc>
                <a:spcPct val="80000"/>
              </a:lnSpc>
              <a:buFont typeface="Courier New"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itchFamily="49" charset="0"/>
              <a:buChar char="o"/>
              <a:defRPr/>
            </a:pPr>
            <a:endParaRPr lang="en-US" altLang="en-US" sz="2000" dirty="0" smtClean="0">
              <a:latin typeface="Bookman Old Style" panose="02050604050505020204" pitchFamily="18" charset="0"/>
            </a:endParaRPr>
          </a:p>
          <a:p>
            <a:pPr lvl="1" eaLnBrk="1" hangingPunct="1">
              <a:lnSpc>
                <a:spcPct val="80000"/>
              </a:lnSpc>
              <a:buFont typeface="Courier New"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itchFamily="49" charset="0"/>
              <a:buChar char="o"/>
              <a:defRPr/>
            </a:pPr>
            <a:endParaRPr lang="en-US" altLang="en-US" sz="1800" dirty="0">
              <a:latin typeface="Arial Black"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2800" dirty="0">
                <a:solidFill>
                  <a:srgbClr val="FFFFFF"/>
                </a:solidFill>
                <a:latin typeface="Bookman Old Style" panose="02050604050505020204" pitchFamily="18" charset="0"/>
              </a:rPr>
              <a:t>Biological Factors</a:t>
            </a:r>
            <a:endParaRPr lang="en-US" altLang="en-US" sz="20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2991809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ircle(in)">
                                      <p:cBhvr>
                                        <p:cTn id="7" dur="1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7411">
                                            <p:txEl>
                                              <p:pRg st="3" end="3"/>
                                            </p:txEl>
                                          </p:spTgt>
                                        </p:tgtEl>
                                        <p:attrNameLst>
                                          <p:attrName>style.visibility</p:attrName>
                                        </p:attrNameLst>
                                      </p:cBhvr>
                                      <p:to>
                                        <p:strVal val="visible"/>
                                      </p:to>
                                    </p:set>
                                    <p:animEffect transition="in" filter="circle(in)">
                                      <p:cBhvr>
                                        <p:cTn id="12" dur="1000"/>
                                        <p:tgtEl>
                                          <p:spTgt spid="1741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anim calcmode="lin" valueType="num">
                                      <p:cBhvr>
                                        <p:cTn id="17" dur="5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17411">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17411">
                                            <p:txEl>
                                              <p:pRg st="5" end="5"/>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17411">
                                            <p:txEl>
                                              <p:pRg st="7" end="7"/>
                                            </p:txEl>
                                          </p:spTgt>
                                        </p:tgtEl>
                                        <p:attrNameLst>
                                          <p:attrName>style.visibility</p:attrName>
                                        </p:attrNameLst>
                                      </p:cBhvr>
                                      <p:to>
                                        <p:strVal val="visible"/>
                                      </p:to>
                                    </p:set>
                                    <p:anim calcmode="lin" valueType="num">
                                      <p:cBhvr>
                                        <p:cTn id="24" dur="500" fill="hold"/>
                                        <p:tgtEl>
                                          <p:spTgt spid="17411">
                                            <p:txEl>
                                              <p:pRg st="7" end="7"/>
                                            </p:txEl>
                                          </p:spTgt>
                                        </p:tgtEl>
                                        <p:attrNameLst>
                                          <p:attrName>ppt_w</p:attrName>
                                        </p:attrNameLst>
                                      </p:cBhvr>
                                      <p:tavLst>
                                        <p:tav tm="0">
                                          <p:val>
                                            <p:fltVal val="0"/>
                                          </p:val>
                                        </p:tav>
                                        <p:tav tm="100000">
                                          <p:val>
                                            <p:strVal val="#ppt_w"/>
                                          </p:val>
                                        </p:tav>
                                      </p:tavLst>
                                    </p:anim>
                                    <p:anim calcmode="lin" valueType="num">
                                      <p:cBhvr>
                                        <p:cTn id="25" dur="500" fill="hold"/>
                                        <p:tgtEl>
                                          <p:spTgt spid="17411">
                                            <p:txEl>
                                              <p:pRg st="7" end="7"/>
                                            </p:txEl>
                                          </p:spTgt>
                                        </p:tgtEl>
                                        <p:attrNameLst>
                                          <p:attrName>ppt_h</p:attrName>
                                        </p:attrNameLst>
                                      </p:cBhvr>
                                      <p:tavLst>
                                        <p:tav tm="0">
                                          <p:val>
                                            <p:fltVal val="0"/>
                                          </p:val>
                                        </p:tav>
                                        <p:tav tm="100000">
                                          <p:val>
                                            <p:strVal val="#ppt_h"/>
                                          </p:val>
                                        </p:tav>
                                      </p:tavLst>
                                    </p:anim>
                                    <p:animEffect transition="in" filter="fade">
                                      <p:cBhvr>
                                        <p:cTn id="26" dur="500"/>
                                        <p:tgtEl>
                                          <p:spTgt spid="17411">
                                            <p:txEl>
                                              <p:pRg st="7" end="7"/>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17411">
                                            <p:txEl>
                                              <p:pRg st="9" end="9"/>
                                            </p:txEl>
                                          </p:spTgt>
                                        </p:tgtEl>
                                        <p:attrNameLst>
                                          <p:attrName>style.visibility</p:attrName>
                                        </p:attrNameLst>
                                      </p:cBhvr>
                                      <p:to>
                                        <p:strVal val="visible"/>
                                      </p:to>
                                    </p:set>
                                    <p:anim calcmode="lin" valueType="num">
                                      <p:cBhvr>
                                        <p:cTn id="31" dur="500" fill="hold"/>
                                        <p:tgtEl>
                                          <p:spTgt spid="17411">
                                            <p:txEl>
                                              <p:pRg st="9" end="9"/>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9" end="9"/>
                                            </p:txEl>
                                          </p:spTgt>
                                        </p:tgtEl>
                                        <p:attrNameLst>
                                          <p:attrName>ppt_h</p:attrName>
                                        </p:attrNameLst>
                                      </p:cBhvr>
                                      <p:tavLst>
                                        <p:tav tm="0">
                                          <p:val>
                                            <p:fltVal val="0"/>
                                          </p:val>
                                        </p:tav>
                                        <p:tav tm="100000">
                                          <p:val>
                                            <p:strVal val="#ppt_h"/>
                                          </p:val>
                                        </p:tav>
                                      </p:tavLst>
                                    </p:anim>
                                    <p:animEffect transition="in" filter="fade">
                                      <p:cBhvr>
                                        <p:cTn id="33" dur="500"/>
                                        <p:tgtEl>
                                          <p:spTgt spid="17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solidFill>
                  <a:srgbClr val="DFD293"/>
                </a:solidFill>
                <a:latin typeface="Arial Black" panose="020B0A04020102020204" pitchFamily="34" charset="0"/>
              </a:rPr>
              <a:t>Model of Illness</a:t>
            </a:r>
            <a:endParaRPr lang="en-US" dirty="0"/>
          </a:p>
        </p:txBody>
      </p:sp>
      <p:sp>
        <p:nvSpPr>
          <p:cNvPr id="3" name="Content Placeholder 2"/>
          <p:cNvSpPr>
            <a:spLocks noGrp="1"/>
          </p:cNvSpPr>
          <p:nvPr>
            <p:ph idx="1"/>
          </p:nvPr>
        </p:nvSpPr>
        <p:spPr/>
        <p:txBody>
          <a:bodyPr/>
          <a:lstStyle/>
          <a:p>
            <a:pPr lvl="1" eaLnBrk="1" hangingPunct="1">
              <a:lnSpc>
                <a:spcPct val="80000"/>
              </a:lnSpc>
              <a:buFont typeface="Courier New" panose="02070309020205020404" pitchFamily="49" charset="0"/>
              <a:buChar char="o"/>
              <a:defRPr/>
            </a:pPr>
            <a:endParaRPr lang="en-US" altLang="en-US" sz="2000" dirty="0" smtClean="0">
              <a:solidFill>
                <a:srgbClr val="FFFFFF"/>
              </a:solidFill>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3200" dirty="0" smtClean="0">
                <a:solidFill>
                  <a:srgbClr val="FFFFFF"/>
                </a:solidFill>
                <a:latin typeface="Bookman Old Style" panose="02050604050505020204" pitchFamily="18" charset="0"/>
              </a:rPr>
              <a:t>Bi-Directional Relationship Between </a:t>
            </a:r>
          </a:p>
          <a:p>
            <a:pPr lvl="1" eaLnBrk="1" hangingPunct="1">
              <a:lnSpc>
                <a:spcPct val="80000"/>
              </a:lnSpc>
              <a:buFont typeface="Courier New" panose="02070309020205020404" pitchFamily="49" charset="0"/>
              <a:buChar char="o"/>
              <a:defRPr/>
            </a:pPr>
            <a:endParaRPr lang="en-US" altLang="en-US" sz="2000" dirty="0">
              <a:solidFill>
                <a:srgbClr val="FFFFFF"/>
              </a:solidFill>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dirty="0" smtClean="0">
                <a:solidFill>
                  <a:srgbClr val="FFFFFF"/>
                </a:solidFill>
                <a:latin typeface="Bookman Old Style" panose="02050604050505020204" pitchFamily="18" charset="0"/>
              </a:rPr>
              <a:t>Disruption of CR, and </a:t>
            </a:r>
          </a:p>
          <a:p>
            <a:pPr lvl="2" eaLnBrk="1" hangingPunct="1">
              <a:lnSpc>
                <a:spcPct val="80000"/>
              </a:lnSpc>
              <a:buFont typeface="Courier New" panose="02070309020205020404" pitchFamily="49" charset="0"/>
              <a:buChar char="o"/>
              <a:defRPr/>
            </a:pPr>
            <a:endParaRPr lang="en-US" altLang="en-US" dirty="0">
              <a:solidFill>
                <a:srgbClr val="FFFFFF"/>
              </a:solidFill>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dirty="0" smtClean="0">
                <a:solidFill>
                  <a:srgbClr val="FFFFFF"/>
                </a:solidFill>
                <a:latin typeface="Bookman Old Style" panose="02050604050505020204" pitchFamily="18" charset="0"/>
              </a:rPr>
              <a:t>Neuro-Pathogenesis of Cognitive disorders</a:t>
            </a:r>
          </a:p>
          <a:p>
            <a:pPr lvl="2" eaLnBrk="1" hangingPunct="1">
              <a:lnSpc>
                <a:spcPct val="80000"/>
              </a:lnSpc>
              <a:buFont typeface="Courier New" panose="02070309020205020404" pitchFamily="49" charset="0"/>
              <a:buChar char="o"/>
              <a:defRPr/>
            </a:pPr>
            <a:endParaRPr lang="en-US" altLang="en-US" dirty="0">
              <a:solidFill>
                <a:srgbClr val="FFFFFF"/>
              </a:solidFill>
              <a:latin typeface="Bookman Old Style" panose="02050604050505020204" pitchFamily="18" charset="0"/>
            </a:endParaRPr>
          </a:p>
          <a:p>
            <a:pPr lvl="3" eaLnBrk="1" hangingPunct="1">
              <a:lnSpc>
                <a:spcPct val="80000"/>
              </a:lnSpc>
              <a:buFont typeface="Courier New" panose="02070309020205020404" pitchFamily="49" charset="0"/>
              <a:buChar char="o"/>
              <a:defRPr/>
            </a:pPr>
            <a:r>
              <a:rPr lang="en-US" altLang="en-US" dirty="0" smtClean="0">
                <a:solidFill>
                  <a:srgbClr val="FFFFFF"/>
                </a:solidFill>
                <a:latin typeface="Bookman Old Style" panose="02050604050505020204" pitchFamily="18" charset="0"/>
              </a:rPr>
              <a:t>Protein Synthesis Pathways</a:t>
            </a:r>
          </a:p>
          <a:p>
            <a:pPr lvl="3" eaLnBrk="1" hangingPunct="1">
              <a:lnSpc>
                <a:spcPct val="80000"/>
              </a:lnSpc>
              <a:buFont typeface="Courier New" panose="02070309020205020404" pitchFamily="49" charset="0"/>
              <a:buChar char="o"/>
              <a:defRPr/>
            </a:pPr>
            <a:r>
              <a:rPr lang="en-US" altLang="en-US" dirty="0" smtClean="0">
                <a:solidFill>
                  <a:srgbClr val="FFFFFF"/>
                </a:solidFill>
                <a:latin typeface="Bookman Old Style" panose="02050604050505020204" pitchFamily="18" charset="0"/>
              </a:rPr>
              <a:t>Neuro-Inflammatory Processes</a:t>
            </a:r>
          </a:p>
          <a:p>
            <a:pPr lvl="3" eaLnBrk="1" hangingPunct="1">
              <a:lnSpc>
                <a:spcPct val="80000"/>
              </a:lnSpc>
              <a:buFont typeface="Courier New" panose="02070309020205020404" pitchFamily="49" charset="0"/>
              <a:buChar char="o"/>
              <a:defRPr/>
            </a:pPr>
            <a:r>
              <a:rPr lang="en-US" altLang="en-US" dirty="0" smtClean="0">
                <a:solidFill>
                  <a:srgbClr val="FFFFFF"/>
                </a:solidFill>
                <a:latin typeface="Bookman Old Style" panose="02050604050505020204" pitchFamily="18" charset="0"/>
              </a:rPr>
              <a:t>Mitochondrial Oxidative Pathways</a:t>
            </a:r>
          </a:p>
          <a:p>
            <a:pPr lvl="3" eaLnBrk="1" hangingPunct="1">
              <a:lnSpc>
                <a:spcPct val="80000"/>
              </a:lnSpc>
              <a:buFont typeface="Courier New" panose="02070309020205020404" pitchFamily="49" charset="0"/>
              <a:buChar char="o"/>
              <a:defRPr/>
            </a:pPr>
            <a:r>
              <a:rPr lang="en-US" altLang="en-US" dirty="0" smtClean="0">
                <a:solidFill>
                  <a:srgbClr val="FFFFFF"/>
                </a:solidFill>
                <a:latin typeface="Bookman Old Style" panose="02050604050505020204" pitchFamily="18" charset="0"/>
              </a:rPr>
              <a:t>Cerebral Hypo-Perfusion</a:t>
            </a:r>
          </a:p>
          <a:p>
            <a:pPr lvl="3" eaLnBrk="1" hangingPunct="1">
              <a:lnSpc>
                <a:spcPct val="80000"/>
              </a:lnSpc>
              <a:buFont typeface="Courier New" panose="02070309020205020404" pitchFamily="49" charset="0"/>
              <a:buChar char="o"/>
              <a:defRPr/>
            </a:pPr>
            <a:r>
              <a:rPr lang="en-US" altLang="en-US" dirty="0" smtClean="0">
                <a:solidFill>
                  <a:srgbClr val="FFFFFF"/>
                </a:solidFill>
                <a:latin typeface="Bookman Old Style" panose="02050604050505020204" pitchFamily="18" charset="0"/>
              </a:rPr>
              <a:t>Metabolic </a:t>
            </a:r>
            <a:r>
              <a:rPr lang="en-US" altLang="en-US" dirty="0" err="1" smtClean="0">
                <a:solidFill>
                  <a:srgbClr val="FFFFFF"/>
                </a:solidFill>
                <a:latin typeface="Bookman Old Style" panose="02050604050505020204" pitchFamily="18" charset="0"/>
              </a:rPr>
              <a:t>Dys-Funtions</a:t>
            </a:r>
            <a:r>
              <a:rPr lang="en-US" altLang="en-US" dirty="0" smtClean="0">
                <a:solidFill>
                  <a:srgbClr val="FFFFFF"/>
                </a:solidFill>
                <a:latin typeface="Bookman Old Style" panose="02050604050505020204" pitchFamily="18" charset="0"/>
              </a:rPr>
              <a:t> (Glucose-Ketosis)</a:t>
            </a:r>
          </a:p>
          <a:p>
            <a:pPr lvl="2" eaLnBrk="1" hangingPunct="1">
              <a:lnSpc>
                <a:spcPct val="80000"/>
              </a:lnSpc>
              <a:buFont typeface="Courier New" panose="02070309020205020404" pitchFamily="49" charset="0"/>
              <a:buChar char="o"/>
              <a:defRPr/>
            </a:pPr>
            <a:endParaRPr lang="en-US" altLang="en-US" dirty="0" smtClean="0">
              <a:solidFill>
                <a:srgbClr val="FFFFFF"/>
              </a:solidFill>
              <a:latin typeface="Bookman Old Style" panose="02050604050505020204" pitchFamily="18" charset="0"/>
            </a:endParaRPr>
          </a:p>
          <a:p>
            <a:pPr marL="914400" lvl="2" indent="0" algn="ctr" eaLnBrk="1" hangingPunct="1">
              <a:lnSpc>
                <a:spcPct val="80000"/>
              </a:lnSpc>
              <a:buNone/>
              <a:defRPr/>
            </a:pPr>
            <a:r>
              <a:rPr lang="en-US" altLang="en-US" sz="2800" dirty="0" smtClean="0">
                <a:solidFill>
                  <a:srgbClr val="FFFFFF"/>
                </a:solidFill>
                <a:latin typeface="Bookman Old Style" panose="02050604050505020204" pitchFamily="18" charset="0"/>
              </a:rPr>
              <a:t>Dynamic and Progressive </a:t>
            </a:r>
            <a:endParaRPr lang="en-US" altLang="en-US" sz="2800" dirty="0">
              <a:solidFill>
                <a:srgbClr val="FFFFFF"/>
              </a:solidFill>
              <a:latin typeface="Bookman Old Style" panose="02050604050505020204" pitchFamily="18" charset="0"/>
            </a:endParaRPr>
          </a:p>
          <a:p>
            <a:pPr lvl="3" eaLnBrk="1" hangingPunct="1">
              <a:lnSpc>
                <a:spcPct val="80000"/>
              </a:lnSpc>
              <a:buFont typeface="Courier New" panose="02070309020205020404" pitchFamily="49" charset="0"/>
              <a:buChar char="o"/>
              <a:defRPr/>
            </a:pPr>
            <a:endParaRPr lang="en-US" altLang="en-US" dirty="0">
              <a:solidFill>
                <a:srgbClr val="FFFFFF"/>
              </a:solidFill>
              <a:latin typeface="Bookman Old Style" panose="02050604050505020204" pitchFamily="18" charset="0"/>
            </a:endParaRPr>
          </a:p>
          <a:p>
            <a:pPr marL="457200" lvl="1" indent="0" algn="ctr" eaLnBrk="1" hangingPunct="1">
              <a:lnSpc>
                <a:spcPct val="80000"/>
              </a:lnSpc>
              <a:buNone/>
              <a:defRPr/>
            </a:pPr>
            <a:endParaRPr lang="en-US" altLang="en-US" sz="2000" dirty="0" smtClean="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12180221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17411" name="Rectangle 3"/>
          <p:cNvSpPr>
            <a:spLocks noGrp="1" noChangeArrowheads="1"/>
          </p:cNvSpPr>
          <p:nvPr>
            <p:ph type="body" idx="1"/>
          </p:nvPr>
        </p:nvSpPr>
        <p:spPr>
          <a:xfrm>
            <a:off x="718457" y="1453243"/>
            <a:ext cx="9492343" cy="4490357"/>
          </a:xfrm>
        </p:spPr>
        <p:txBody>
          <a:bodyPr/>
          <a:lstStyle/>
          <a:p>
            <a:pPr marL="0" indent="0" eaLnBrk="1" hangingPunct="1">
              <a:lnSpc>
                <a:spcPct val="80000"/>
              </a:lnSpc>
              <a:buNone/>
              <a:defRPr/>
            </a:pPr>
            <a:r>
              <a:rPr lang="en-US" altLang="en-US" dirty="0">
                <a:latin typeface="Bookman Old Style" panose="02050604050505020204" pitchFamily="18" charset="0"/>
              </a:rPr>
              <a:t>Innate Physiological Needs (IPN)</a:t>
            </a:r>
          </a:p>
          <a:p>
            <a:pPr lvl="1" eaLnBrk="1" hangingPunct="1">
              <a:lnSpc>
                <a:spcPct val="80000"/>
              </a:lnSpc>
              <a:buFont typeface="Courier New" panose="02070309020205020404" pitchFamily="49" charset="0"/>
              <a:buChar char="o"/>
              <a:defRPr/>
            </a:pPr>
            <a:endParaRPr lang="en-US" altLang="en-US" sz="2000" dirty="0">
              <a:latin typeface="Arial Black" pitchFamily="34" charset="0"/>
            </a:endParaRPr>
          </a:p>
          <a:p>
            <a:pPr lvl="1" eaLnBrk="1" hangingPunct="1">
              <a:lnSpc>
                <a:spcPct val="80000"/>
              </a:lnSpc>
              <a:buFont typeface="Courier New" panose="02070309020205020404" pitchFamily="49" charset="0"/>
              <a:buChar char="o"/>
              <a:defRPr/>
            </a:pPr>
            <a:r>
              <a:rPr lang="en-US" altLang="en-US" sz="2000" dirty="0">
                <a:latin typeface="Bookman Old Style" panose="02050604050505020204" pitchFamily="18" charset="0"/>
              </a:rPr>
              <a:t>Fatigue </a:t>
            </a:r>
            <a:r>
              <a:rPr lang="en-US" altLang="en-US" sz="2000" dirty="0">
                <a:latin typeface="Bookman Old Style" panose="02050604050505020204" pitchFamily="18" charset="0"/>
                <a:sym typeface="Wingdings" panose="05000000000000000000" pitchFamily="2" charset="2"/>
              </a:rPr>
              <a:t> Need to rest</a:t>
            </a: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a:latin typeface="Bookman Old Style" panose="02050604050505020204" pitchFamily="18" charset="0"/>
              </a:rPr>
              <a:t>Hunger and thirst </a:t>
            </a:r>
            <a:r>
              <a:rPr lang="en-US" altLang="en-US" sz="2000" dirty="0">
                <a:latin typeface="Bookman Old Style" panose="02050604050505020204" pitchFamily="18" charset="0"/>
                <a:sym typeface="Wingdings" panose="05000000000000000000" pitchFamily="2" charset="2"/>
              </a:rPr>
              <a:t> Need to satiate</a:t>
            </a: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a:latin typeface="Bookman Old Style" panose="02050604050505020204" pitchFamily="18" charset="0"/>
              </a:rPr>
              <a:t>Bladder and bowels </a:t>
            </a:r>
            <a:r>
              <a:rPr lang="en-US" altLang="en-US" sz="2000" dirty="0">
                <a:latin typeface="Bookman Old Style" panose="02050604050505020204" pitchFamily="18" charset="0"/>
                <a:sym typeface="Wingdings" panose="05000000000000000000" pitchFamily="2" charset="2"/>
              </a:rPr>
              <a:t> Need to void / defecate </a:t>
            </a: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a:latin typeface="Bookman Old Style" panose="02050604050505020204" pitchFamily="18" charset="0"/>
              </a:rPr>
              <a:t>Pain and discomfort </a:t>
            </a:r>
            <a:r>
              <a:rPr lang="en-US" altLang="en-US" sz="2000" dirty="0">
                <a:latin typeface="Bookman Old Style" panose="02050604050505020204" pitchFamily="18" charset="0"/>
                <a:sym typeface="Wingdings" panose="05000000000000000000" pitchFamily="2" charset="2"/>
              </a:rPr>
              <a:t> Need for relief (without medications)</a:t>
            </a:r>
          </a:p>
          <a:p>
            <a:pPr lvl="1" eaLnBrk="1" hangingPunct="1">
              <a:lnSpc>
                <a:spcPct val="80000"/>
              </a:lnSpc>
              <a:buFont typeface="Courier New" panose="02070309020205020404" pitchFamily="49" charset="0"/>
              <a:buChar char="o"/>
              <a:defRPr/>
            </a:pPr>
            <a:endParaRPr lang="en-US" altLang="en-US" sz="2000" dirty="0">
              <a:latin typeface="Bookman Old Style" panose="02050604050505020204" pitchFamily="18" charset="0"/>
              <a:sym typeface="Wingdings" panose="05000000000000000000" pitchFamily="2" charset="2"/>
            </a:endParaRPr>
          </a:p>
          <a:p>
            <a:pPr lvl="1" eaLnBrk="1" hangingPunct="1">
              <a:lnSpc>
                <a:spcPct val="80000"/>
              </a:lnSpc>
              <a:buFont typeface="Courier New" panose="02070309020205020404" pitchFamily="49" charset="0"/>
              <a:buChar char="o"/>
              <a:defRPr/>
            </a:pPr>
            <a:r>
              <a:rPr lang="en-US" altLang="en-US" sz="2000" dirty="0">
                <a:latin typeface="Bookman Old Style" panose="02050604050505020204" pitchFamily="18" charset="0"/>
                <a:sym typeface="Wingdings" panose="05000000000000000000" pitchFamily="2" charset="2"/>
              </a:rPr>
              <a:t>Sexuality and satiation of the same</a:t>
            </a:r>
            <a:endParaRPr lang="en-US" altLang="en-US" sz="2000" dirty="0">
              <a:latin typeface="Bookman Old Style" panose="02050604050505020204" pitchFamily="18" charset="0"/>
            </a:endParaRPr>
          </a:p>
          <a:p>
            <a:pPr marL="457200" lvl="1" indent="0" eaLnBrk="1" hangingPunct="1">
              <a:lnSpc>
                <a:spcPct val="80000"/>
              </a:lnSpc>
              <a:buNone/>
              <a:defRPr/>
            </a:pPr>
            <a:r>
              <a:rPr lang="en-US" altLang="en-US" sz="2000" dirty="0">
                <a:latin typeface="Bookman Old Style" panose="02050604050505020204" pitchFamily="18" charset="0"/>
              </a:rPr>
              <a:t> </a:t>
            </a:r>
          </a:p>
          <a:p>
            <a:pPr lvl="1" eaLnBrk="1" hangingPunct="1">
              <a:lnSpc>
                <a:spcPct val="80000"/>
              </a:lnSpc>
              <a:buFont typeface="Courier New" panose="02070309020205020404" pitchFamily="49" charset="0"/>
              <a:buChar char="o"/>
              <a:defRPr/>
            </a:pPr>
            <a:r>
              <a:rPr lang="en-US" altLang="en-US" sz="2000" dirty="0">
                <a:latin typeface="Bookman Old Style" panose="02050604050505020204" pitchFamily="18" charset="0"/>
              </a:rPr>
              <a:t>Need for mental and social stimulation (including  innate need for intimacy )</a:t>
            </a: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marL="457200" lvl="1" indent="0" eaLnBrk="1" hangingPunct="1">
              <a:lnSpc>
                <a:spcPct val="80000"/>
              </a:lnSpc>
              <a:buNone/>
              <a:defRPr/>
            </a:pPr>
            <a:endParaRPr lang="en-US" altLang="en-US" sz="1800" dirty="0">
              <a:latin typeface="Arial Black"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2800" dirty="0">
                <a:solidFill>
                  <a:srgbClr val="FFFFFF"/>
                </a:solidFill>
                <a:latin typeface="Bookman Old Style" panose="02050604050505020204" pitchFamily="18" charset="0"/>
              </a:rPr>
              <a:t>Biological Factors</a:t>
            </a:r>
            <a:endParaRPr lang="en-US" altLang="en-US" sz="20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3911553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ircle(in)">
                                      <p:cBhvr>
                                        <p:cTn id="7" dur="1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 calcmode="lin" valueType="num">
                                      <p:cBhvr>
                                        <p:cTn id="12"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7411">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17411">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anim calcmode="lin" valueType="num">
                                      <p:cBhvr>
                                        <p:cTn id="19"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7411">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1741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nodeType="clickEffect">
                                  <p:stCondLst>
                                    <p:cond delay="0"/>
                                  </p:stCondLst>
                                  <p:childTnLst>
                                    <p:set>
                                      <p:cBhvr>
                                        <p:cTn id="25" dur="1" fill="hold">
                                          <p:stCondLst>
                                            <p:cond delay="0"/>
                                          </p:stCondLst>
                                        </p:cTn>
                                        <p:tgtEl>
                                          <p:spTgt spid="17411">
                                            <p:txEl>
                                              <p:pRg st="6" end="6"/>
                                            </p:txEl>
                                          </p:spTgt>
                                        </p:tgtEl>
                                        <p:attrNameLst>
                                          <p:attrName>style.visibility</p:attrName>
                                        </p:attrNameLst>
                                      </p:cBhvr>
                                      <p:to>
                                        <p:strVal val="visible"/>
                                      </p:to>
                                    </p:set>
                                    <p:anim calcmode="lin" valueType="num">
                                      <p:cBhvr>
                                        <p:cTn id="26"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17411">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17411">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17411">
                                            <p:txEl>
                                              <p:pRg st="8" end="8"/>
                                            </p:txEl>
                                          </p:spTgt>
                                        </p:tgtEl>
                                        <p:attrNameLst>
                                          <p:attrName>style.visibility</p:attrName>
                                        </p:attrNameLst>
                                      </p:cBhvr>
                                      <p:to>
                                        <p:strVal val="visible"/>
                                      </p:to>
                                    </p:set>
                                    <p:anim calcmode="lin" valueType="num">
                                      <p:cBhvr>
                                        <p:cTn id="33" dur="500" fill="hold"/>
                                        <p:tgtEl>
                                          <p:spTgt spid="17411">
                                            <p:txEl>
                                              <p:pRg st="8" end="8"/>
                                            </p:txEl>
                                          </p:spTgt>
                                        </p:tgtEl>
                                        <p:attrNameLst>
                                          <p:attrName>ppt_w</p:attrName>
                                        </p:attrNameLst>
                                      </p:cBhvr>
                                      <p:tavLst>
                                        <p:tav tm="0">
                                          <p:val>
                                            <p:fltVal val="0"/>
                                          </p:val>
                                        </p:tav>
                                        <p:tav tm="100000">
                                          <p:val>
                                            <p:strVal val="#ppt_w"/>
                                          </p:val>
                                        </p:tav>
                                      </p:tavLst>
                                    </p:anim>
                                    <p:anim calcmode="lin" valueType="num">
                                      <p:cBhvr>
                                        <p:cTn id="34" dur="500" fill="hold"/>
                                        <p:tgtEl>
                                          <p:spTgt spid="17411">
                                            <p:txEl>
                                              <p:pRg st="8" end="8"/>
                                            </p:txEl>
                                          </p:spTgt>
                                        </p:tgtEl>
                                        <p:attrNameLst>
                                          <p:attrName>ppt_h</p:attrName>
                                        </p:attrNameLst>
                                      </p:cBhvr>
                                      <p:tavLst>
                                        <p:tav tm="0">
                                          <p:val>
                                            <p:fltVal val="0"/>
                                          </p:val>
                                        </p:tav>
                                        <p:tav tm="100000">
                                          <p:val>
                                            <p:strVal val="#ppt_h"/>
                                          </p:val>
                                        </p:tav>
                                      </p:tavLst>
                                    </p:anim>
                                    <p:animEffect transition="in" filter="fade">
                                      <p:cBhvr>
                                        <p:cTn id="35" dur="500"/>
                                        <p:tgtEl>
                                          <p:spTgt spid="17411">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16" fill="hold" nodeType="clickEffect">
                                  <p:stCondLst>
                                    <p:cond delay="0"/>
                                  </p:stCondLst>
                                  <p:childTnLst>
                                    <p:set>
                                      <p:cBhvr>
                                        <p:cTn id="39" dur="1" fill="hold">
                                          <p:stCondLst>
                                            <p:cond delay="0"/>
                                          </p:stCondLst>
                                        </p:cTn>
                                        <p:tgtEl>
                                          <p:spTgt spid="17411">
                                            <p:txEl>
                                              <p:pRg st="10" end="10"/>
                                            </p:txEl>
                                          </p:spTgt>
                                        </p:tgtEl>
                                        <p:attrNameLst>
                                          <p:attrName>style.visibility</p:attrName>
                                        </p:attrNameLst>
                                      </p:cBhvr>
                                      <p:to>
                                        <p:strVal val="visible"/>
                                      </p:to>
                                    </p:set>
                                    <p:anim calcmode="lin" valueType="num">
                                      <p:cBhvr>
                                        <p:cTn id="40" dur="500" fill="hold"/>
                                        <p:tgtEl>
                                          <p:spTgt spid="17411">
                                            <p:txEl>
                                              <p:pRg st="10" end="10"/>
                                            </p:txEl>
                                          </p:spTgt>
                                        </p:tgtEl>
                                        <p:attrNameLst>
                                          <p:attrName>ppt_w</p:attrName>
                                        </p:attrNameLst>
                                      </p:cBhvr>
                                      <p:tavLst>
                                        <p:tav tm="0">
                                          <p:val>
                                            <p:fltVal val="0"/>
                                          </p:val>
                                        </p:tav>
                                        <p:tav tm="100000">
                                          <p:val>
                                            <p:strVal val="#ppt_w"/>
                                          </p:val>
                                        </p:tav>
                                      </p:tavLst>
                                    </p:anim>
                                    <p:anim calcmode="lin" valueType="num">
                                      <p:cBhvr>
                                        <p:cTn id="41" dur="500" fill="hold"/>
                                        <p:tgtEl>
                                          <p:spTgt spid="17411">
                                            <p:txEl>
                                              <p:pRg st="10" end="10"/>
                                            </p:txEl>
                                          </p:spTgt>
                                        </p:tgtEl>
                                        <p:attrNameLst>
                                          <p:attrName>ppt_h</p:attrName>
                                        </p:attrNameLst>
                                      </p:cBhvr>
                                      <p:tavLst>
                                        <p:tav tm="0">
                                          <p:val>
                                            <p:fltVal val="0"/>
                                          </p:val>
                                        </p:tav>
                                        <p:tav tm="100000">
                                          <p:val>
                                            <p:strVal val="#ppt_h"/>
                                          </p:val>
                                        </p:tav>
                                      </p:tavLst>
                                    </p:anim>
                                    <p:animEffect transition="in" filter="fade">
                                      <p:cBhvr>
                                        <p:cTn id="42" dur="500"/>
                                        <p:tgtEl>
                                          <p:spTgt spid="17411">
                                            <p:txEl>
                                              <p:pRg st="10" end="1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16" fill="hold" nodeType="clickEffect">
                                  <p:stCondLst>
                                    <p:cond delay="0"/>
                                  </p:stCondLst>
                                  <p:childTnLst>
                                    <p:set>
                                      <p:cBhvr>
                                        <p:cTn id="46" dur="1" fill="hold">
                                          <p:stCondLst>
                                            <p:cond delay="0"/>
                                          </p:stCondLst>
                                        </p:cTn>
                                        <p:tgtEl>
                                          <p:spTgt spid="17411">
                                            <p:txEl>
                                              <p:pRg st="12" end="12"/>
                                            </p:txEl>
                                          </p:spTgt>
                                        </p:tgtEl>
                                        <p:attrNameLst>
                                          <p:attrName>style.visibility</p:attrName>
                                        </p:attrNameLst>
                                      </p:cBhvr>
                                      <p:to>
                                        <p:strVal val="visible"/>
                                      </p:to>
                                    </p:set>
                                    <p:anim calcmode="lin" valueType="num">
                                      <p:cBhvr>
                                        <p:cTn id="47" dur="500" fill="hold"/>
                                        <p:tgtEl>
                                          <p:spTgt spid="17411">
                                            <p:txEl>
                                              <p:pRg st="12" end="12"/>
                                            </p:txEl>
                                          </p:spTgt>
                                        </p:tgtEl>
                                        <p:attrNameLst>
                                          <p:attrName>ppt_w</p:attrName>
                                        </p:attrNameLst>
                                      </p:cBhvr>
                                      <p:tavLst>
                                        <p:tav tm="0">
                                          <p:val>
                                            <p:fltVal val="0"/>
                                          </p:val>
                                        </p:tav>
                                        <p:tav tm="100000">
                                          <p:val>
                                            <p:strVal val="#ppt_w"/>
                                          </p:val>
                                        </p:tav>
                                      </p:tavLst>
                                    </p:anim>
                                    <p:anim calcmode="lin" valueType="num">
                                      <p:cBhvr>
                                        <p:cTn id="48" dur="500" fill="hold"/>
                                        <p:tgtEl>
                                          <p:spTgt spid="17411">
                                            <p:txEl>
                                              <p:pRg st="12" end="12"/>
                                            </p:txEl>
                                          </p:spTgt>
                                        </p:tgtEl>
                                        <p:attrNameLst>
                                          <p:attrName>ppt_h</p:attrName>
                                        </p:attrNameLst>
                                      </p:cBhvr>
                                      <p:tavLst>
                                        <p:tav tm="0">
                                          <p:val>
                                            <p:fltVal val="0"/>
                                          </p:val>
                                        </p:tav>
                                        <p:tav tm="100000">
                                          <p:val>
                                            <p:strVal val="#ppt_h"/>
                                          </p:val>
                                        </p:tav>
                                      </p:tavLst>
                                    </p:anim>
                                    <p:animEffect transition="in" filter="fade">
                                      <p:cBhvr>
                                        <p:cTn id="49" dur="500"/>
                                        <p:tgtEl>
                                          <p:spTgt spid="174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17411" name="Rectangle 3"/>
          <p:cNvSpPr>
            <a:spLocks noGrp="1" noChangeArrowheads="1"/>
          </p:cNvSpPr>
          <p:nvPr>
            <p:ph type="body" idx="1"/>
          </p:nvPr>
        </p:nvSpPr>
        <p:spPr>
          <a:xfrm>
            <a:off x="1981200" y="2133600"/>
            <a:ext cx="8610600" cy="3810000"/>
          </a:xfrm>
        </p:spPr>
        <p:txBody>
          <a:bodyPr/>
          <a:lstStyle/>
          <a:p>
            <a:pPr marL="0" indent="0" eaLnBrk="1" hangingPunct="1">
              <a:lnSpc>
                <a:spcPct val="80000"/>
              </a:lnSpc>
              <a:buNone/>
              <a:defRPr/>
            </a:pPr>
            <a:r>
              <a:rPr lang="en-US" altLang="en-US" dirty="0">
                <a:latin typeface="Bookman Old Style" panose="02050604050505020204" pitchFamily="18" charset="0"/>
              </a:rPr>
              <a:t>Relationship between CR and IPN </a:t>
            </a:r>
          </a:p>
          <a:p>
            <a:pPr lvl="1"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eaLnBrk="1" hangingPunct="1">
              <a:lnSpc>
                <a:spcPct val="80000"/>
              </a:lnSpc>
              <a:buFont typeface="Arial" panose="020B0604020202020204" pitchFamily="34" charset="0"/>
              <a:buChar char="•"/>
              <a:defRPr/>
            </a:pPr>
            <a:r>
              <a:rPr lang="en-US" altLang="en-US" sz="2000" dirty="0">
                <a:latin typeface="Bookman Old Style" panose="02050604050505020204" pitchFamily="18" charset="0"/>
              </a:rPr>
              <a:t>Disrupted sleep rhythms:</a:t>
            </a:r>
          </a:p>
          <a:p>
            <a:pPr marL="0" indent="0" eaLnBrk="1" hangingPunct="1">
              <a:lnSpc>
                <a:spcPct val="80000"/>
              </a:lnSpc>
              <a:buNone/>
              <a:defRPr/>
            </a:pPr>
            <a:r>
              <a:rPr lang="en-US" altLang="en-US" sz="2000" dirty="0">
                <a:latin typeface="Bookman Old Style" panose="02050604050505020204" pitchFamily="18" charset="0"/>
              </a:rPr>
              <a:t> </a:t>
            </a:r>
          </a:p>
          <a:p>
            <a:pPr marL="0" indent="0" eaLnBrk="1" hangingPunct="1">
              <a:lnSpc>
                <a:spcPct val="80000"/>
              </a:lnSpc>
              <a:buNone/>
              <a:defRPr/>
            </a:pPr>
            <a:r>
              <a:rPr lang="en-US" altLang="en-US" sz="2000" dirty="0">
                <a:latin typeface="Bookman Old Style" panose="02050604050505020204" pitchFamily="18" charset="0"/>
                <a:sym typeface="Wingdings" panose="05000000000000000000" pitchFamily="2" charset="2"/>
              </a:rPr>
              <a:t>	 decreased wakefulness </a:t>
            </a:r>
          </a:p>
          <a:p>
            <a:pPr marL="0" indent="0" eaLnBrk="1" hangingPunct="1">
              <a:lnSpc>
                <a:spcPct val="80000"/>
              </a:lnSpc>
              <a:buNone/>
              <a:defRPr/>
            </a:pPr>
            <a:endParaRPr lang="en-US" altLang="en-US" sz="2000" dirty="0">
              <a:latin typeface="Bookman Old Style" panose="02050604050505020204" pitchFamily="18" charset="0"/>
              <a:sym typeface="Wingdings" panose="05000000000000000000" pitchFamily="2" charset="2"/>
            </a:endParaRPr>
          </a:p>
          <a:p>
            <a:pPr marL="0" indent="0" eaLnBrk="1" hangingPunct="1">
              <a:lnSpc>
                <a:spcPct val="80000"/>
              </a:lnSpc>
              <a:buNone/>
              <a:defRPr/>
            </a:pPr>
            <a:r>
              <a:rPr lang="en-US" altLang="en-US" sz="2000" dirty="0">
                <a:latin typeface="Bookman Old Style" panose="02050604050505020204" pitchFamily="18" charset="0"/>
                <a:sym typeface="Wingdings" panose="05000000000000000000" pitchFamily="2" charset="2"/>
              </a:rPr>
              <a:t>		 increased need to sleep</a:t>
            </a:r>
          </a:p>
          <a:p>
            <a:pPr marL="0" indent="0" eaLnBrk="1" hangingPunct="1">
              <a:lnSpc>
                <a:spcPct val="80000"/>
              </a:lnSpc>
              <a:buNone/>
              <a:defRPr/>
            </a:pPr>
            <a:endParaRPr lang="en-US" altLang="en-US" sz="2000" dirty="0">
              <a:latin typeface="Bookman Old Style" panose="02050604050505020204" pitchFamily="18" charset="0"/>
              <a:sym typeface="Wingdings" panose="05000000000000000000" pitchFamily="2" charset="2"/>
            </a:endParaRPr>
          </a:p>
          <a:p>
            <a:pPr marL="0" indent="0" eaLnBrk="1" hangingPunct="1">
              <a:lnSpc>
                <a:spcPct val="80000"/>
              </a:lnSpc>
              <a:buNone/>
              <a:defRPr/>
            </a:pPr>
            <a:r>
              <a:rPr lang="en-US" altLang="en-US" sz="2000" dirty="0">
                <a:latin typeface="Bookman Old Style" panose="02050604050505020204" pitchFamily="18" charset="0"/>
                <a:sym typeface="Wingdings" panose="05000000000000000000" pitchFamily="2" charset="2"/>
              </a:rPr>
              <a:t>			 decreased need for nutrition &amp; hydration 				</a:t>
            </a:r>
            <a:r>
              <a:rPr lang="en-US" altLang="en-US" sz="2000">
                <a:latin typeface="Bookman Old Style" panose="02050604050505020204" pitchFamily="18" charset="0"/>
                <a:sym typeface="Wingdings" panose="05000000000000000000" pitchFamily="2" charset="2"/>
              </a:rPr>
              <a:t>    </a:t>
            </a:r>
            <a:r>
              <a:rPr lang="en-US" altLang="en-US" sz="2000" smtClean="0">
                <a:latin typeface="Bookman Old Style" panose="02050604050505020204" pitchFamily="18" charset="0"/>
                <a:sym typeface="Wingdings" panose="05000000000000000000" pitchFamily="2" charset="2"/>
              </a:rPr>
              <a:t>mental </a:t>
            </a:r>
            <a:r>
              <a:rPr lang="en-US" altLang="en-US" sz="2000" dirty="0">
                <a:latin typeface="Bookman Old Style" panose="02050604050505020204" pitchFamily="18" charset="0"/>
                <a:sym typeface="Wingdings" panose="05000000000000000000" pitchFamily="2" charset="2"/>
              </a:rPr>
              <a:t>&amp; social stimulation</a:t>
            </a:r>
          </a:p>
          <a:p>
            <a:pPr marL="0" indent="0" eaLnBrk="1" hangingPunct="1">
              <a:lnSpc>
                <a:spcPct val="80000"/>
              </a:lnSpc>
              <a:buNone/>
              <a:defRPr/>
            </a:pPr>
            <a:endParaRPr lang="en-US" altLang="en-US" sz="1800" dirty="0">
              <a:latin typeface="Arial Black" pitchFamily="34" charset="0"/>
              <a:sym typeface="Wingdings" panose="05000000000000000000" pitchFamily="2" charset="2"/>
            </a:endParaRPr>
          </a:p>
          <a:p>
            <a:pPr marL="0" indent="0" eaLnBrk="1" hangingPunct="1">
              <a:lnSpc>
                <a:spcPct val="80000"/>
              </a:lnSpc>
              <a:buNone/>
              <a:defRPr/>
            </a:pPr>
            <a:endParaRPr lang="en-US" altLang="en-US" sz="1800" dirty="0">
              <a:latin typeface="Arial Black" pitchFamily="34" charset="0"/>
              <a:sym typeface="Wingdings" panose="05000000000000000000" pitchFamily="2" charset="2"/>
            </a:endParaRPr>
          </a:p>
          <a:p>
            <a:pPr marL="0" indent="0" eaLnBrk="1" hangingPunct="1">
              <a:lnSpc>
                <a:spcPct val="80000"/>
              </a:lnSpc>
              <a:buNone/>
              <a:defRPr/>
            </a:pPr>
            <a:endParaRPr lang="en-US" altLang="en-US" sz="1800" dirty="0">
              <a:latin typeface="Arial Black" pitchFamily="34" charset="0"/>
            </a:endParaRPr>
          </a:p>
          <a:p>
            <a:pPr eaLnBrk="1" hangingPunct="1">
              <a:lnSpc>
                <a:spcPct val="80000"/>
              </a:lnSpc>
              <a:buFont typeface="Arial" panose="020B0604020202020204" pitchFamily="34" charset="0"/>
              <a:buChar char="•"/>
              <a:defRPr/>
            </a:pPr>
            <a:endParaRPr lang="en-US" altLang="en-US" sz="1800" dirty="0">
              <a:latin typeface="Arial Black" pitchFamily="34" charset="0"/>
            </a:endParaRPr>
          </a:p>
          <a:p>
            <a:pPr eaLnBrk="1" hangingPunct="1">
              <a:lnSpc>
                <a:spcPct val="80000"/>
              </a:lnSpc>
              <a:buFont typeface="Arial" panose="020B0604020202020204" pitchFamily="34" charset="0"/>
              <a:buChar char="•"/>
              <a:defRPr/>
            </a:pPr>
            <a:endParaRPr lang="en-US" altLang="en-US" sz="1800" dirty="0">
              <a:latin typeface="Arial Black" pitchFamily="34" charset="0"/>
            </a:endParaRP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marL="457200" lvl="1" indent="0" eaLnBrk="1" hangingPunct="1">
              <a:lnSpc>
                <a:spcPct val="80000"/>
              </a:lnSpc>
              <a:buNone/>
              <a:defRPr/>
            </a:pPr>
            <a:endParaRPr lang="en-US" altLang="en-US" sz="1800" dirty="0">
              <a:latin typeface="Arial Black"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2800" dirty="0">
                <a:solidFill>
                  <a:srgbClr val="FFFFFF"/>
                </a:solidFill>
                <a:latin typeface="Bookman Old Style" panose="02050604050505020204" pitchFamily="18" charset="0"/>
              </a:rPr>
              <a:t>Biological Factors</a:t>
            </a:r>
            <a:endParaRPr lang="en-US" altLang="en-US" sz="20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2496961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741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 calcmode="lin" valueType="num">
                                      <p:cBhvr>
                                        <p:cTn id="14"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741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741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 calcmode="lin" valueType="num">
                                      <p:cBhvr>
                                        <p:cTn id="21"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741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741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17411">
                                            <p:txEl>
                                              <p:pRg st="4" end="4"/>
                                            </p:txEl>
                                          </p:spTgt>
                                        </p:tgtEl>
                                        <p:attrNameLst>
                                          <p:attrName>style.visibility</p:attrName>
                                        </p:attrNameLst>
                                      </p:cBhvr>
                                      <p:to>
                                        <p:strVal val="visible"/>
                                      </p:to>
                                    </p:set>
                                    <p:anim calcmode="lin" valueType="num">
                                      <p:cBhvr>
                                        <p:cTn id="28"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741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7411">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17411">
                                            <p:txEl>
                                              <p:pRg st="6" end="6"/>
                                            </p:txEl>
                                          </p:spTgt>
                                        </p:tgtEl>
                                        <p:attrNameLst>
                                          <p:attrName>style.visibility</p:attrName>
                                        </p:attrNameLst>
                                      </p:cBhvr>
                                      <p:to>
                                        <p:strVal val="visible"/>
                                      </p:to>
                                    </p:set>
                                    <p:anim calcmode="lin" valueType="num">
                                      <p:cBhvr>
                                        <p:cTn id="35"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17411">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174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nodeType="clickEffect">
                                  <p:stCondLst>
                                    <p:cond delay="0"/>
                                  </p:stCondLst>
                                  <p:childTnLst>
                                    <p:set>
                                      <p:cBhvr>
                                        <p:cTn id="41" dur="1" fill="hold">
                                          <p:stCondLst>
                                            <p:cond delay="0"/>
                                          </p:stCondLst>
                                        </p:cTn>
                                        <p:tgtEl>
                                          <p:spTgt spid="17411">
                                            <p:txEl>
                                              <p:pRg st="8" end="8"/>
                                            </p:txEl>
                                          </p:spTgt>
                                        </p:tgtEl>
                                        <p:attrNameLst>
                                          <p:attrName>style.visibility</p:attrName>
                                        </p:attrNameLst>
                                      </p:cBhvr>
                                      <p:to>
                                        <p:strVal val="visible"/>
                                      </p:to>
                                    </p:set>
                                    <p:anim calcmode="lin" valueType="num">
                                      <p:cBhvr>
                                        <p:cTn id="42" dur="500" fill="hold"/>
                                        <p:tgtEl>
                                          <p:spTgt spid="17411">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17411">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of </a:t>
            </a:r>
            <a:r>
              <a:rPr lang="en-US" altLang="en-US" sz="2800" dirty="0">
                <a:latin typeface="Arial Black" panose="020B0A04020102020204" pitchFamily="34" charset="0"/>
              </a:rPr>
              <a:t>i</a:t>
            </a:r>
            <a:r>
              <a:rPr lang="en-US" altLang="en-US" sz="2800" dirty="0" smtClean="0">
                <a:latin typeface="Arial Black" panose="020B0A04020102020204" pitchFamily="34" charset="0"/>
              </a:rPr>
              <a:t>llness </a:t>
            </a:r>
            <a:r>
              <a:rPr lang="en-US" altLang="en-US" sz="2800" dirty="0">
                <a:latin typeface="Arial Black" panose="020B0A04020102020204" pitchFamily="34" charset="0"/>
              </a:rPr>
              <a:t>Model</a:t>
            </a:r>
          </a:p>
        </p:txBody>
      </p:sp>
      <p:sp>
        <p:nvSpPr>
          <p:cNvPr id="17411" name="Rectangle 3"/>
          <p:cNvSpPr>
            <a:spLocks noGrp="1" noChangeArrowheads="1"/>
          </p:cNvSpPr>
          <p:nvPr>
            <p:ph type="body" idx="1"/>
          </p:nvPr>
        </p:nvSpPr>
        <p:spPr>
          <a:xfrm>
            <a:off x="1981200" y="2133600"/>
            <a:ext cx="8229600" cy="3810000"/>
          </a:xfrm>
        </p:spPr>
        <p:txBody>
          <a:bodyPr/>
          <a:lstStyle/>
          <a:p>
            <a:pPr marL="0" indent="0" eaLnBrk="1" hangingPunct="1">
              <a:lnSpc>
                <a:spcPct val="80000"/>
              </a:lnSpc>
              <a:buNone/>
              <a:defRPr/>
            </a:pPr>
            <a:r>
              <a:rPr lang="en-US" altLang="en-US" sz="2800" dirty="0">
                <a:latin typeface="Bookman Old Style" panose="02050604050505020204" pitchFamily="18" charset="0"/>
              </a:rPr>
              <a:t>Relationship between CR and IPN </a:t>
            </a:r>
          </a:p>
          <a:p>
            <a:pPr marL="0" indent="0" eaLnBrk="1" hangingPunct="1">
              <a:lnSpc>
                <a:spcPct val="80000"/>
              </a:lnSpc>
              <a:buNone/>
              <a:defRPr/>
            </a:pPr>
            <a:endParaRPr lang="en-US" altLang="en-US" sz="1800" dirty="0">
              <a:latin typeface="Arial Black" pitchFamily="34" charset="0"/>
            </a:endParaRPr>
          </a:p>
          <a:p>
            <a:pPr eaLnBrk="1" hangingPunct="1">
              <a:lnSpc>
                <a:spcPct val="80000"/>
              </a:lnSpc>
              <a:defRPr/>
            </a:pPr>
            <a:r>
              <a:rPr lang="en-US" altLang="en-US" sz="1800" dirty="0">
                <a:latin typeface="Bookman Old Style" panose="02050604050505020204" pitchFamily="18" charset="0"/>
                <a:sym typeface="Wingdings" panose="05000000000000000000" pitchFamily="2" charset="2"/>
              </a:rPr>
              <a:t>Fecal impaction / inadequate bladder emptying:</a:t>
            </a:r>
          </a:p>
          <a:p>
            <a:pPr eaLnBrk="1" hangingPunct="1">
              <a:lnSpc>
                <a:spcPct val="80000"/>
              </a:lnSpc>
              <a:defRPr/>
            </a:pPr>
            <a:endParaRPr lang="en-US" altLang="en-US" sz="1800" dirty="0">
              <a:latin typeface="Bookman Old Style" panose="02050604050505020204" pitchFamily="18" charset="0"/>
              <a:sym typeface="Wingdings" panose="05000000000000000000" pitchFamily="2" charset="2"/>
            </a:endParaRPr>
          </a:p>
          <a:p>
            <a:pPr marL="0" indent="0" eaLnBrk="1" hangingPunct="1">
              <a:lnSpc>
                <a:spcPct val="80000"/>
              </a:lnSpc>
              <a:buNone/>
              <a:defRPr/>
            </a:pPr>
            <a:r>
              <a:rPr lang="en-US" altLang="en-US" sz="1800" dirty="0">
                <a:latin typeface="Bookman Old Style" panose="02050604050505020204" pitchFamily="18" charset="0"/>
                <a:sym typeface="Wingdings" panose="05000000000000000000" pitchFamily="2" charset="2"/>
              </a:rPr>
              <a:t>	 Increased pain &amp; discomfort</a:t>
            </a:r>
          </a:p>
          <a:p>
            <a:pPr marL="0" indent="0" eaLnBrk="1" hangingPunct="1">
              <a:lnSpc>
                <a:spcPct val="80000"/>
              </a:lnSpc>
              <a:buNone/>
              <a:defRPr/>
            </a:pPr>
            <a:endParaRPr lang="en-US" altLang="en-US" sz="1800" dirty="0">
              <a:latin typeface="Bookman Old Style" panose="02050604050505020204" pitchFamily="18" charset="0"/>
              <a:sym typeface="Wingdings" panose="05000000000000000000" pitchFamily="2" charset="2"/>
            </a:endParaRPr>
          </a:p>
          <a:p>
            <a:pPr marL="0" indent="0" eaLnBrk="1" hangingPunct="1">
              <a:lnSpc>
                <a:spcPct val="80000"/>
              </a:lnSpc>
              <a:buNone/>
              <a:defRPr/>
            </a:pPr>
            <a:r>
              <a:rPr lang="en-US" altLang="en-US" sz="1800" dirty="0">
                <a:latin typeface="Bookman Old Style" panose="02050604050505020204" pitchFamily="18" charset="0"/>
                <a:sym typeface="Wingdings" panose="05000000000000000000" pitchFamily="2" charset="2"/>
              </a:rPr>
              <a:t>		 Increased arousal</a:t>
            </a:r>
          </a:p>
          <a:p>
            <a:pPr marL="0" indent="0" eaLnBrk="1" hangingPunct="1">
              <a:lnSpc>
                <a:spcPct val="80000"/>
              </a:lnSpc>
              <a:buNone/>
              <a:defRPr/>
            </a:pPr>
            <a:endParaRPr lang="en-US" altLang="en-US" sz="1800" dirty="0">
              <a:latin typeface="Bookman Old Style" panose="02050604050505020204" pitchFamily="18" charset="0"/>
              <a:sym typeface="Wingdings" panose="05000000000000000000" pitchFamily="2" charset="2"/>
            </a:endParaRPr>
          </a:p>
          <a:p>
            <a:pPr marL="0" indent="0" eaLnBrk="1" hangingPunct="1">
              <a:lnSpc>
                <a:spcPct val="80000"/>
              </a:lnSpc>
              <a:buNone/>
              <a:defRPr/>
            </a:pPr>
            <a:r>
              <a:rPr lang="en-US" altLang="en-US" sz="1800" dirty="0">
                <a:latin typeface="Bookman Old Style" panose="02050604050505020204" pitchFamily="18" charset="0"/>
                <a:sym typeface="Wingdings" panose="05000000000000000000" pitchFamily="2" charset="2"/>
              </a:rPr>
              <a:t>			 Decreased need to rest</a:t>
            </a:r>
          </a:p>
          <a:p>
            <a:pPr marL="0" indent="0" eaLnBrk="1" hangingPunct="1">
              <a:lnSpc>
                <a:spcPct val="80000"/>
              </a:lnSpc>
              <a:buNone/>
              <a:defRPr/>
            </a:pPr>
            <a:endParaRPr lang="en-US" altLang="en-US" sz="1800" dirty="0">
              <a:latin typeface="Bookman Old Style" panose="02050604050505020204" pitchFamily="18" charset="0"/>
              <a:sym typeface="Wingdings" panose="05000000000000000000" pitchFamily="2" charset="2"/>
            </a:endParaRPr>
          </a:p>
          <a:p>
            <a:pPr marL="0" indent="0" eaLnBrk="1" hangingPunct="1">
              <a:lnSpc>
                <a:spcPct val="80000"/>
              </a:lnSpc>
              <a:buNone/>
              <a:defRPr/>
            </a:pPr>
            <a:r>
              <a:rPr lang="en-US" altLang="en-US" sz="1800" dirty="0">
                <a:latin typeface="Bookman Old Style" panose="02050604050505020204" pitchFamily="18" charset="0"/>
                <a:sym typeface="Wingdings" panose="05000000000000000000" pitchFamily="2" charset="2"/>
              </a:rPr>
              <a:t>				 Sleep rhythm disturbances</a:t>
            </a:r>
          </a:p>
          <a:p>
            <a:pPr marL="0" indent="0" eaLnBrk="1" hangingPunct="1">
              <a:lnSpc>
                <a:spcPct val="80000"/>
              </a:lnSpc>
              <a:buNone/>
              <a:defRPr/>
            </a:pPr>
            <a:endParaRPr lang="en-US" altLang="en-US" sz="1800" dirty="0">
              <a:latin typeface="Arial Black" pitchFamily="34" charset="0"/>
              <a:sym typeface="Wingdings" panose="05000000000000000000" pitchFamily="2" charset="2"/>
            </a:endParaRPr>
          </a:p>
          <a:p>
            <a:pPr marL="0" indent="0" eaLnBrk="1" hangingPunct="1">
              <a:lnSpc>
                <a:spcPct val="80000"/>
              </a:lnSpc>
              <a:buNone/>
              <a:defRPr/>
            </a:pPr>
            <a:endParaRPr lang="en-US" altLang="en-US" sz="1800" dirty="0">
              <a:latin typeface="Arial Black" pitchFamily="34" charset="0"/>
              <a:sym typeface="Wingdings" panose="05000000000000000000" pitchFamily="2" charset="2"/>
            </a:endParaRPr>
          </a:p>
          <a:p>
            <a:pPr marL="0" indent="0" eaLnBrk="1" hangingPunct="1">
              <a:lnSpc>
                <a:spcPct val="80000"/>
              </a:lnSpc>
              <a:buNone/>
              <a:defRPr/>
            </a:pPr>
            <a:endParaRPr lang="en-US" altLang="en-US" sz="1800" dirty="0">
              <a:latin typeface="Arial Black" pitchFamily="34" charset="0"/>
              <a:sym typeface="Wingdings" panose="05000000000000000000" pitchFamily="2" charset="2"/>
            </a:endParaRPr>
          </a:p>
          <a:p>
            <a:pPr marL="0" indent="0" algn="ctr" eaLnBrk="1" hangingPunct="1">
              <a:lnSpc>
                <a:spcPct val="80000"/>
              </a:lnSpc>
              <a:buNone/>
              <a:defRPr/>
            </a:pPr>
            <a:endParaRPr lang="en-US" altLang="en-US" sz="2400" b="1" dirty="0">
              <a:latin typeface="Bookman Old Style" panose="02050604050505020204" pitchFamily="18" charset="0"/>
              <a:sym typeface="Wingdings" panose="05000000000000000000" pitchFamily="2" charset="2"/>
            </a:endParaRPr>
          </a:p>
          <a:p>
            <a:pPr marL="0" indent="0" eaLnBrk="1" hangingPunct="1">
              <a:lnSpc>
                <a:spcPct val="80000"/>
              </a:lnSpc>
              <a:buNone/>
              <a:defRPr/>
            </a:pPr>
            <a:endParaRPr lang="en-US" altLang="en-US" sz="1800" dirty="0">
              <a:latin typeface="Arial Black" pitchFamily="34" charset="0"/>
              <a:sym typeface="Wingdings" panose="05000000000000000000" pitchFamily="2" charset="2"/>
            </a:endParaRPr>
          </a:p>
          <a:p>
            <a:pPr marL="0" indent="0" eaLnBrk="1" hangingPunct="1">
              <a:lnSpc>
                <a:spcPct val="80000"/>
              </a:lnSpc>
              <a:buNone/>
              <a:defRPr/>
            </a:pPr>
            <a:endParaRPr lang="en-US" altLang="en-US" sz="1800" dirty="0">
              <a:latin typeface="Arial Black" pitchFamily="34" charset="0"/>
              <a:sym typeface="Wingdings" panose="05000000000000000000" pitchFamily="2" charset="2"/>
            </a:endParaRPr>
          </a:p>
          <a:p>
            <a:pPr marL="0" indent="0" eaLnBrk="1" hangingPunct="1">
              <a:lnSpc>
                <a:spcPct val="80000"/>
              </a:lnSpc>
              <a:buNone/>
              <a:defRPr/>
            </a:pPr>
            <a:endParaRPr lang="en-US" altLang="en-US" sz="1800" dirty="0">
              <a:latin typeface="Arial Black" pitchFamily="34" charset="0"/>
            </a:endParaRPr>
          </a:p>
          <a:p>
            <a:pPr eaLnBrk="1" hangingPunct="1">
              <a:lnSpc>
                <a:spcPct val="80000"/>
              </a:lnSpc>
              <a:buFont typeface="Arial" panose="020B0604020202020204" pitchFamily="34" charset="0"/>
              <a:buChar char="•"/>
              <a:defRPr/>
            </a:pPr>
            <a:endParaRPr lang="en-US" altLang="en-US" sz="1800" dirty="0">
              <a:latin typeface="Arial Black" pitchFamily="34" charset="0"/>
            </a:endParaRPr>
          </a:p>
          <a:p>
            <a:pPr eaLnBrk="1" hangingPunct="1">
              <a:lnSpc>
                <a:spcPct val="80000"/>
              </a:lnSpc>
              <a:buFont typeface="Arial" panose="020B0604020202020204" pitchFamily="34" charset="0"/>
              <a:buChar char="•"/>
              <a:defRPr/>
            </a:pPr>
            <a:endParaRPr lang="en-US" altLang="en-US" sz="1800" dirty="0">
              <a:latin typeface="Arial Black" pitchFamily="34" charset="0"/>
            </a:endParaRP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marL="457200" lvl="1" indent="0" eaLnBrk="1" hangingPunct="1">
              <a:lnSpc>
                <a:spcPct val="80000"/>
              </a:lnSpc>
              <a:buNone/>
              <a:defRPr/>
            </a:pPr>
            <a:endParaRPr lang="en-US" altLang="en-US" sz="1800" dirty="0">
              <a:latin typeface="Arial Black"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2800" dirty="0">
                <a:solidFill>
                  <a:srgbClr val="FFFFFF"/>
                </a:solidFill>
                <a:latin typeface="Bookman Old Style" panose="02050604050505020204" pitchFamily="18" charset="0"/>
              </a:rPr>
              <a:t>Biological Factors</a:t>
            </a:r>
            <a:endParaRPr lang="en-US" altLang="en-US" sz="20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1022343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741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 calcmode="lin" valueType="num">
                                      <p:cBhvr>
                                        <p:cTn id="14"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741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741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 calcmode="lin" valueType="num">
                                      <p:cBhvr>
                                        <p:cTn id="21"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1741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17411">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17411">
                                            <p:txEl>
                                              <p:pRg st="6" end="6"/>
                                            </p:txEl>
                                          </p:spTgt>
                                        </p:tgtEl>
                                        <p:attrNameLst>
                                          <p:attrName>style.visibility</p:attrName>
                                        </p:attrNameLst>
                                      </p:cBhvr>
                                      <p:to>
                                        <p:strVal val="visible"/>
                                      </p:to>
                                    </p:set>
                                    <p:anim calcmode="lin" valueType="num">
                                      <p:cBhvr>
                                        <p:cTn id="28"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741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7411">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17411">
                                            <p:txEl>
                                              <p:pRg st="8" end="8"/>
                                            </p:txEl>
                                          </p:spTgt>
                                        </p:tgtEl>
                                        <p:attrNameLst>
                                          <p:attrName>style.visibility</p:attrName>
                                        </p:attrNameLst>
                                      </p:cBhvr>
                                      <p:to>
                                        <p:strVal val="visible"/>
                                      </p:to>
                                    </p:set>
                                    <p:anim calcmode="lin" valueType="num">
                                      <p:cBhvr>
                                        <p:cTn id="35" dur="500" fill="hold"/>
                                        <p:tgtEl>
                                          <p:spTgt spid="17411">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17411">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17411">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nodeType="clickEffect">
                                  <p:stCondLst>
                                    <p:cond delay="0"/>
                                  </p:stCondLst>
                                  <p:childTnLst>
                                    <p:set>
                                      <p:cBhvr>
                                        <p:cTn id="41" dur="1" fill="hold">
                                          <p:stCondLst>
                                            <p:cond delay="0"/>
                                          </p:stCondLst>
                                        </p:cTn>
                                        <p:tgtEl>
                                          <p:spTgt spid="17411">
                                            <p:txEl>
                                              <p:pRg st="10" end="10"/>
                                            </p:txEl>
                                          </p:spTgt>
                                        </p:tgtEl>
                                        <p:attrNameLst>
                                          <p:attrName>style.visibility</p:attrName>
                                        </p:attrNameLst>
                                      </p:cBhvr>
                                      <p:to>
                                        <p:strVal val="visible"/>
                                      </p:to>
                                    </p:set>
                                    <p:anim calcmode="lin" valueType="num">
                                      <p:cBhvr>
                                        <p:cTn id="42" dur="500" fill="hold"/>
                                        <p:tgtEl>
                                          <p:spTgt spid="17411">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17411">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174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solidFill>
                  <a:srgbClr val="DFD293"/>
                </a:solidFill>
                <a:latin typeface="Arial Black" panose="020B0A04020102020204" pitchFamily="34" charset="0"/>
              </a:rPr>
              <a:t>Model of illness Model</a:t>
            </a:r>
            <a:endParaRPr lang="en-US" dirty="0"/>
          </a:p>
        </p:txBody>
      </p:sp>
      <p:sp>
        <p:nvSpPr>
          <p:cNvPr id="3" name="Content Placeholder 2"/>
          <p:cNvSpPr>
            <a:spLocks noGrp="1"/>
          </p:cNvSpPr>
          <p:nvPr>
            <p:ph idx="1"/>
          </p:nvPr>
        </p:nvSpPr>
        <p:spPr>
          <a:xfrm>
            <a:off x="609600" y="1626834"/>
            <a:ext cx="10972800" cy="4525963"/>
          </a:xfrm>
        </p:spPr>
        <p:txBody>
          <a:bodyPr/>
          <a:lstStyle/>
          <a:p>
            <a:pPr marL="0" indent="0" algn="ctr">
              <a:buNone/>
            </a:pPr>
            <a:r>
              <a:rPr lang="en-US" dirty="0" smtClean="0">
                <a:latin typeface="Bookman Old Style" panose="02050604050505020204" pitchFamily="18" charset="0"/>
              </a:rPr>
              <a:t>Bi-Directional Relationship Amongst</a:t>
            </a:r>
          </a:p>
          <a:p>
            <a:pPr marL="0" indent="0" algn="ctr">
              <a:buNone/>
            </a:pPr>
            <a:endParaRPr lang="en-US" dirty="0" smtClean="0">
              <a:latin typeface="Bookman Old Style" panose="02050604050505020204" pitchFamily="18" charset="0"/>
            </a:endParaRPr>
          </a:p>
          <a:p>
            <a:pPr marL="0" indent="0" algn="ctr">
              <a:buNone/>
            </a:pPr>
            <a:r>
              <a:rPr lang="en-US" dirty="0" smtClean="0">
                <a:latin typeface="Bookman Old Style" panose="02050604050505020204" pitchFamily="18" charset="0"/>
              </a:rPr>
              <a:t>Neuro-Pathogenesis of Cognitive Impairment</a:t>
            </a:r>
          </a:p>
          <a:p>
            <a:pPr marL="0" indent="0" algn="ctr">
              <a:buNone/>
            </a:pPr>
            <a:endParaRPr lang="en-US" dirty="0">
              <a:latin typeface="Bookman Old Style" panose="02050604050505020204" pitchFamily="18" charset="0"/>
            </a:endParaRPr>
          </a:p>
          <a:p>
            <a:pPr marL="0" indent="0" algn="ctr">
              <a:buNone/>
            </a:pPr>
            <a:r>
              <a:rPr lang="en-US" dirty="0" smtClean="0">
                <a:latin typeface="Bookman Old Style" panose="02050604050505020204" pitchFamily="18" charset="0"/>
              </a:rPr>
              <a:t>Inherent Circadian Rhythms</a:t>
            </a:r>
          </a:p>
          <a:p>
            <a:pPr marL="0" indent="0" algn="ctr">
              <a:buNone/>
            </a:pPr>
            <a:endParaRPr lang="en-US" dirty="0">
              <a:latin typeface="Bookman Old Style" panose="02050604050505020204" pitchFamily="18" charset="0"/>
            </a:endParaRPr>
          </a:p>
          <a:p>
            <a:pPr marL="0" indent="0" algn="ctr">
              <a:buNone/>
            </a:pPr>
            <a:r>
              <a:rPr lang="en-US" dirty="0" smtClean="0">
                <a:latin typeface="Bookman Old Style" panose="02050604050505020204" pitchFamily="18" charset="0"/>
              </a:rPr>
              <a:t>Innate Physiological Needs</a:t>
            </a:r>
          </a:p>
          <a:p>
            <a:pPr marL="0" indent="0" algn="ctr">
              <a:buNone/>
            </a:pPr>
            <a:r>
              <a:rPr lang="en-US" sz="2400" b="1" dirty="0" smtClean="0">
                <a:solidFill>
                  <a:srgbClr val="FFFFFF"/>
                </a:solidFill>
                <a:latin typeface="Bookman Old Style" panose="02050604050505020204" pitchFamily="18" charset="0"/>
              </a:rPr>
              <a:t>Dynamic and Progressive Relationship</a:t>
            </a:r>
            <a:endParaRPr lang="en-US" sz="2400" b="1" dirty="0" smtClean="0">
              <a:latin typeface="Bookman Old Style" panose="02050604050505020204" pitchFamily="18" charset="0"/>
            </a:endParaRPr>
          </a:p>
          <a:p>
            <a:pPr marL="0" indent="0" algn="ctr">
              <a:buNone/>
            </a:pPr>
            <a:endParaRPr lang="en-US" dirty="0">
              <a:latin typeface="Bookman Old Style" panose="02050604050505020204" pitchFamily="18" charset="0"/>
            </a:endParaRPr>
          </a:p>
          <a:p>
            <a:pPr marL="0" indent="0" algn="ctr">
              <a:buNone/>
            </a:pPr>
            <a:endParaRPr lang="en-US" dirty="0">
              <a:latin typeface="Bookman Old Style" panose="02050604050505020204" pitchFamily="18" charset="0"/>
            </a:endParaRPr>
          </a:p>
          <a:p>
            <a:pPr marL="0" indent="0" algn="ctr">
              <a:buNone/>
            </a:pPr>
            <a:endParaRPr lang="en-US" dirty="0" smtClean="0">
              <a:latin typeface="Bookman Old Style" panose="02050604050505020204" pitchFamily="18" charset="0"/>
            </a:endParaRPr>
          </a:p>
          <a:p>
            <a:pPr marL="0" indent="0" algn="ctr">
              <a:buNone/>
            </a:pPr>
            <a:endParaRPr lang="en-US" dirty="0">
              <a:latin typeface="Bookman Old Style" panose="02050604050505020204" pitchFamily="18" charset="0"/>
            </a:endParaRPr>
          </a:p>
          <a:p>
            <a:pPr marL="0" indent="0" algn="ctr">
              <a:buNone/>
            </a:pPr>
            <a:endParaRPr lang="en-US" dirty="0">
              <a:latin typeface="Bookman Old Style" panose="02050604050505020204" pitchFamily="18" charset="0"/>
            </a:endParaRPr>
          </a:p>
        </p:txBody>
      </p:sp>
      <p:sp>
        <p:nvSpPr>
          <p:cNvPr id="4" name="Left-Right Arrow 3"/>
          <p:cNvSpPr/>
          <p:nvPr/>
        </p:nvSpPr>
        <p:spPr>
          <a:xfrm rot="16020101">
            <a:off x="5626769" y="3470117"/>
            <a:ext cx="938466"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Right Arrow 4"/>
          <p:cNvSpPr/>
          <p:nvPr/>
        </p:nvSpPr>
        <p:spPr>
          <a:xfrm rot="16020101">
            <a:off x="5626767" y="3470117"/>
            <a:ext cx="938466"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Right Arrow 5"/>
          <p:cNvSpPr/>
          <p:nvPr/>
        </p:nvSpPr>
        <p:spPr>
          <a:xfrm rot="16020101">
            <a:off x="5675583" y="4615212"/>
            <a:ext cx="938466"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73537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4" name="Rectangle 2"/>
          <p:cNvSpPr txBox="1">
            <a:spLocks noChangeArrowheads="1"/>
          </p:cNvSpPr>
          <p:nvPr/>
        </p:nvSpPr>
        <p:spPr bwMode="auto">
          <a:xfrm>
            <a:off x="1801585" y="2966357"/>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3600" dirty="0">
                <a:solidFill>
                  <a:srgbClr val="FFFFFF"/>
                </a:solidFill>
                <a:latin typeface="Bookman Old Style" panose="02050604050505020204" pitchFamily="18" charset="0"/>
              </a:rPr>
              <a:t>Personal </a:t>
            </a:r>
            <a:r>
              <a:rPr lang="en-US" altLang="en-US" sz="3600" dirty="0" smtClean="0">
                <a:solidFill>
                  <a:srgbClr val="FFFFFF"/>
                </a:solidFill>
                <a:latin typeface="Bookman Old Style" panose="02050604050505020204" pitchFamily="18" charset="0"/>
              </a:rPr>
              <a:t>Factors</a:t>
            </a:r>
          </a:p>
          <a:p>
            <a:pPr eaLnBrk="1" hangingPunct="1">
              <a:buClrTx/>
              <a:defRPr/>
            </a:pPr>
            <a:endParaRPr lang="en-US" altLang="en-US" sz="3200" dirty="0">
              <a:solidFill>
                <a:srgbClr val="FFFFFF"/>
              </a:solidFill>
              <a:latin typeface="Bookman Old Style" panose="02050604050505020204" pitchFamily="18" charset="0"/>
            </a:endParaRPr>
          </a:p>
          <a:p>
            <a:pPr eaLnBrk="1" hangingPunct="1">
              <a:buClrTx/>
              <a:defRPr/>
            </a:pPr>
            <a:r>
              <a:rPr lang="en-US" altLang="en-US" sz="2400" dirty="0">
                <a:solidFill>
                  <a:srgbClr val="FFFFFF"/>
                </a:solidFill>
                <a:latin typeface="Bookman Old Style" panose="02050604050505020204" pitchFamily="18" charset="0"/>
              </a:rPr>
              <a:t>(</a:t>
            </a:r>
            <a:r>
              <a:rPr lang="en-US" altLang="en-US" sz="2400" dirty="0" smtClean="0">
                <a:solidFill>
                  <a:srgbClr val="FFFFFF"/>
                </a:solidFill>
                <a:latin typeface="Bookman Old Style" panose="02050604050505020204" pitchFamily="18" charset="0"/>
              </a:rPr>
              <a:t>Psychological Contributors)</a:t>
            </a:r>
            <a:endParaRPr lang="en-US" altLang="en-US" sz="24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28731125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17411" name="Rectangle 3"/>
          <p:cNvSpPr>
            <a:spLocks noGrp="1" noChangeArrowheads="1"/>
          </p:cNvSpPr>
          <p:nvPr>
            <p:ph type="body" idx="1"/>
          </p:nvPr>
        </p:nvSpPr>
        <p:spPr>
          <a:xfrm>
            <a:off x="2133600" y="2209800"/>
            <a:ext cx="8229600" cy="4800600"/>
          </a:xfrm>
        </p:spPr>
        <p:txBody>
          <a:bodyPr/>
          <a:lstStyle/>
          <a:p>
            <a:pPr marL="0" indent="0" eaLnBrk="1" hangingPunct="1">
              <a:lnSpc>
                <a:spcPct val="80000"/>
              </a:lnSpc>
              <a:buNone/>
            </a:pPr>
            <a:r>
              <a:rPr lang="en-US" altLang="en-US" sz="2800" dirty="0">
                <a:latin typeface="Bookman Old Style" panose="02050604050505020204" pitchFamily="18" charset="0"/>
              </a:rPr>
              <a:t>Personality Model (McCrae &amp; John, 1992)</a:t>
            </a:r>
          </a:p>
          <a:p>
            <a:pPr marL="457200" lvl="1" indent="0" eaLnBrk="1" hangingPunct="1">
              <a:lnSpc>
                <a:spcPct val="80000"/>
              </a:lnSpc>
              <a:buNone/>
            </a:pPr>
            <a:endParaRPr lang="en-US" altLang="en-US" sz="2000" dirty="0">
              <a:latin typeface="Arial Black" panose="020B0A04020102020204" pitchFamily="34" charset="0"/>
            </a:endParaRPr>
          </a:p>
          <a:p>
            <a:pPr marL="457200" lvl="1" indent="0" eaLnBrk="1" hangingPunct="1">
              <a:lnSpc>
                <a:spcPct val="80000"/>
              </a:lnSpc>
              <a:buFontTx/>
              <a:buAutoNum type="arabicPeriod"/>
            </a:pPr>
            <a:r>
              <a:rPr lang="en-US" altLang="en-US" sz="2000" dirty="0">
                <a:latin typeface="Bookman Old Style" panose="02050604050505020204" pitchFamily="18" charset="0"/>
              </a:rPr>
              <a:t> Neuroticism (emotional instability)</a:t>
            </a:r>
          </a:p>
          <a:p>
            <a:pPr marL="457200" lvl="1" indent="0" eaLnBrk="1" hangingPunct="1">
              <a:lnSpc>
                <a:spcPct val="80000"/>
              </a:lnSpc>
              <a:buFontTx/>
              <a:buAutoNum type="arabicPeriod"/>
            </a:pPr>
            <a:endParaRPr lang="en-US" altLang="en-US" sz="2000" dirty="0">
              <a:latin typeface="Bookman Old Style" panose="02050604050505020204" pitchFamily="18" charset="0"/>
            </a:endParaRPr>
          </a:p>
          <a:p>
            <a:pPr marL="457200" lvl="1" indent="0" eaLnBrk="1" hangingPunct="1">
              <a:lnSpc>
                <a:spcPct val="80000"/>
              </a:lnSpc>
              <a:buFontTx/>
              <a:buAutoNum type="arabicPeriod"/>
            </a:pPr>
            <a:r>
              <a:rPr lang="en-US" altLang="en-US" sz="2000" dirty="0">
                <a:latin typeface="Bookman Old Style" panose="02050604050505020204" pitchFamily="18" charset="0"/>
              </a:rPr>
              <a:t> Extraversion vs. Introversion</a:t>
            </a:r>
          </a:p>
          <a:p>
            <a:pPr marL="457200" lvl="1" indent="0" eaLnBrk="1" hangingPunct="1">
              <a:lnSpc>
                <a:spcPct val="80000"/>
              </a:lnSpc>
              <a:buFontTx/>
              <a:buAutoNum type="arabicPeriod"/>
            </a:pPr>
            <a:endParaRPr lang="en-US" altLang="en-US" sz="2000" dirty="0">
              <a:latin typeface="Bookman Old Style" panose="02050604050505020204" pitchFamily="18" charset="0"/>
            </a:endParaRPr>
          </a:p>
          <a:p>
            <a:pPr marL="457200" lvl="1" indent="0" eaLnBrk="1" hangingPunct="1">
              <a:lnSpc>
                <a:spcPct val="80000"/>
              </a:lnSpc>
              <a:buFontTx/>
              <a:buAutoNum type="arabicPeriod"/>
            </a:pPr>
            <a:r>
              <a:rPr lang="en-US" altLang="en-US" sz="2000" dirty="0">
                <a:latin typeface="Bookman Old Style" panose="02050604050505020204" pitchFamily="18" charset="0"/>
              </a:rPr>
              <a:t> Conscientiousness (rigidity vs. flexibility)</a:t>
            </a:r>
          </a:p>
          <a:p>
            <a:pPr marL="457200" lvl="1" indent="0" eaLnBrk="1" hangingPunct="1">
              <a:lnSpc>
                <a:spcPct val="80000"/>
              </a:lnSpc>
              <a:buFontTx/>
              <a:buAutoNum type="arabicPeriod"/>
            </a:pPr>
            <a:endParaRPr lang="en-US" altLang="en-US" sz="2000" dirty="0">
              <a:latin typeface="Bookman Old Style" panose="02050604050505020204" pitchFamily="18" charset="0"/>
            </a:endParaRPr>
          </a:p>
          <a:p>
            <a:pPr marL="457200" lvl="1" indent="0" eaLnBrk="1" hangingPunct="1">
              <a:lnSpc>
                <a:spcPct val="80000"/>
              </a:lnSpc>
              <a:buFontTx/>
              <a:buAutoNum type="arabicPeriod"/>
            </a:pPr>
            <a:r>
              <a:rPr lang="en-US" altLang="en-US" sz="2000" dirty="0">
                <a:latin typeface="Bookman Old Style" panose="02050604050505020204" pitchFamily="18" charset="0"/>
              </a:rPr>
              <a:t> Agreeability vs. Aggression</a:t>
            </a:r>
          </a:p>
          <a:p>
            <a:pPr marL="457200" lvl="1" indent="0" eaLnBrk="1" hangingPunct="1">
              <a:lnSpc>
                <a:spcPct val="80000"/>
              </a:lnSpc>
              <a:buFontTx/>
              <a:buAutoNum type="arabicPeriod"/>
            </a:pPr>
            <a:endParaRPr lang="en-US" altLang="en-US" sz="2000" dirty="0">
              <a:latin typeface="Bookman Old Style" panose="02050604050505020204" pitchFamily="18" charset="0"/>
            </a:endParaRPr>
          </a:p>
          <a:p>
            <a:pPr marL="457200" lvl="1" indent="0" eaLnBrk="1" hangingPunct="1">
              <a:lnSpc>
                <a:spcPct val="80000"/>
              </a:lnSpc>
              <a:buFontTx/>
              <a:buAutoNum type="arabicPeriod"/>
            </a:pPr>
            <a:r>
              <a:rPr lang="en-US" altLang="en-US" sz="2000" dirty="0">
                <a:latin typeface="Bookman Old Style" panose="02050604050505020204" pitchFamily="18" charset="0"/>
              </a:rPr>
              <a:t> Openness to experience</a:t>
            </a:r>
          </a:p>
          <a:p>
            <a:pPr marL="0" indent="0" eaLnBrk="1" hangingPunct="1">
              <a:lnSpc>
                <a:spcPct val="80000"/>
              </a:lnSpc>
              <a:buNone/>
            </a:pPr>
            <a:endParaRPr lang="en-US" altLang="en-US" sz="2400" dirty="0">
              <a:latin typeface="Arial Black" panose="020B0A04020102020204" pitchFamily="34" charset="0"/>
            </a:endParaRPr>
          </a:p>
          <a:p>
            <a:pPr marL="0" indent="0" eaLnBrk="1" hangingPunct="1">
              <a:lnSpc>
                <a:spcPct val="80000"/>
              </a:lnSpc>
            </a:pPr>
            <a:endParaRPr lang="en-US" altLang="en-US" sz="2400" dirty="0">
              <a:latin typeface="Arial Black" panose="020B0A04020102020204" pitchFamily="34" charset="0"/>
            </a:endParaRPr>
          </a:p>
          <a:p>
            <a:pPr marL="0" indent="0" eaLnBrk="1" hangingPunct="1">
              <a:lnSpc>
                <a:spcPct val="80000"/>
              </a:lnSpc>
            </a:pPr>
            <a:endParaRPr lang="en-US" altLang="en-US" sz="2400" dirty="0">
              <a:latin typeface="Arial Black" panose="020B0A04020102020204" pitchFamily="34" charset="0"/>
            </a:endParaRPr>
          </a:p>
          <a:p>
            <a:pPr marL="0" indent="0" eaLnBrk="1" hangingPunct="1">
              <a:lnSpc>
                <a:spcPct val="80000"/>
              </a:lnSpc>
            </a:pPr>
            <a:endParaRPr lang="en-US" altLang="en-US" sz="2400" dirty="0">
              <a:latin typeface="Arial Black" panose="020B0A04020102020204" pitchFamily="34" charset="0"/>
            </a:endParaRPr>
          </a:p>
          <a:p>
            <a:pPr marL="457200" lvl="1" indent="0" eaLnBrk="1" hangingPunct="1">
              <a:lnSpc>
                <a:spcPct val="80000"/>
              </a:lnSpc>
              <a:buNone/>
            </a:pPr>
            <a:r>
              <a:rPr lang="en-US" altLang="en-US" sz="1800" dirty="0">
                <a:latin typeface="Arial Black" panose="020B0A04020102020204" pitchFamily="34" charset="0"/>
              </a:rPr>
              <a:t> </a:t>
            </a:r>
          </a:p>
          <a:p>
            <a:pPr marL="457200" lvl="1" indent="0" eaLnBrk="1" hangingPunct="1">
              <a:lnSpc>
                <a:spcPct val="80000"/>
              </a:lnSpc>
              <a:buFont typeface="Courier New" panose="02070309020205020404" pitchFamily="49" charset="0"/>
              <a:buChar char="o"/>
            </a:pPr>
            <a:endParaRPr lang="en-US" altLang="en-US" sz="1800" dirty="0">
              <a:latin typeface="Arial Black" panose="020B0A04020102020204" pitchFamily="34" charset="0"/>
            </a:endParaRPr>
          </a:p>
          <a:p>
            <a:pPr marL="457200" lvl="1" indent="0" eaLnBrk="1" hangingPunct="1">
              <a:lnSpc>
                <a:spcPct val="80000"/>
              </a:lnSpc>
              <a:buFont typeface="Courier New" panose="02070309020205020404" pitchFamily="49" charset="0"/>
              <a:buChar char="o"/>
            </a:pPr>
            <a:endParaRPr lang="en-US" altLang="en-US" sz="1800" dirty="0">
              <a:latin typeface="Arial Black" panose="020B0A04020102020204" pitchFamily="34" charset="0"/>
            </a:endParaRPr>
          </a:p>
          <a:p>
            <a:pPr marL="457200" lvl="1" indent="0" eaLnBrk="1" hangingPunct="1">
              <a:lnSpc>
                <a:spcPct val="80000"/>
              </a:lnSpc>
              <a:buFont typeface="Courier New" panose="02070309020205020404" pitchFamily="49" charset="0"/>
              <a:buChar char="o"/>
            </a:pPr>
            <a:endParaRPr lang="en-US" altLang="en-US" sz="1800" dirty="0">
              <a:latin typeface="Arial Black" panose="020B0A04020102020204" pitchFamily="34" charset="0"/>
            </a:endParaRPr>
          </a:p>
          <a:p>
            <a:pPr marL="457200" lvl="1" indent="0" eaLnBrk="1" hangingPunct="1">
              <a:lnSpc>
                <a:spcPct val="80000"/>
              </a:lnSpc>
              <a:buNone/>
            </a:pPr>
            <a:endParaRPr lang="en-US" altLang="en-US" sz="1800" dirty="0">
              <a:latin typeface="Arial Black" panose="020B0A04020102020204"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3600" dirty="0">
                <a:solidFill>
                  <a:srgbClr val="FFFFFF"/>
                </a:solidFill>
                <a:latin typeface="Bookman Old Style" panose="02050604050505020204" pitchFamily="18" charset="0"/>
              </a:rPr>
              <a:t>Personal </a:t>
            </a:r>
            <a:r>
              <a:rPr lang="en-US" altLang="en-US" sz="3600" dirty="0" smtClean="0">
                <a:solidFill>
                  <a:srgbClr val="FFFFFF"/>
                </a:solidFill>
                <a:latin typeface="Bookman Old Style" panose="02050604050505020204" pitchFamily="18" charset="0"/>
              </a:rPr>
              <a:t>Factors </a:t>
            </a:r>
            <a:r>
              <a:rPr lang="en-US" altLang="en-US" sz="2400" dirty="0" smtClean="0">
                <a:solidFill>
                  <a:srgbClr val="FFFFFF"/>
                </a:solidFill>
                <a:latin typeface="Bookman Old Style" panose="02050604050505020204" pitchFamily="18" charset="0"/>
              </a:rPr>
              <a:t>(Psychological)</a:t>
            </a:r>
            <a:endParaRPr lang="en-US" altLang="en-US" sz="36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848458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ircle(in)">
                                      <p:cBhvr>
                                        <p:cTn id="7" dur="1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 calcmode="lin" valueType="num">
                                      <p:cBhvr>
                                        <p:cTn id="12"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7411">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17411">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anim calcmode="lin" valueType="num">
                                      <p:cBhvr>
                                        <p:cTn id="19"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7411">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1741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nodeType="clickEffect">
                                  <p:stCondLst>
                                    <p:cond delay="0"/>
                                  </p:stCondLst>
                                  <p:childTnLst>
                                    <p:set>
                                      <p:cBhvr>
                                        <p:cTn id="25" dur="1" fill="hold">
                                          <p:stCondLst>
                                            <p:cond delay="0"/>
                                          </p:stCondLst>
                                        </p:cTn>
                                        <p:tgtEl>
                                          <p:spTgt spid="17411">
                                            <p:txEl>
                                              <p:pRg st="6" end="6"/>
                                            </p:txEl>
                                          </p:spTgt>
                                        </p:tgtEl>
                                        <p:attrNameLst>
                                          <p:attrName>style.visibility</p:attrName>
                                        </p:attrNameLst>
                                      </p:cBhvr>
                                      <p:to>
                                        <p:strVal val="visible"/>
                                      </p:to>
                                    </p:set>
                                    <p:anim calcmode="lin" valueType="num">
                                      <p:cBhvr>
                                        <p:cTn id="26"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17411">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17411">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17411">
                                            <p:txEl>
                                              <p:pRg st="8" end="8"/>
                                            </p:txEl>
                                          </p:spTgt>
                                        </p:tgtEl>
                                        <p:attrNameLst>
                                          <p:attrName>style.visibility</p:attrName>
                                        </p:attrNameLst>
                                      </p:cBhvr>
                                      <p:to>
                                        <p:strVal val="visible"/>
                                      </p:to>
                                    </p:set>
                                    <p:anim calcmode="lin" valueType="num">
                                      <p:cBhvr>
                                        <p:cTn id="33" dur="500" fill="hold"/>
                                        <p:tgtEl>
                                          <p:spTgt spid="17411">
                                            <p:txEl>
                                              <p:pRg st="8" end="8"/>
                                            </p:txEl>
                                          </p:spTgt>
                                        </p:tgtEl>
                                        <p:attrNameLst>
                                          <p:attrName>ppt_w</p:attrName>
                                        </p:attrNameLst>
                                      </p:cBhvr>
                                      <p:tavLst>
                                        <p:tav tm="0">
                                          <p:val>
                                            <p:fltVal val="0"/>
                                          </p:val>
                                        </p:tav>
                                        <p:tav tm="100000">
                                          <p:val>
                                            <p:strVal val="#ppt_w"/>
                                          </p:val>
                                        </p:tav>
                                      </p:tavLst>
                                    </p:anim>
                                    <p:anim calcmode="lin" valueType="num">
                                      <p:cBhvr>
                                        <p:cTn id="34" dur="500" fill="hold"/>
                                        <p:tgtEl>
                                          <p:spTgt spid="17411">
                                            <p:txEl>
                                              <p:pRg st="8" end="8"/>
                                            </p:txEl>
                                          </p:spTgt>
                                        </p:tgtEl>
                                        <p:attrNameLst>
                                          <p:attrName>ppt_h</p:attrName>
                                        </p:attrNameLst>
                                      </p:cBhvr>
                                      <p:tavLst>
                                        <p:tav tm="0">
                                          <p:val>
                                            <p:fltVal val="0"/>
                                          </p:val>
                                        </p:tav>
                                        <p:tav tm="100000">
                                          <p:val>
                                            <p:strVal val="#ppt_h"/>
                                          </p:val>
                                        </p:tav>
                                      </p:tavLst>
                                    </p:anim>
                                    <p:animEffect transition="in" filter="fade">
                                      <p:cBhvr>
                                        <p:cTn id="35" dur="500"/>
                                        <p:tgtEl>
                                          <p:spTgt spid="17411">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16" fill="hold" nodeType="clickEffect">
                                  <p:stCondLst>
                                    <p:cond delay="0"/>
                                  </p:stCondLst>
                                  <p:childTnLst>
                                    <p:set>
                                      <p:cBhvr>
                                        <p:cTn id="39" dur="1" fill="hold">
                                          <p:stCondLst>
                                            <p:cond delay="0"/>
                                          </p:stCondLst>
                                        </p:cTn>
                                        <p:tgtEl>
                                          <p:spTgt spid="17411">
                                            <p:txEl>
                                              <p:pRg st="10" end="10"/>
                                            </p:txEl>
                                          </p:spTgt>
                                        </p:tgtEl>
                                        <p:attrNameLst>
                                          <p:attrName>style.visibility</p:attrName>
                                        </p:attrNameLst>
                                      </p:cBhvr>
                                      <p:to>
                                        <p:strVal val="visible"/>
                                      </p:to>
                                    </p:set>
                                    <p:anim calcmode="lin" valueType="num">
                                      <p:cBhvr>
                                        <p:cTn id="40" dur="500" fill="hold"/>
                                        <p:tgtEl>
                                          <p:spTgt spid="17411">
                                            <p:txEl>
                                              <p:pRg st="10" end="10"/>
                                            </p:txEl>
                                          </p:spTgt>
                                        </p:tgtEl>
                                        <p:attrNameLst>
                                          <p:attrName>ppt_w</p:attrName>
                                        </p:attrNameLst>
                                      </p:cBhvr>
                                      <p:tavLst>
                                        <p:tav tm="0">
                                          <p:val>
                                            <p:fltVal val="0"/>
                                          </p:val>
                                        </p:tav>
                                        <p:tav tm="100000">
                                          <p:val>
                                            <p:strVal val="#ppt_w"/>
                                          </p:val>
                                        </p:tav>
                                      </p:tavLst>
                                    </p:anim>
                                    <p:anim calcmode="lin" valueType="num">
                                      <p:cBhvr>
                                        <p:cTn id="41" dur="500" fill="hold"/>
                                        <p:tgtEl>
                                          <p:spTgt spid="17411">
                                            <p:txEl>
                                              <p:pRg st="10" end="10"/>
                                            </p:txEl>
                                          </p:spTgt>
                                        </p:tgtEl>
                                        <p:attrNameLst>
                                          <p:attrName>ppt_h</p:attrName>
                                        </p:attrNameLst>
                                      </p:cBhvr>
                                      <p:tavLst>
                                        <p:tav tm="0">
                                          <p:val>
                                            <p:fltVal val="0"/>
                                          </p:val>
                                        </p:tav>
                                        <p:tav tm="100000">
                                          <p:val>
                                            <p:strVal val="#ppt_h"/>
                                          </p:val>
                                        </p:tav>
                                      </p:tavLst>
                                    </p:anim>
                                    <p:animEffect transition="in" filter="fade">
                                      <p:cBhvr>
                                        <p:cTn id="42" dur="500"/>
                                        <p:tgtEl>
                                          <p:spTgt spid="174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17411" name="Rectangle 3"/>
          <p:cNvSpPr>
            <a:spLocks noGrp="1" noChangeArrowheads="1"/>
          </p:cNvSpPr>
          <p:nvPr>
            <p:ph type="body" idx="1"/>
          </p:nvPr>
        </p:nvSpPr>
        <p:spPr>
          <a:xfrm>
            <a:off x="2133600" y="2209800"/>
            <a:ext cx="8229600" cy="4191000"/>
          </a:xfrm>
        </p:spPr>
        <p:txBody>
          <a:bodyPr/>
          <a:lstStyle/>
          <a:p>
            <a:pPr marL="0" indent="0" eaLnBrk="1" hangingPunct="1">
              <a:lnSpc>
                <a:spcPct val="80000"/>
              </a:lnSpc>
              <a:buNone/>
              <a:defRPr/>
            </a:pPr>
            <a:r>
              <a:rPr lang="en-US" altLang="en-US" sz="2800" dirty="0">
                <a:latin typeface="Bookman Old Style" panose="02050604050505020204" pitchFamily="18" charset="0"/>
              </a:rPr>
              <a:t>Ego defense mechanisms </a:t>
            </a:r>
          </a:p>
          <a:p>
            <a:pPr marL="0" indent="0" eaLnBrk="1" hangingPunct="1">
              <a:lnSpc>
                <a:spcPct val="80000"/>
              </a:lnSpc>
              <a:buNone/>
              <a:defRPr/>
            </a:pPr>
            <a:endParaRPr lang="en-US" altLang="en-US" sz="2400" dirty="0">
              <a:latin typeface="Bookman Old Style" panose="02050604050505020204" pitchFamily="18" charset="0"/>
            </a:endParaRPr>
          </a:p>
          <a:p>
            <a:pPr marL="0" indent="0" eaLnBrk="1" hangingPunct="1">
              <a:lnSpc>
                <a:spcPct val="80000"/>
              </a:lnSpc>
              <a:buNone/>
              <a:defRPr/>
            </a:pPr>
            <a:endParaRPr lang="en-US" altLang="en-US" sz="1400" dirty="0">
              <a:latin typeface="Arial Black" pitchFamily="34" charset="0"/>
            </a:endParaRPr>
          </a:p>
          <a:p>
            <a:pPr lvl="1" eaLnBrk="1" hangingPunct="1">
              <a:lnSpc>
                <a:spcPct val="80000"/>
              </a:lnSpc>
              <a:defRPr/>
            </a:pPr>
            <a:r>
              <a:rPr lang="en-US" altLang="en-US" sz="2000" dirty="0">
                <a:solidFill>
                  <a:srgbClr val="FFFFFF"/>
                </a:solidFill>
                <a:latin typeface="Bookman Old Style" panose="02050604050505020204" pitchFamily="18" charset="0"/>
              </a:rPr>
              <a:t>Neurotic defenses (intellectualization, reaction formation, dissociation, displacement, and repression).</a:t>
            </a:r>
          </a:p>
          <a:p>
            <a:pPr lvl="1" eaLnBrk="1" hangingPunct="1">
              <a:lnSpc>
                <a:spcPct val="80000"/>
              </a:lnSpc>
              <a:defRPr/>
            </a:pPr>
            <a:endParaRPr lang="en-US" altLang="en-US" sz="2000" dirty="0" smtClean="0">
              <a:latin typeface="Bookman Old Style" panose="02050604050505020204" pitchFamily="18" charset="0"/>
            </a:endParaRPr>
          </a:p>
          <a:p>
            <a:pPr lvl="1" eaLnBrk="1" hangingPunct="1">
              <a:lnSpc>
                <a:spcPct val="80000"/>
              </a:lnSpc>
              <a:defRPr/>
            </a:pPr>
            <a:r>
              <a:rPr lang="en-US" altLang="en-US" sz="2000" dirty="0">
                <a:solidFill>
                  <a:srgbClr val="FFFFFF"/>
                </a:solidFill>
                <a:latin typeface="Bookman Old Style" panose="02050604050505020204" pitchFamily="18" charset="0"/>
              </a:rPr>
              <a:t>Mature defenses (humor, sublimation, altruism, suppression) .</a:t>
            </a:r>
          </a:p>
          <a:p>
            <a:pPr lvl="1" eaLnBrk="1" hangingPunct="1">
              <a:lnSpc>
                <a:spcPct val="80000"/>
              </a:lnSpc>
              <a:defRPr/>
            </a:pPr>
            <a:endParaRPr lang="en-US" altLang="en-US" sz="2000" dirty="0" smtClean="0">
              <a:latin typeface="Bookman Old Style" panose="02050604050505020204" pitchFamily="18" charset="0"/>
            </a:endParaRPr>
          </a:p>
          <a:p>
            <a:pPr lvl="1" eaLnBrk="1" hangingPunct="1">
              <a:lnSpc>
                <a:spcPct val="80000"/>
              </a:lnSpc>
              <a:defRPr/>
            </a:pPr>
            <a:r>
              <a:rPr lang="en-US" altLang="en-US" sz="2000" dirty="0">
                <a:solidFill>
                  <a:srgbClr val="FFFFFF"/>
                </a:solidFill>
                <a:latin typeface="Bookman Old Style" panose="02050604050505020204" pitchFamily="18" charset="0"/>
              </a:rPr>
              <a:t>Immature defenses (fantasy, projection, acting out).</a:t>
            </a:r>
          </a:p>
          <a:p>
            <a:pPr lvl="1" eaLnBrk="1" hangingPunct="1">
              <a:lnSpc>
                <a:spcPct val="80000"/>
              </a:lnSpc>
              <a:defRPr/>
            </a:pPr>
            <a:endParaRPr lang="en-US" altLang="en-US" sz="2000" dirty="0" smtClean="0">
              <a:latin typeface="Bookman Old Style" panose="02050604050505020204" pitchFamily="18" charset="0"/>
            </a:endParaRPr>
          </a:p>
          <a:p>
            <a:pPr lvl="1" eaLnBrk="1" hangingPunct="1">
              <a:lnSpc>
                <a:spcPct val="80000"/>
              </a:lnSpc>
              <a:defRPr/>
            </a:pPr>
            <a:r>
              <a:rPr lang="en-US" altLang="en-US" sz="2000" dirty="0" smtClean="0">
                <a:latin typeface="Bookman Old Style" panose="02050604050505020204" pitchFamily="18" charset="0"/>
              </a:rPr>
              <a:t>Pathological </a:t>
            </a:r>
            <a:r>
              <a:rPr lang="en-US" altLang="en-US" sz="2000" dirty="0">
                <a:latin typeface="Bookman Old Style" panose="02050604050505020204" pitchFamily="18" charset="0"/>
              </a:rPr>
              <a:t>defenses (psychotic denial and delusional projection).</a:t>
            </a:r>
          </a:p>
          <a:p>
            <a:pPr lvl="1" eaLnBrk="1" hangingPunct="1">
              <a:lnSpc>
                <a:spcPct val="80000"/>
              </a:lnSpc>
              <a:defRPr/>
            </a:pPr>
            <a:endParaRPr lang="en-US" altLang="en-US" sz="2000" dirty="0">
              <a:latin typeface="Bookman Old Style" panose="02050604050505020204" pitchFamily="18" charset="0"/>
            </a:endParaRPr>
          </a:p>
          <a:p>
            <a:pPr lvl="1" eaLnBrk="1" hangingPunct="1">
              <a:lnSpc>
                <a:spcPct val="80000"/>
              </a:lnSpc>
              <a:defRPr/>
            </a:pPr>
            <a:endParaRPr lang="en-US" altLang="en-US" sz="2000" dirty="0">
              <a:latin typeface="Bookman Old Style" panose="02050604050505020204" pitchFamily="18" charset="0"/>
            </a:endParaRPr>
          </a:p>
          <a:p>
            <a:pPr lvl="1" eaLnBrk="1" hangingPunct="1">
              <a:lnSpc>
                <a:spcPct val="80000"/>
              </a:lnSpc>
              <a:defRPr/>
            </a:pPr>
            <a:endParaRPr lang="en-US" altLang="en-US" sz="2000" dirty="0">
              <a:latin typeface="Bookman Old Style" panose="02050604050505020204" pitchFamily="18" charset="0"/>
            </a:endParaRPr>
          </a:p>
          <a:p>
            <a:pPr lvl="1" eaLnBrk="1" hangingPunct="1">
              <a:lnSpc>
                <a:spcPct val="80000"/>
              </a:lnSpc>
              <a:defRPr/>
            </a:pPr>
            <a:endParaRPr lang="en-US" altLang="en-US" sz="1400" dirty="0">
              <a:latin typeface="Arial Black" pitchFamily="34" charset="0"/>
            </a:endParaRPr>
          </a:p>
          <a:p>
            <a:pPr marL="457200" lvl="1" indent="0" eaLnBrk="1" hangingPunct="1">
              <a:lnSpc>
                <a:spcPct val="80000"/>
              </a:lnSpc>
              <a:buNone/>
              <a:defRPr/>
            </a:pPr>
            <a:endParaRPr lang="en-US" altLang="en-US" sz="1800" dirty="0">
              <a:latin typeface="Arial Black"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3600" dirty="0">
                <a:solidFill>
                  <a:srgbClr val="FFFFFF"/>
                </a:solidFill>
                <a:latin typeface="Bookman Old Style" panose="02050604050505020204" pitchFamily="18" charset="0"/>
              </a:rPr>
              <a:t>Personal </a:t>
            </a:r>
            <a:r>
              <a:rPr lang="en-US" altLang="en-US" sz="3600" dirty="0" smtClean="0">
                <a:solidFill>
                  <a:srgbClr val="FFFFFF"/>
                </a:solidFill>
                <a:latin typeface="Bookman Old Style" panose="02050604050505020204" pitchFamily="18" charset="0"/>
              </a:rPr>
              <a:t>Factors </a:t>
            </a:r>
            <a:r>
              <a:rPr lang="en-US" altLang="en-US" sz="2400" dirty="0" smtClean="0">
                <a:solidFill>
                  <a:srgbClr val="FFFFFF"/>
                </a:solidFill>
                <a:latin typeface="Bookman Old Style" panose="02050604050505020204" pitchFamily="18" charset="0"/>
              </a:rPr>
              <a:t>(Psychological)</a:t>
            </a:r>
            <a:endParaRPr lang="en-US" altLang="en-US" sz="36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3160340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ircle(in)">
                                      <p:cBhvr>
                                        <p:cTn id="7" dur="1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7411">
                                            <p:txEl>
                                              <p:pRg st="9" end="9"/>
                                            </p:txEl>
                                          </p:spTgt>
                                        </p:tgtEl>
                                        <p:attrNameLst>
                                          <p:attrName>style.visibility</p:attrName>
                                        </p:attrNameLst>
                                      </p:cBhvr>
                                      <p:to>
                                        <p:strVal val="visible"/>
                                      </p:to>
                                    </p:set>
                                    <p:animEffect transition="in" filter="circle(in)">
                                      <p:cBhvr>
                                        <p:cTn id="12" dur="1000"/>
                                        <p:tgtEl>
                                          <p:spTgt spid="17411">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7411">
                                            <p:txEl>
                                              <p:pRg st="7" end="7"/>
                                            </p:txEl>
                                          </p:spTgt>
                                        </p:tgtEl>
                                        <p:attrNameLst>
                                          <p:attrName>style.visibility</p:attrName>
                                        </p:attrNameLst>
                                      </p:cBhvr>
                                      <p:to>
                                        <p:strVal val="visible"/>
                                      </p:to>
                                    </p:set>
                                    <p:animEffect transition="in" filter="circle(in)">
                                      <p:cBhvr>
                                        <p:cTn id="17" dur="1000"/>
                                        <p:tgtEl>
                                          <p:spTgt spid="17411">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7411">
                                            <p:txEl>
                                              <p:pRg st="5" end="5"/>
                                            </p:txEl>
                                          </p:spTgt>
                                        </p:tgtEl>
                                        <p:attrNameLst>
                                          <p:attrName>style.visibility</p:attrName>
                                        </p:attrNameLst>
                                      </p:cBhvr>
                                      <p:to>
                                        <p:strVal val="visible"/>
                                      </p:to>
                                    </p:set>
                                    <p:animEffect transition="in" filter="circle(in)">
                                      <p:cBhvr>
                                        <p:cTn id="22" dur="1000"/>
                                        <p:tgtEl>
                                          <p:spTgt spid="174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circle(in)">
                                      <p:cBhvr>
                                        <p:cTn id="27" dur="10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17411" name="Rectangle 3"/>
          <p:cNvSpPr>
            <a:spLocks noGrp="1" noChangeArrowheads="1"/>
          </p:cNvSpPr>
          <p:nvPr>
            <p:ph type="body" idx="1"/>
          </p:nvPr>
        </p:nvSpPr>
        <p:spPr>
          <a:xfrm>
            <a:off x="653143" y="2209800"/>
            <a:ext cx="9710057" cy="4419600"/>
          </a:xfrm>
        </p:spPr>
        <p:txBody>
          <a:bodyPr/>
          <a:lstStyle/>
          <a:p>
            <a:pPr marL="0" indent="0" eaLnBrk="1" hangingPunct="1">
              <a:lnSpc>
                <a:spcPct val="80000"/>
              </a:lnSpc>
              <a:buNone/>
              <a:defRPr/>
            </a:pPr>
            <a:r>
              <a:rPr lang="en-US" altLang="en-US" sz="2800" dirty="0">
                <a:latin typeface="Bookman Old Style" panose="02050604050505020204" pitchFamily="18" charset="0"/>
              </a:rPr>
              <a:t>Acquired Coping Strategies (</a:t>
            </a:r>
            <a:r>
              <a:rPr lang="en-US" altLang="en-US" sz="2800" dirty="0" err="1">
                <a:latin typeface="Bookman Old Style" panose="02050604050505020204" pitchFamily="18" charset="0"/>
              </a:rPr>
              <a:t>Weiten</a:t>
            </a:r>
            <a:r>
              <a:rPr lang="en-US" altLang="en-US" sz="2800" dirty="0">
                <a:latin typeface="Bookman Old Style" panose="02050604050505020204" pitchFamily="18" charset="0"/>
              </a:rPr>
              <a:t> et al. 2009)</a:t>
            </a:r>
          </a:p>
          <a:p>
            <a:pPr lvl="1"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marL="457200" lvl="1" indent="0" eaLnBrk="1" hangingPunct="1">
              <a:lnSpc>
                <a:spcPct val="80000"/>
              </a:lnSpc>
              <a:buNone/>
              <a:defRPr/>
            </a:pPr>
            <a:endParaRPr lang="en-US" altLang="en-US" sz="18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a:latin typeface="Bookman Old Style" panose="02050604050505020204" pitchFamily="18" charset="0"/>
              </a:rPr>
              <a:t>Appraisal or adaptive cognitive focused </a:t>
            </a:r>
          </a:p>
          <a:p>
            <a:pPr marL="914400" lvl="2" indent="0" eaLnBrk="1" hangingPunct="1">
              <a:lnSpc>
                <a:spcPct val="80000"/>
              </a:lnSpc>
              <a:buNone/>
              <a:defRPr/>
            </a:pPr>
            <a:r>
              <a:rPr lang="en-US" altLang="en-US" sz="2000" dirty="0">
                <a:latin typeface="Bookman Old Style" panose="02050604050505020204" pitchFamily="18" charset="0"/>
              </a:rPr>
              <a:t>(denial, minimizing, rationalizing, etc.)</a:t>
            </a:r>
          </a:p>
          <a:p>
            <a:pPr marL="457200" lvl="1" indent="0" eaLnBrk="1" hangingPunct="1">
              <a:lnSpc>
                <a:spcPct val="80000"/>
              </a:lnSpc>
              <a:buNone/>
              <a:defRPr/>
            </a:pP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a:latin typeface="Bookman Old Style" panose="02050604050505020204" pitchFamily="18" charset="0"/>
              </a:rPr>
              <a:t>Emotional focused (principles of emotional regulation)</a:t>
            </a:r>
          </a:p>
          <a:p>
            <a:pPr marL="914400" lvl="2" indent="0" eaLnBrk="1" hangingPunct="1">
              <a:lnSpc>
                <a:spcPct val="80000"/>
              </a:lnSpc>
              <a:buNone/>
              <a:defRPr/>
            </a:pPr>
            <a:r>
              <a:rPr lang="en-US" altLang="en-US" sz="2000" dirty="0">
                <a:latin typeface="Bookman Old Style" panose="02050604050505020204" pitchFamily="18" charset="0"/>
              </a:rPr>
              <a:t>(managing hostile emotions, meditating, relaxation techniques)</a:t>
            </a:r>
          </a:p>
          <a:p>
            <a:pPr lvl="1" eaLnBrk="1" hangingPunct="1">
              <a:lnSpc>
                <a:spcPct val="80000"/>
              </a:lnSpc>
              <a:buFont typeface="Courier New" panose="02070309020205020404" pitchFamily="49" charset="0"/>
              <a:buChar char="o"/>
              <a:defRPr/>
            </a:pPr>
            <a:endParaRPr lang="en-US" altLang="en-US" sz="2000" dirty="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000" dirty="0">
                <a:latin typeface="Bookman Old Style" panose="02050604050505020204" pitchFamily="18" charset="0"/>
              </a:rPr>
              <a:t>Problem focused (solution driven)</a:t>
            </a:r>
          </a:p>
          <a:p>
            <a:pPr eaLnBrk="1" hangingPunct="1">
              <a:lnSpc>
                <a:spcPct val="80000"/>
              </a:lnSpc>
              <a:defRPr/>
            </a:pPr>
            <a:endParaRPr lang="en-US" altLang="en-US" sz="2400" dirty="0">
              <a:latin typeface="Arial Black" pitchFamily="34" charset="0"/>
            </a:endParaRPr>
          </a:p>
          <a:p>
            <a:pPr eaLnBrk="1" hangingPunct="1">
              <a:lnSpc>
                <a:spcPct val="80000"/>
              </a:lnSpc>
              <a:defRPr/>
            </a:pPr>
            <a:endParaRPr lang="en-US" altLang="en-US" sz="2400" dirty="0">
              <a:latin typeface="Arial Black" pitchFamily="34" charset="0"/>
            </a:endParaRPr>
          </a:p>
          <a:p>
            <a:pPr eaLnBrk="1" hangingPunct="1">
              <a:lnSpc>
                <a:spcPct val="80000"/>
              </a:lnSpc>
              <a:defRPr/>
            </a:pPr>
            <a:endParaRPr lang="en-US" altLang="en-US" sz="2400" dirty="0">
              <a:latin typeface="Arial Black" pitchFamily="34" charset="0"/>
            </a:endParaRPr>
          </a:p>
          <a:p>
            <a:pPr eaLnBrk="1" hangingPunct="1">
              <a:lnSpc>
                <a:spcPct val="80000"/>
              </a:lnSpc>
              <a:defRPr/>
            </a:pPr>
            <a:endParaRPr lang="en-US" altLang="en-US" sz="2400" dirty="0">
              <a:latin typeface="Arial Black" pitchFamily="34" charset="0"/>
            </a:endParaRPr>
          </a:p>
          <a:p>
            <a:pPr eaLnBrk="1" hangingPunct="1">
              <a:lnSpc>
                <a:spcPct val="80000"/>
              </a:lnSpc>
              <a:defRPr/>
            </a:pPr>
            <a:endParaRPr lang="en-US" altLang="en-US" sz="2400" dirty="0">
              <a:latin typeface="Arial Black" pitchFamily="34" charset="0"/>
            </a:endParaRPr>
          </a:p>
          <a:p>
            <a:pPr marL="457200" lvl="1" indent="0" eaLnBrk="1" hangingPunct="1">
              <a:lnSpc>
                <a:spcPct val="80000"/>
              </a:lnSpc>
              <a:buNone/>
              <a:defRPr/>
            </a:pPr>
            <a:r>
              <a:rPr lang="en-US" altLang="en-US" sz="1800" dirty="0">
                <a:latin typeface="Arial Black" pitchFamily="34" charset="0"/>
              </a:rPr>
              <a:t> </a:t>
            </a: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marL="457200" lvl="1" indent="0" eaLnBrk="1" hangingPunct="1">
              <a:lnSpc>
                <a:spcPct val="80000"/>
              </a:lnSpc>
              <a:buNone/>
              <a:defRPr/>
            </a:pPr>
            <a:endParaRPr lang="en-US" altLang="en-US" sz="1800" dirty="0">
              <a:latin typeface="Arial Black"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3600" dirty="0">
                <a:solidFill>
                  <a:srgbClr val="FFFFFF"/>
                </a:solidFill>
                <a:latin typeface="Bookman Old Style" panose="02050604050505020204" pitchFamily="18" charset="0"/>
              </a:rPr>
              <a:t>Personal </a:t>
            </a:r>
            <a:r>
              <a:rPr lang="en-US" altLang="en-US" sz="3600" dirty="0" smtClean="0">
                <a:solidFill>
                  <a:srgbClr val="FFFFFF"/>
                </a:solidFill>
                <a:latin typeface="Bookman Old Style" panose="02050604050505020204" pitchFamily="18" charset="0"/>
              </a:rPr>
              <a:t>Factors </a:t>
            </a:r>
            <a:r>
              <a:rPr lang="en-US" altLang="en-US" sz="2400" dirty="0" smtClean="0">
                <a:solidFill>
                  <a:srgbClr val="FFFFFF"/>
                </a:solidFill>
                <a:latin typeface="Bookman Old Style" panose="02050604050505020204" pitchFamily="18" charset="0"/>
              </a:rPr>
              <a:t>(Psychological)</a:t>
            </a:r>
            <a:endParaRPr lang="en-US" altLang="en-US" sz="36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704161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ircle(in)">
                                      <p:cBhvr>
                                        <p:cTn id="7" dur="1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17411">
                                            <p:txEl>
                                              <p:pRg st="3" end="3"/>
                                            </p:txEl>
                                          </p:spTgt>
                                        </p:tgtEl>
                                        <p:attrNameLst>
                                          <p:attrName>style.visibility</p:attrName>
                                        </p:attrNameLst>
                                      </p:cBhvr>
                                      <p:to>
                                        <p:strVal val="visible"/>
                                      </p:to>
                                    </p:set>
                                    <p:anim calcmode="lin" valueType="num">
                                      <p:cBhvr>
                                        <p:cTn id="12"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17411">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17411">
                                            <p:txEl>
                                              <p:pRg st="3" end="3"/>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anim calcmode="lin" valueType="num">
                                      <p:cBhvr>
                                        <p:cTn id="19"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7411">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1741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nodeType="clickEffect">
                                  <p:stCondLst>
                                    <p:cond delay="0"/>
                                  </p:stCondLst>
                                  <p:childTnLst>
                                    <p:set>
                                      <p:cBhvr>
                                        <p:cTn id="25" dur="1" fill="hold">
                                          <p:stCondLst>
                                            <p:cond delay="0"/>
                                          </p:stCondLst>
                                        </p:cTn>
                                        <p:tgtEl>
                                          <p:spTgt spid="17411">
                                            <p:txEl>
                                              <p:pRg st="6" end="6"/>
                                            </p:txEl>
                                          </p:spTgt>
                                        </p:tgtEl>
                                        <p:attrNameLst>
                                          <p:attrName>style.visibility</p:attrName>
                                        </p:attrNameLst>
                                      </p:cBhvr>
                                      <p:to>
                                        <p:strVal val="visible"/>
                                      </p:to>
                                    </p:set>
                                    <p:anim calcmode="lin" valueType="num">
                                      <p:cBhvr>
                                        <p:cTn id="26"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17411">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17411">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17411">
                                            <p:txEl>
                                              <p:pRg st="7" end="7"/>
                                            </p:txEl>
                                          </p:spTgt>
                                        </p:tgtEl>
                                        <p:attrNameLst>
                                          <p:attrName>style.visibility</p:attrName>
                                        </p:attrNameLst>
                                      </p:cBhvr>
                                      <p:to>
                                        <p:strVal val="visible"/>
                                      </p:to>
                                    </p:set>
                                    <p:anim calcmode="lin" valueType="num">
                                      <p:cBhvr>
                                        <p:cTn id="33" dur="500" fill="hold"/>
                                        <p:tgtEl>
                                          <p:spTgt spid="17411">
                                            <p:txEl>
                                              <p:pRg st="7" end="7"/>
                                            </p:txEl>
                                          </p:spTgt>
                                        </p:tgtEl>
                                        <p:attrNameLst>
                                          <p:attrName>ppt_w</p:attrName>
                                        </p:attrNameLst>
                                      </p:cBhvr>
                                      <p:tavLst>
                                        <p:tav tm="0">
                                          <p:val>
                                            <p:fltVal val="0"/>
                                          </p:val>
                                        </p:tav>
                                        <p:tav tm="100000">
                                          <p:val>
                                            <p:strVal val="#ppt_w"/>
                                          </p:val>
                                        </p:tav>
                                      </p:tavLst>
                                    </p:anim>
                                    <p:anim calcmode="lin" valueType="num">
                                      <p:cBhvr>
                                        <p:cTn id="34" dur="500" fill="hold"/>
                                        <p:tgtEl>
                                          <p:spTgt spid="17411">
                                            <p:txEl>
                                              <p:pRg st="7" end="7"/>
                                            </p:txEl>
                                          </p:spTgt>
                                        </p:tgtEl>
                                        <p:attrNameLst>
                                          <p:attrName>ppt_h</p:attrName>
                                        </p:attrNameLst>
                                      </p:cBhvr>
                                      <p:tavLst>
                                        <p:tav tm="0">
                                          <p:val>
                                            <p:fltVal val="0"/>
                                          </p:val>
                                        </p:tav>
                                        <p:tav tm="100000">
                                          <p:val>
                                            <p:strVal val="#ppt_h"/>
                                          </p:val>
                                        </p:tav>
                                      </p:tavLst>
                                    </p:anim>
                                    <p:animEffect transition="in" filter="fade">
                                      <p:cBhvr>
                                        <p:cTn id="35" dur="500"/>
                                        <p:tgtEl>
                                          <p:spTgt spid="17411">
                                            <p:txEl>
                                              <p:pRg st="7" end="7"/>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16" fill="hold" nodeType="clickEffect">
                                  <p:stCondLst>
                                    <p:cond delay="0"/>
                                  </p:stCondLst>
                                  <p:childTnLst>
                                    <p:set>
                                      <p:cBhvr>
                                        <p:cTn id="39" dur="1" fill="hold">
                                          <p:stCondLst>
                                            <p:cond delay="0"/>
                                          </p:stCondLst>
                                        </p:cTn>
                                        <p:tgtEl>
                                          <p:spTgt spid="17411">
                                            <p:txEl>
                                              <p:pRg st="9" end="9"/>
                                            </p:txEl>
                                          </p:spTgt>
                                        </p:tgtEl>
                                        <p:attrNameLst>
                                          <p:attrName>style.visibility</p:attrName>
                                        </p:attrNameLst>
                                      </p:cBhvr>
                                      <p:to>
                                        <p:strVal val="visible"/>
                                      </p:to>
                                    </p:set>
                                    <p:anim calcmode="lin" valueType="num">
                                      <p:cBhvr>
                                        <p:cTn id="40" dur="500" fill="hold"/>
                                        <p:tgtEl>
                                          <p:spTgt spid="17411">
                                            <p:txEl>
                                              <p:pRg st="9" end="9"/>
                                            </p:txEl>
                                          </p:spTgt>
                                        </p:tgtEl>
                                        <p:attrNameLst>
                                          <p:attrName>ppt_w</p:attrName>
                                        </p:attrNameLst>
                                      </p:cBhvr>
                                      <p:tavLst>
                                        <p:tav tm="0">
                                          <p:val>
                                            <p:fltVal val="0"/>
                                          </p:val>
                                        </p:tav>
                                        <p:tav tm="100000">
                                          <p:val>
                                            <p:strVal val="#ppt_w"/>
                                          </p:val>
                                        </p:tav>
                                      </p:tavLst>
                                    </p:anim>
                                    <p:anim calcmode="lin" valueType="num">
                                      <p:cBhvr>
                                        <p:cTn id="41" dur="500" fill="hold"/>
                                        <p:tgtEl>
                                          <p:spTgt spid="17411">
                                            <p:txEl>
                                              <p:pRg st="9" end="9"/>
                                            </p:txEl>
                                          </p:spTgt>
                                        </p:tgtEl>
                                        <p:attrNameLst>
                                          <p:attrName>ppt_h</p:attrName>
                                        </p:attrNameLst>
                                      </p:cBhvr>
                                      <p:tavLst>
                                        <p:tav tm="0">
                                          <p:val>
                                            <p:fltVal val="0"/>
                                          </p:val>
                                        </p:tav>
                                        <p:tav tm="100000">
                                          <p:val>
                                            <p:strVal val="#ppt_h"/>
                                          </p:val>
                                        </p:tav>
                                      </p:tavLst>
                                    </p:anim>
                                    <p:animEffect transition="in" filter="fade">
                                      <p:cBhvr>
                                        <p:cTn id="42" dur="500"/>
                                        <p:tgtEl>
                                          <p:spTgt spid="17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rgbClr val="000000"/>
                </a:solidFill>
                <a:latin typeface="Bookman Old Style"/>
                <a:ea typeface="Bookman Old Style"/>
                <a:cs typeface="Bookman Old Style"/>
                <a:sym typeface="Bookman Old Style"/>
              </a:rPr>
              <a:t>Approach to Understanding the ‘Meaning’ of Behaviors in NCD</a:t>
            </a:r>
            <a:endParaRPr lang="en-US" dirty="0"/>
          </a:p>
        </p:txBody>
      </p:sp>
      <p:sp>
        <p:nvSpPr>
          <p:cNvPr id="3" name="Text Placeholder 2"/>
          <p:cNvSpPr>
            <a:spLocks noGrp="1"/>
          </p:cNvSpPr>
          <p:nvPr>
            <p:ph type="body" idx="1"/>
          </p:nvPr>
        </p:nvSpPr>
        <p:spPr/>
        <p:txBody>
          <a:bodyPr>
            <a:normAutofit/>
          </a:bodyPr>
          <a:lstStyle/>
          <a:p>
            <a:pPr marL="50800" indent="0">
              <a:buNone/>
            </a:pPr>
            <a:r>
              <a:rPr lang="en-US" dirty="0" smtClean="0"/>
              <a:t>Anxiety </a:t>
            </a:r>
            <a:r>
              <a:rPr lang="en-US" dirty="0"/>
              <a:t>Episode</a:t>
            </a:r>
          </a:p>
          <a:p>
            <a:pPr marL="50800" indent="0">
              <a:buNone/>
            </a:pPr>
            <a:r>
              <a:rPr lang="en-US" sz="2000" dirty="0"/>
              <a:t>Fearful and worrisome thoughts, autonomic arousal and hypervigilance, restless, fidgety and </a:t>
            </a:r>
            <a:r>
              <a:rPr lang="en-US" sz="2000" b="1" dirty="0"/>
              <a:t>agitation</a:t>
            </a:r>
          </a:p>
          <a:p>
            <a:pPr marL="50800" indent="0">
              <a:buNone/>
            </a:pPr>
            <a:endParaRPr lang="en-US" b="1" dirty="0"/>
          </a:p>
          <a:p>
            <a:pPr marL="50800" indent="0">
              <a:buNone/>
            </a:pPr>
            <a:r>
              <a:rPr lang="en-US" dirty="0"/>
              <a:t>Delirious Episode</a:t>
            </a:r>
          </a:p>
          <a:p>
            <a:pPr marL="50800" indent="0">
              <a:buNone/>
            </a:pPr>
            <a:r>
              <a:rPr lang="en-US" sz="2000" dirty="0"/>
              <a:t>Distractibility, disorganized thinking, increase disorientation, delusions and hallucination, and </a:t>
            </a:r>
            <a:r>
              <a:rPr lang="en-US" sz="2000" b="1" dirty="0" smtClean="0"/>
              <a:t>agitation</a:t>
            </a:r>
            <a:endParaRPr lang="en-US" dirty="0"/>
          </a:p>
          <a:p>
            <a:pPr marL="50800" indent="0">
              <a:buNone/>
            </a:pPr>
            <a:endParaRPr lang="en-US" sz="2000" dirty="0"/>
          </a:p>
          <a:p>
            <a:pPr marL="50800" indent="0">
              <a:buNone/>
            </a:pPr>
            <a:r>
              <a:rPr lang="en-US" dirty="0" smtClean="0"/>
              <a:t>Innate Physiological Needs</a:t>
            </a:r>
          </a:p>
          <a:p>
            <a:pPr marL="50800" indent="0">
              <a:buNone/>
            </a:pPr>
            <a:r>
              <a:rPr lang="en-US" sz="2000" dirty="0" smtClean="0"/>
              <a:t>Nervousness, sweating, irritability, restlessness and </a:t>
            </a:r>
            <a:r>
              <a:rPr lang="en-US" sz="2000" b="1" dirty="0" smtClean="0"/>
              <a:t>agitation</a:t>
            </a:r>
            <a:endParaRPr lang="en-US" sz="2000" dirty="0"/>
          </a:p>
        </p:txBody>
      </p:sp>
    </p:spTree>
    <p:extLst>
      <p:ext uri="{BB962C8B-B14F-4D97-AF65-F5344CB8AC3E}">
        <p14:creationId xmlns:p14="http://schemas.microsoft.com/office/powerpoint/2010/main" val="26963685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17411" name="Rectangle 3"/>
          <p:cNvSpPr>
            <a:spLocks noGrp="1" noChangeArrowheads="1"/>
          </p:cNvSpPr>
          <p:nvPr>
            <p:ph type="body" idx="1"/>
          </p:nvPr>
        </p:nvSpPr>
        <p:spPr>
          <a:xfrm>
            <a:off x="2133600" y="1828800"/>
            <a:ext cx="8229600" cy="4191000"/>
          </a:xfrm>
        </p:spPr>
        <p:txBody>
          <a:bodyPr/>
          <a:lstStyle/>
          <a:p>
            <a:pPr eaLnBrk="1" hangingPunct="1">
              <a:lnSpc>
                <a:spcPct val="80000"/>
              </a:lnSpc>
              <a:defRPr/>
            </a:pPr>
            <a:endParaRPr lang="en-US" altLang="en-US" sz="1800" dirty="0">
              <a:latin typeface="Bookman Old Style" panose="02050604050505020204" pitchFamily="18" charset="0"/>
            </a:endParaRPr>
          </a:p>
          <a:p>
            <a:pPr eaLnBrk="1" hangingPunct="1">
              <a:lnSpc>
                <a:spcPct val="80000"/>
              </a:lnSpc>
              <a:defRPr/>
            </a:pPr>
            <a:endParaRPr lang="en-US" altLang="en-US" sz="1800" dirty="0">
              <a:latin typeface="Bookman Old Style" panose="02050604050505020204" pitchFamily="18" charset="0"/>
            </a:endParaRPr>
          </a:p>
          <a:p>
            <a:pPr eaLnBrk="1" hangingPunct="1">
              <a:lnSpc>
                <a:spcPct val="80000"/>
              </a:lnSpc>
              <a:defRPr/>
            </a:pPr>
            <a:endParaRPr lang="en-US" altLang="en-US" sz="1800" dirty="0">
              <a:latin typeface="Bookman Old Style" panose="02050604050505020204" pitchFamily="18" charset="0"/>
            </a:endParaRPr>
          </a:p>
          <a:p>
            <a:pPr eaLnBrk="1" hangingPunct="1">
              <a:lnSpc>
                <a:spcPct val="80000"/>
              </a:lnSpc>
              <a:defRPr/>
            </a:pPr>
            <a:r>
              <a:rPr lang="en-US" altLang="en-US" sz="2000" dirty="0">
                <a:latin typeface="Bookman Old Style" panose="02050604050505020204" pitchFamily="18" charset="0"/>
              </a:rPr>
              <a:t>Innate and constitutional</a:t>
            </a:r>
          </a:p>
          <a:p>
            <a:pPr marL="0" indent="0" eaLnBrk="1" hangingPunct="1">
              <a:lnSpc>
                <a:spcPct val="80000"/>
              </a:lnSpc>
              <a:buNone/>
              <a:defRPr/>
            </a:pPr>
            <a:r>
              <a:rPr lang="en-US" altLang="en-US" sz="2000" dirty="0">
                <a:latin typeface="Bookman Old Style" panose="02050604050505020204" pitchFamily="18" charset="0"/>
              </a:rPr>
              <a:t> </a:t>
            </a:r>
          </a:p>
          <a:p>
            <a:pPr eaLnBrk="1" hangingPunct="1">
              <a:lnSpc>
                <a:spcPct val="80000"/>
              </a:lnSpc>
              <a:defRPr/>
            </a:pPr>
            <a:r>
              <a:rPr lang="en-US" altLang="en-US" sz="2000" dirty="0">
                <a:latin typeface="Bookman Old Style" panose="02050604050505020204" pitchFamily="18" charset="0"/>
              </a:rPr>
              <a:t>Genetically determined</a:t>
            </a:r>
          </a:p>
          <a:p>
            <a:pPr eaLnBrk="1" hangingPunct="1">
              <a:lnSpc>
                <a:spcPct val="80000"/>
              </a:lnSpc>
              <a:defRPr/>
            </a:pPr>
            <a:endParaRPr lang="en-US" altLang="en-US" sz="1800" dirty="0">
              <a:latin typeface="Bookman Old Style" panose="02050604050505020204" pitchFamily="18" charset="0"/>
            </a:endParaRPr>
          </a:p>
          <a:p>
            <a:pPr eaLnBrk="1" hangingPunct="1">
              <a:lnSpc>
                <a:spcPct val="80000"/>
              </a:lnSpc>
              <a:defRPr/>
            </a:pPr>
            <a:r>
              <a:rPr lang="en-US" altLang="en-US" sz="1800" dirty="0" smtClean="0">
                <a:latin typeface="Bookman Old Style" panose="02050604050505020204" pitchFamily="18" charset="0"/>
              </a:rPr>
              <a:t>Specific ‘personality’             ‘ego-defenses’ --</a:t>
            </a:r>
            <a:r>
              <a:rPr lang="en-US" altLang="en-US" sz="1800" dirty="0" smtClean="0">
                <a:latin typeface="Bookman Old Style" panose="02050604050505020204" pitchFamily="18" charset="0"/>
                <a:sym typeface="Wingdings" panose="05000000000000000000" pitchFamily="2" charset="2"/>
              </a:rPr>
              <a:t>  Coping Strategy </a:t>
            </a:r>
            <a:endParaRPr lang="en-US" altLang="en-US" sz="1800" dirty="0" smtClean="0">
              <a:latin typeface="Bookman Old Style" panose="02050604050505020204" pitchFamily="18" charset="0"/>
            </a:endParaRPr>
          </a:p>
          <a:p>
            <a:pPr eaLnBrk="1" hangingPunct="1">
              <a:lnSpc>
                <a:spcPct val="80000"/>
              </a:lnSpc>
              <a:defRPr/>
            </a:pPr>
            <a:endParaRPr lang="en-US" altLang="en-US" sz="1800" dirty="0">
              <a:latin typeface="Bookman Old Style" panose="02050604050505020204" pitchFamily="18" charset="0"/>
            </a:endParaRPr>
          </a:p>
          <a:p>
            <a:pPr eaLnBrk="1" hangingPunct="1">
              <a:lnSpc>
                <a:spcPct val="80000"/>
              </a:lnSpc>
              <a:defRPr/>
            </a:pPr>
            <a:r>
              <a:rPr lang="en-US" altLang="en-US" sz="2000" dirty="0">
                <a:latin typeface="Bookman Old Style" panose="02050604050505020204" pitchFamily="18" charset="0"/>
              </a:rPr>
              <a:t>Determine  vulnerability to mental </a:t>
            </a:r>
            <a:r>
              <a:rPr lang="en-US" altLang="en-US" sz="2000" dirty="0" smtClean="0">
                <a:latin typeface="Bookman Old Style" panose="02050604050505020204" pitchFamily="18" charset="0"/>
              </a:rPr>
              <a:t>illness and Cognitive Imp.</a:t>
            </a:r>
            <a:endParaRPr lang="en-US" altLang="en-US" sz="2000" dirty="0">
              <a:latin typeface="Bookman Old Style" panose="02050604050505020204" pitchFamily="18" charset="0"/>
            </a:endParaRPr>
          </a:p>
          <a:p>
            <a:pPr eaLnBrk="1" hangingPunct="1">
              <a:lnSpc>
                <a:spcPct val="80000"/>
              </a:lnSpc>
              <a:defRPr/>
            </a:pPr>
            <a:endParaRPr lang="en-US" altLang="en-US" sz="1800" dirty="0">
              <a:latin typeface="Bookman Old Style" panose="02050604050505020204" pitchFamily="18" charset="0"/>
            </a:endParaRPr>
          </a:p>
          <a:p>
            <a:pPr marL="0" indent="0" eaLnBrk="1" hangingPunct="1">
              <a:lnSpc>
                <a:spcPct val="80000"/>
              </a:lnSpc>
              <a:buNone/>
              <a:defRPr/>
            </a:pPr>
            <a:endParaRPr lang="en-US" altLang="en-US" sz="1800" dirty="0">
              <a:latin typeface="Bookman Old Style" panose="02050604050505020204" pitchFamily="18" charset="0"/>
            </a:endParaRPr>
          </a:p>
          <a:p>
            <a:pPr marL="0" indent="0" eaLnBrk="1" hangingPunct="1">
              <a:lnSpc>
                <a:spcPct val="80000"/>
              </a:lnSpc>
              <a:buNone/>
              <a:defRPr/>
            </a:pPr>
            <a:endParaRPr lang="en-US" altLang="en-US" sz="1800" dirty="0">
              <a:latin typeface="Bookman Old Style" panose="02050604050505020204" pitchFamily="18" charset="0"/>
            </a:endParaRPr>
          </a:p>
          <a:p>
            <a:pPr marL="457200" lvl="1" indent="0" eaLnBrk="1" hangingPunct="1">
              <a:lnSpc>
                <a:spcPct val="80000"/>
              </a:lnSpc>
              <a:buNone/>
              <a:defRPr/>
            </a:pPr>
            <a:r>
              <a:rPr lang="en-US" altLang="en-US" sz="1800" dirty="0">
                <a:latin typeface="Arial Black" pitchFamily="34" charset="0"/>
              </a:rPr>
              <a:t> </a:t>
            </a:r>
          </a:p>
          <a:p>
            <a:pPr marL="457200" lvl="1" indent="0" eaLnBrk="1" hangingPunct="1">
              <a:lnSpc>
                <a:spcPct val="80000"/>
              </a:lnSpc>
              <a:buFont typeface="Courier New" pitchFamily="49" charset="0"/>
              <a:buChar char="o"/>
              <a:defRPr/>
            </a:pPr>
            <a:endParaRPr lang="en-US" altLang="en-US" sz="1800" dirty="0">
              <a:latin typeface="Arial Black" pitchFamily="34" charset="0"/>
            </a:endParaRPr>
          </a:p>
          <a:p>
            <a:pPr marL="457200" lvl="1" indent="0" eaLnBrk="1" hangingPunct="1">
              <a:lnSpc>
                <a:spcPct val="80000"/>
              </a:lnSpc>
              <a:buFont typeface="Courier New" pitchFamily="49" charset="0"/>
              <a:buChar char="o"/>
              <a:defRPr/>
            </a:pPr>
            <a:endParaRPr lang="en-US" altLang="en-US" sz="1800" dirty="0">
              <a:latin typeface="Arial Black" pitchFamily="34" charset="0"/>
            </a:endParaRPr>
          </a:p>
          <a:p>
            <a:pPr marL="457200" lvl="1" indent="0" eaLnBrk="1" hangingPunct="1">
              <a:lnSpc>
                <a:spcPct val="80000"/>
              </a:lnSpc>
              <a:buFont typeface="Courier New" pitchFamily="49" charset="0"/>
              <a:buChar char="o"/>
              <a:defRPr/>
            </a:pPr>
            <a:endParaRPr lang="en-US" altLang="en-US" sz="1800" dirty="0">
              <a:latin typeface="Arial Black" pitchFamily="34" charset="0"/>
            </a:endParaRPr>
          </a:p>
          <a:p>
            <a:pPr marL="457200" lvl="1" indent="0" eaLnBrk="1" hangingPunct="1">
              <a:lnSpc>
                <a:spcPct val="80000"/>
              </a:lnSpc>
              <a:buNone/>
              <a:defRPr/>
            </a:pPr>
            <a:endParaRPr lang="en-US" altLang="en-US" sz="1800" dirty="0">
              <a:latin typeface="Arial Black"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2800" dirty="0">
                <a:solidFill>
                  <a:srgbClr val="FFFFFF"/>
                </a:solidFill>
                <a:latin typeface="Bookman Old Style" panose="02050604050505020204" pitchFamily="18" charset="0"/>
              </a:rPr>
              <a:t>Personal Factors</a:t>
            </a:r>
            <a:endParaRPr lang="en-US" altLang="en-US" sz="2000" dirty="0">
              <a:solidFill>
                <a:srgbClr val="FFFFFF"/>
              </a:solidFill>
              <a:latin typeface="Bookman Old Style" panose="02050604050505020204" pitchFamily="18" charset="0"/>
            </a:endParaRPr>
          </a:p>
        </p:txBody>
      </p:sp>
      <p:sp>
        <p:nvSpPr>
          <p:cNvPr id="3" name="Right Arrow 2"/>
          <p:cNvSpPr/>
          <p:nvPr/>
        </p:nvSpPr>
        <p:spPr>
          <a:xfrm>
            <a:off x="5034642" y="3726656"/>
            <a:ext cx="495300" cy="395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ClrTx/>
              <a:defRPr/>
            </a:pPr>
            <a:endParaRPr lang="en-US" sz="1800" kern="1200">
              <a:solidFill>
                <a:srgbClr val="FFFFFF"/>
              </a:solidFill>
              <a:latin typeface="Arial"/>
            </a:endParaRPr>
          </a:p>
        </p:txBody>
      </p:sp>
    </p:spTree>
    <p:extLst>
      <p:ext uri="{BB962C8B-B14F-4D97-AF65-F5344CB8AC3E}">
        <p14:creationId xmlns:p14="http://schemas.microsoft.com/office/powerpoint/2010/main" val="3538634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1">
                                            <p:txEl>
                                              <p:pRg st="7" end="7"/>
                                            </p:txEl>
                                          </p:spTgt>
                                        </p:tgtEl>
                                        <p:attrNameLst>
                                          <p:attrName>style.visibility</p:attrName>
                                        </p:attrNameLst>
                                      </p:cBhvr>
                                      <p:to>
                                        <p:strVal val="visible"/>
                                      </p:to>
                                    </p:set>
                                    <p:animEffect transition="in" filter="circle(in)">
                                      <p:cBhvr>
                                        <p:cTn id="7" dur="1000"/>
                                        <p:tgtEl>
                                          <p:spTgt spid="17411">
                                            <p:txEl>
                                              <p:pRg st="7" end="7"/>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7411">
                                            <p:txEl>
                                              <p:pRg st="9" end="9"/>
                                            </p:txEl>
                                          </p:spTgt>
                                        </p:tgtEl>
                                        <p:attrNameLst>
                                          <p:attrName>style.visibility</p:attrName>
                                        </p:attrNameLst>
                                      </p:cBhvr>
                                      <p:to>
                                        <p:strVal val="visible"/>
                                      </p:to>
                                    </p:set>
                                    <p:animEffect transition="in" filter="circle(in)">
                                      <p:cBhvr>
                                        <p:cTn id="12" dur="1000"/>
                                        <p:tgtEl>
                                          <p:spTgt spid="17411">
                                            <p:txEl>
                                              <p:pRg st="9" end="9"/>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circle(in)">
                                      <p:cBhvr>
                                        <p:cTn id="17" dur="1000"/>
                                        <p:tgtEl>
                                          <p:spTgt spid="174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circle(in)">
                                      <p:cBhvr>
                                        <p:cTn id="22" dur="1000"/>
                                        <p:tgtEl>
                                          <p:spTgt spid="1741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circle(in)">
                                      <p:cBhvr>
                                        <p:cTn id="27" dur="10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br>
              <a:rPr lang="en-US" altLang="en-US" sz="2800" dirty="0">
                <a:latin typeface="Arial Black" panose="020B0A04020102020204" pitchFamily="34" charset="0"/>
              </a:rPr>
            </a:br>
            <a:r>
              <a:rPr lang="en-US" altLang="en-US" sz="2800" dirty="0">
                <a:latin typeface="Arial Black" panose="020B0A04020102020204" pitchFamily="34" charset="0"/>
              </a:rPr>
              <a:t/>
            </a:r>
            <a:br>
              <a:rPr lang="en-US" altLang="en-US" sz="2800" dirty="0">
                <a:latin typeface="Arial Black" panose="020B0A04020102020204" pitchFamily="34" charset="0"/>
              </a:rPr>
            </a:br>
            <a:r>
              <a:rPr lang="en-US" altLang="en-US" sz="2800" dirty="0">
                <a:latin typeface="Bookman Old Style" panose="02050604050505020204" pitchFamily="18" charset="0"/>
              </a:rPr>
              <a:t>Personal Factors</a:t>
            </a:r>
            <a:endParaRPr lang="en-US" altLang="en-US" sz="2800" dirty="0">
              <a:latin typeface="Arial Black" panose="020B0A04020102020204" pitchFamily="34" charset="0"/>
            </a:endParaRPr>
          </a:p>
        </p:txBody>
      </p:sp>
      <p:sp>
        <p:nvSpPr>
          <p:cNvPr id="32771" name="Content Placeholder 2"/>
          <p:cNvSpPr>
            <a:spLocks noGrp="1"/>
          </p:cNvSpPr>
          <p:nvPr>
            <p:ph idx="1"/>
          </p:nvPr>
        </p:nvSpPr>
        <p:spPr/>
        <p:txBody>
          <a:bodyPr/>
          <a:lstStyle/>
          <a:p>
            <a:pPr eaLnBrk="1" hangingPunct="1">
              <a:lnSpc>
                <a:spcPct val="80000"/>
              </a:lnSpc>
              <a:defRPr/>
            </a:pPr>
            <a:endParaRPr lang="en-US" altLang="en-US" sz="1800" dirty="0">
              <a:latin typeface="Bookman Old Style" panose="02050604050505020204" pitchFamily="18" charset="0"/>
            </a:endParaRPr>
          </a:p>
          <a:p>
            <a:pPr eaLnBrk="1" hangingPunct="1">
              <a:lnSpc>
                <a:spcPct val="80000"/>
              </a:lnSpc>
              <a:defRPr/>
            </a:pPr>
            <a:endParaRPr lang="en-US" altLang="en-US" sz="2400" dirty="0">
              <a:latin typeface="Bookman Old Style" panose="02050604050505020204" pitchFamily="18" charset="0"/>
            </a:endParaRPr>
          </a:p>
          <a:p>
            <a:pPr eaLnBrk="1" hangingPunct="1">
              <a:lnSpc>
                <a:spcPct val="80000"/>
              </a:lnSpc>
              <a:defRPr/>
            </a:pPr>
            <a:r>
              <a:rPr lang="en-US" altLang="en-US" sz="2400" dirty="0">
                <a:latin typeface="Bookman Old Style" panose="02050604050505020204" pitchFamily="18" charset="0"/>
              </a:rPr>
              <a:t>Neuro-pathological decline (SOD) affects all ‘Personal Factors’</a:t>
            </a:r>
          </a:p>
          <a:p>
            <a:pPr eaLnBrk="1" hangingPunct="1">
              <a:lnSpc>
                <a:spcPct val="80000"/>
              </a:lnSpc>
              <a:defRPr/>
            </a:pPr>
            <a:endParaRPr lang="en-US" altLang="en-US" sz="1800" dirty="0">
              <a:latin typeface="Bookman Old Style" panose="02050604050505020204" pitchFamily="18" charset="0"/>
            </a:endParaRPr>
          </a:p>
          <a:p>
            <a:pPr lvl="1" eaLnBrk="1" hangingPunct="1">
              <a:lnSpc>
                <a:spcPct val="80000"/>
              </a:lnSpc>
              <a:defRPr/>
            </a:pPr>
            <a:r>
              <a:rPr lang="en-US" altLang="en-US" sz="2000" dirty="0">
                <a:latin typeface="Bookman Old Style" panose="02050604050505020204" pitchFamily="18" charset="0"/>
              </a:rPr>
              <a:t>Personality structure</a:t>
            </a:r>
          </a:p>
          <a:p>
            <a:pPr lvl="1" eaLnBrk="1" hangingPunct="1">
              <a:lnSpc>
                <a:spcPct val="80000"/>
              </a:lnSpc>
              <a:defRPr/>
            </a:pPr>
            <a:endParaRPr lang="en-US" altLang="en-US" sz="2000" dirty="0">
              <a:latin typeface="Bookman Old Style" panose="02050604050505020204" pitchFamily="18" charset="0"/>
            </a:endParaRPr>
          </a:p>
          <a:p>
            <a:pPr lvl="1" eaLnBrk="1" hangingPunct="1">
              <a:lnSpc>
                <a:spcPct val="80000"/>
              </a:lnSpc>
              <a:defRPr/>
            </a:pPr>
            <a:r>
              <a:rPr lang="en-US" altLang="en-US" sz="2000" dirty="0">
                <a:latin typeface="Bookman Old Style" panose="02050604050505020204" pitchFamily="18" charset="0"/>
              </a:rPr>
              <a:t>Associated Ego-defense mechanisms.  </a:t>
            </a:r>
          </a:p>
          <a:p>
            <a:pPr marL="457200" lvl="1" indent="0" eaLnBrk="1" hangingPunct="1">
              <a:lnSpc>
                <a:spcPct val="80000"/>
              </a:lnSpc>
              <a:buNone/>
              <a:defRPr/>
            </a:pPr>
            <a:endParaRPr lang="en-US" altLang="en-US" sz="2000" dirty="0">
              <a:latin typeface="Bookman Old Style" panose="02050604050505020204" pitchFamily="18" charset="0"/>
            </a:endParaRPr>
          </a:p>
          <a:p>
            <a:pPr marL="457200" lvl="1" indent="0" eaLnBrk="1" hangingPunct="1">
              <a:lnSpc>
                <a:spcPct val="80000"/>
              </a:lnSpc>
              <a:buNone/>
              <a:defRPr/>
            </a:pPr>
            <a:r>
              <a:rPr lang="en-US" altLang="en-US" sz="2000" dirty="0">
                <a:latin typeface="Bookman Old Style" panose="02050604050505020204" pitchFamily="18" charset="0"/>
              </a:rPr>
              <a:t>--  </a:t>
            </a:r>
            <a:r>
              <a:rPr lang="en-US" altLang="en-US" sz="2000" dirty="0" smtClean="0">
                <a:latin typeface="Bookman Old Style" panose="02050604050505020204" pitchFamily="18" charset="0"/>
              </a:rPr>
              <a:t>Acquired </a:t>
            </a:r>
            <a:r>
              <a:rPr lang="en-US" altLang="en-US" sz="2000" dirty="0">
                <a:latin typeface="Bookman Old Style" panose="02050604050505020204" pitchFamily="18" charset="0"/>
              </a:rPr>
              <a:t>Coping Mechanisms.  </a:t>
            </a:r>
          </a:p>
          <a:p>
            <a:pPr eaLnBrk="1" hangingPunct="1">
              <a:lnSpc>
                <a:spcPct val="80000"/>
              </a:lnSpc>
              <a:defRPr/>
            </a:pPr>
            <a:endParaRPr lang="en-US" altLang="en-US" sz="1800" dirty="0">
              <a:latin typeface="Bookman Old Style" panose="02050604050505020204" pitchFamily="18" charset="0"/>
            </a:endParaRPr>
          </a:p>
          <a:p>
            <a:pPr lvl="1" algn="ctr" eaLnBrk="1" hangingPunct="1">
              <a:lnSpc>
                <a:spcPct val="80000"/>
              </a:lnSpc>
              <a:defRPr/>
            </a:pPr>
            <a:endParaRPr lang="en-US" altLang="en-US" sz="1400" dirty="0" smtClean="0">
              <a:latin typeface="Bookman Old Style" panose="02050604050505020204" pitchFamily="18" charset="0"/>
            </a:endParaRPr>
          </a:p>
          <a:p>
            <a:pPr marL="0" indent="0" algn="ctr" eaLnBrk="1" hangingPunct="1">
              <a:lnSpc>
                <a:spcPct val="80000"/>
              </a:lnSpc>
              <a:buNone/>
              <a:defRPr/>
            </a:pPr>
            <a:r>
              <a:rPr lang="en-US" altLang="en-US" sz="2800" dirty="0" smtClean="0">
                <a:latin typeface="Bookman Old Style" panose="02050604050505020204" pitchFamily="18" charset="0"/>
              </a:rPr>
              <a:t>Change with progression of Cognitive Impairment </a:t>
            </a:r>
            <a:endParaRPr lang="en-US" altLang="en-US" sz="2800" dirty="0">
              <a:latin typeface="Bookman Old Style" panose="02050604050505020204" pitchFamily="18" charset="0"/>
            </a:endParaRPr>
          </a:p>
          <a:p>
            <a:pPr>
              <a:defRPr/>
            </a:pPr>
            <a:endParaRPr lang="en-US" altLang="en-US" dirty="0" smtClean="0"/>
          </a:p>
        </p:txBody>
      </p:sp>
    </p:spTree>
    <p:extLst>
      <p:ext uri="{BB962C8B-B14F-4D97-AF65-F5344CB8AC3E}">
        <p14:creationId xmlns:p14="http://schemas.microsoft.com/office/powerpoint/2010/main" val="21412441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4" name="Rectangle 2"/>
          <p:cNvSpPr txBox="1">
            <a:spLocks noChangeArrowheads="1"/>
          </p:cNvSpPr>
          <p:nvPr/>
        </p:nvSpPr>
        <p:spPr bwMode="auto">
          <a:xfrm>
            <a:off x="1524000" y="28194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3600" dirty="0">
                <a:solidFill>
                  <a:srgbClr val="FFFFFF"/>
                </a:solidFill>
                <a:latin typeface="Bookman Old Style" panose="02050604050505020204" pitchFamily="18" charset="0"/>
              </a:rPr>
              <a:t>Environmental Factors</a:t>
            </a:r>
          </a:p>
        </p:txBody>
      </p:sp>
    </p:spTree>
    <p:extLst>
      <p:ext uri="{BB962C8B-B14F-4D97-AF65-F5344CB8AC3E}">
        <p14:creationId xmlns:p14="http://schemas.microsoft.com/office/powerpoint/2010/main" val="11022654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524000" y="0"/>
            <a:ext cx="9144000" cy="990600"/>
          </a:xfrm>
        </p:spPr>
        <p:txBody>
          <a:bodyPr/>
          <a:lstStyle/>
          <a:p>
            <a:pPr eaLnBrk="1" hangingPunct="1"/>
            <a:r>
              <a:rPr lang="en-US" altLang="en-US" sz="3600" dirty="0" smtClean="0">
                <a:latin typeface="Arial Black" panose="020B0A04020102020204" pitchFamily="34" charset="0"/>
              </a:rPr>
              <a:t>Model </a:t>
            </a:r>
            <a:r>
              <a:rPr lang="en-US" altLang="en-US" sz="3600" dirty="0">
                <a:latin typeface="Arial Black" panose="020B0A04020102020204" pitchFamily="34" charset="0"/>
              </a:rPr>
              <a:t>of Illness</a:t>
            </a:r>
            <a:endParaRPr lang="en-US" altLang="en-US" sz="2800" dirty="0">
              <a:latin typeface="Arial Black" panose="020B0A04020102020204" pitchFamily="34" charset="0"/>
            </a:endParaRPr>
          </a:p>
        </p:txBody>
      </p:sp>
      <p:sp>
        <p:nvSpPr>
          <p:cNvPr id="17411" name="Rectangle 3"/>
          <p:cNvSpPr>
            <a:spLocks noGrp="1" noChangeArrowheads="1"/>
          </p:cNvSpPr>
          <p:nvPr>
            <p:ph type="body" idx="1"/>
          </p:nvPr>
        </p:nvSpPr>
        <p:spPr>
          <a:xfrm>
            <a:off x="2209800" y="1828800"/>
            <a:ext cx="7239000" cy="5029200"/>
          </a:xfrm>
        </p:spPr>
        <p:txBody>
          <a:bodyPr/>
          <a:lstStyle/>
          <a:p>
            <a:pPr marL="0" indent="0" eaLnBrk="1" hangingPunct="1">
              <a:lnSpc>
                <a:spcPct val="80000"/>
              </a:lnSpc>
              <a:buNone/>
              <a:defRPr/>
            </a:pPr>
            <a:r>
              <a:rPr lang="en-US" altLang="en-US" sz="2800" dirty="0">
                <a:latin typeface="Bookman Old Style" panose="02050604050505020204" pitchFamily="18" charset="0"/>
              </a:rPr>
              <a:t>Milieu Structure (MS)</a:t>
            </a: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lvl="1" eaLnBrk="1" hangingPunct="1">
              <a:lnSpc>
                <a:spcPct val="80000"/>
              </a:lnSpc>
              <a:buFont typeface="Arial" panose="020B0604020202020204" pitchFamily="34" charset="0"/>
              <a:buChar char="•"/>
              <a:defRPr/>
            </a:pPr>
            <a:r>
              <a:rPr lang="en-US" altLang="en-US" dirty="0" smtClean="0">
                <a:latin typeface="Bookman Old Style" panose="02050604050505020204" pitchFamily="18" charset="0"/>
              </a:rPr>
              <a:t>Static</a:t>
            </a:r>
          </a:p>
          <a:p>
            <a:pPr marL="457200" lvl="1" indent="0" eaLnBrk="1" hangingPunct="1">
              <a:lnSpc>
                <a:spcPct val="80000"/>
              </a:lnSpc>
              <a:buNone/>
              <a:defRPr/>
            </a:pPr>
            <a:endParaRPr lang="en-US" altLang="en-US" sz="24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Structural layout</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Lighting fixtures</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Flooring</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Type of furniture</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Walls décor</a:t>
            </a:r>
          </a:p>
          <a:p>
            <a:pPr lvl="1" eaLnBrk="1" hangingPunct="1">
              <a:lnSpc>
                <a:spcPct val="80000"/>
              </a:lnSpc>
              <a:buFont typeface="Courier New" panose="02070309020205020404" pitchFamily="49" charset="0"/>
              <a:buChar char="o"/>
              <a:defRPr/>
            </a:pPr>
            <a:endParaRPr lang="en-US" altLang="en-US" sz="2000" dirty="0">
              <a:latin typeface="Arial Black" pitchFamily="34" charset="0"/>
            </a:endParaRPr>
          </a:p>
          <a:p>
            <a:pPr marL="57150" indent="0" eaLnBrk="1" hangingPunct="1">
              <a:lnSpc>
                <a:spcPct val="80000"/>
              </a:lnSpc>
              <a:buNone/>
              <a:defRPr/>
            </a:pPr>
            <a:endParaRPr lang="en-US" altLang="en-US" sz="1800" dirty="0">
              <a:latin typeface="Arial Black" pitchFamily="34" charset="0"/>
            </a:endParaRPr>
          </a:p>
          <a:p>
            <a:pPr marL="457200" lvl="1" indent="0" eaLnBrk="1" hangingPunct="1">
              <a:lnSpc>
                <a:spcPct val="80000"/>
              </a:lnSpc>
              <a:buNone/>
              <a:defRPr/>
            </a:pPr>
            <a:endParaRPr lang="en-US" altLang="en-US" sz="1800" dirty="0">
              <a:latin typeface="Arial Black" pitchFamily="34" charset="0"/>
            </a:endParaRPr>
          </a:p>
          <a:p>
            <a:pPr eaLnBrk="1" hangingPunct="1">
              <a:lnSpc>
                <a:spcPct val="80000"/>
              </a:lnSpc>
              <a:defRPr/>
            </a:pPr>
            <a:endParaRPr lang="en-US" altLang="en-US" sz="2400" dirty="0">
              <a:latin typeface="Arial Black" pitchFamily="34" charset="0"/>
            </a:endParaRPr>
          </a:p>
          <a:p>
            <a:pPr marL="0" indent="0" eaLnBrk="1" hangingPunct="1">
              <a:lnSpc>
                <a:spcPct val="80000"/>
              </a:lnSpc>
              <a:buNone/>
              <a:defRPr/>
            </a:pPr>
            <a:endParaRPr lang="en-US" altLang="en-US" sz="2400" dirty="0">
              <a:latin typeface="Arial Black" pitchFamily="34" charset="0"/>
            </a:endParaRPr>
          </a:p>
          <a:p>
            <a:pPr eaLnBrk="1" hangingPunct="1">
              <a:lnSpc>
                <a:spcPct val="80000"/>
              </a:lnSpc>
              <a:defRPr/>
            </a:pPr>
            <a:endParaRPr lang="en-US" altLang="en-US" sz="2400" dirty="0">
              <a:latin typeface="Arial Black" pitchFamily="34" charset="0"/>
            </a:endParaRPr>
          </a:p>
          <a:p>
            <a:pPr eaLnBrk="1" hangingPunct="1">
              <a:lnSpc>
                <a:spcPct val="80000"/>
              </a:lnSpc>
              <a:defRPr/>
            </a:pPr>
            <a:endParaRPr lang="en-US" altLang="en-US" sz="2400" dirty="0">
              <a:latin typeface="Arial Black" pitchFamily="34" charset="0"/>
            </a:endParaRPr>
          </a:p>
          <a:p>
            <a:pPr eaLnBrk="1" hangingPunct="1">
              <a:lnSpc>
                <a:spcPct val="80000"/>
              </a:lnSpc>
              <a:defRPr/>
            </a:pPr>
            <a:endParaRPr lang="en-US" altLang="en-US" sz="2400" dirty="0">
              <a:latin typeface="Arial Black" pitchFamily="34" charset="0"/>
            </a:endParaRPr>
          </a:p>
          <a:p>
            <a:pPr eaLnBrk="1" hangingPunct="1">
              <a:lnSpc>
                <a:spcPct val="80000"/>
              </a:lnSpc>
              <a:defRPr/>
            </a:pPr>
            <a:endParaRPr lang="en-US" altLang="en-US" sz="2400" dirty="0">
              <a:latin typeface="Arial Black" pitchFamily="34" charset="0"/>
            </a:endParaRPr>
          </a:p>
          <a:p>
            <a:pPr marL="457200" lvl="1" indent="0" eaLnBrk="1" hangingPunct="1">
              <a:lnSpc>
                <a:spcPct val="80000"/>
              </a:lnSpc>
              <a:buNone/>
              <a:defRPr/>
            </a:pPr>
            <a:r>
              <a:rPr lang="en-US" altLang="en-US" sz="1800" dirty="0">
                <a:latin typeface="Arial Black" pitchFamily="34" charset="0"/>
              </a:rPr>
              <a:t> </a:t>
            </a: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lvl="1" eaLnBrk="1" hangingPunct="1">
              <a:lnSpc>
                <a:spcPct val="80000"/>
              </a:lnSpc>
              <a:buFont typeface="Courier New" panose="02070309020205020404" pitchFamily="49" charset="0"/>
              <a:buChar char="o"/>
              <a:defRPr/>
            </a:pPr>
            <a:endParaRPr lang="en-US" altLang="en-US" sz="1800" dirty="0">
              <a:latin typeface="Arial Black" pitchFamily="34" charset="0"/>
            </a:endParaRPr>
          </a:p>
          <a:p>
            <a:pPr marL="457200" lvl="1" indent="0" eaLnBrk="1" hangingPunct="1">
              <a:lnSpc>
                <a:spcPct val="80000"/>
              </a:lnSpc>
              <a:buNone/>
              <a:defRPr/>
            </a:pPr>
            <a:endParaRPr lang="en-US" altLang="en-US" sz="1800" dirty="0">
              <a:latin typeface="Arial Black"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2800" dirty="0">
                <a:solidFill>
                  <a:srgbClr val="FFFFFF"/>
                </a:solidFill>
                <a:latin typeface="Bookman Old Style" panose="02050604050505020204" pitchFamily="18" charset="0"/>
              </a:rPr>
              <a:t>Environmental Factors</a:t>
            </a:r>
            <a:endParaRPr lang="en-US" altLang="en-US" sz="20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1072661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ircle(in)">
                                      <p:cBhvr>
                                        <p:cTn id="7" dur="1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circle(in)">
                                      <p:cBhvr>
                                        <p:cTn id="12" dur="10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 calcmode="lin" valueType="num">
                                      <p:cBhvr>
                                        <p:cTn id="17"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17411">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17411">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17411">
                                            <p:txEl>
                                              <p:pRg st="6" end="6"/>
                                            </p:txEl>
                                          </p:spTgt>
                                        </p:tgtEl>
                                        <p:attrNameLst>
                                          <p:attrName>style.visibility</p:attrName>
                                        </p:attrNameLst>
                                      </p:cBhvr>
                                      <p:to>
                                        <p:strVal val="visible"/>
                                      </p:to>
                                    </p:set>
                                    <p:anim calcmode="lin" valueType="num">
                                      <p:cBhvr>
                                        <p:cTn id="24"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25" dur="500" fill="hold"/>
                                        <p:tgtEl>
                                          <p:spTgt spid="17411">
                                            <p:txEl>
                                              <p:pRg st="6" end="6"/>
                                            </p:txEl>
                                          </p:spTgt>
                                        </p:tgtEl>
                                        <p:attrNameLst>
                                          <p:attrName>ppt_h</p:attrName>
                                        </p:attrNameLst>
                                      </p:cBhvr>
                                      <p:tavLst>
                                        <p:tav tm="0">
                                          <p:val>
                                            <p:fltVal val="0"/>
                                          </p:val>
                                        </p:tav>
                                        <p:tav tm="100000">
                                          <p:val>
                                            <p:strVal val="#ppt_h"/>
                                          </p:val>
                                        </p:tav>
                                      </p:tavLst>
                                    </p:anim>
                                    <p:animEffect transition="in" filter="fade">
                                      <p:cBhvr>
                                        <p:cTn id="26" dur="500"/>
                                        <p:tgtEl>
                                          <p:spTgt spid="17411">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17411">
                                            <p:txEl>
                                              <p:pRg st="8" end="8"/>
                                            </p:txEl>
                                          </p:spTgt>
                                        </p:tgtEl>
                                        <p:attrNameLst>
                                          <p:attrName>style.visibility</p:attrName>
                                        </p:attrNameLst>
                                      </p:cBhvr>
                                      <p:to>
                                        <p:strVal val="visible"/>
                                      </p:to>
                                    </p:set>
                                    <p:anim calcmode="lin" valueType="num">
                                      <p:cBhvr>
                                        <p:cTn id="31" dur="500" fill="hold"/>
                                        <p:tgtEl>
                                          <p:spTgt spid="17411">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8" end="8"/>
                                            </p:txEl>
                                          </p:spTgt>
                                        </p:tgtEl>
                                        <p:attrNameLst>
                                          <p:attrName>ppt_h</p:attrName>
                                        </p:attrNameLst>
                                      </p:cBhvr>
                                      <p:tavLst>
                                        <p:tav tm="0">
                                          <p:val>
                                            <p:fltVal val="0"/>
                                          </p:val>
                                        </p:tav>
                                        <p:tav tm="100000">
                                          <p:val>
                                            <p:strVal val="#ppt_h"/>
                                          </p:val>
                                        </p:tav>
                                      </p:tavLst>
                                    </p:anim>
                                    <p:animEffect transition="in" filter="fade">
                                      <p:cBhvr>
                                        <p:cTn id="33" dur="500"/>
                                        <p:tgtEl>
                                          <p:spTgt spid="17411">
                                            <p:txEl>
                                              <p:pRg st="8" end="8"/>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16" fill="hold" nodeType="clickEffect">
                                  <p:stCondLst>
                                    <p:cond delay="0"/>
                                  </p:stCondLst>
                                  <p:childTnLst>
                                    <p:set>
                                      <p:cBhvr>
                                        <p:cTn id="37" dur="1" fill="hold">
                                          <p:stCondLst>
                                            <p:cond delay="0"/>
                                          </p:stCondLst>
                                        </p:cTn>
                                        <p:tgtEl>
                                          <p:spTgt spid="17411">
                                            <p:txEl>
                                              <p:pRg st="10" end="10"/>
                                            </p:txEl>
                                          </p:spTgt>
                                        </p:tgtEl>
                                        <p:attrNameLst>
                                          <p:attrName>style.visibility</p:attrName>
                                        </p:attrNameLst>
                                      </p:cBhvr>
                                      <p:to>
                                        <p:strVal val="visible"/>
                                      </p:to>
                                    </p:set>
                                    <p:anim calcmode="lin" valueType="num">
                                      <p:cBhvr>
                                        <p:cTn id="38" dur="500" fill="hold"/>
                                        <p:tgtEl>
                                          <p:spTgt spid="17411">
                                            <p:txEl>
                                              <p:pRg st="10" end="10"/>
                                            </p:txEl>
                                          </p:spTgt>
                                        </p:tgtEl>
                                        <p:attrNameLst>
                                          <p:attrName>ppt_w</p:attrName>
                                        </p:attrNameLst>
                                      </p:cBhvr>
                                      <p:tavLst>
                                        <p:tav tm="0">
                                          <p:val>
                                            <p:fltVal val="0"/>
                                          </p:val>
                                        </p:tav>
                                        <p:tav tm="100000">
                                          <p:val>
                                            <p:strVal val="#ppt_w"/>
                                          </p:val>
                                        </p:tav>
                                      </p:tavLst>
                                    </p:anim>
                                    <p:anim calcmode="lin" valueType="num">
                                      <p:cBhvr>
                                        <p:cTn id="39" dur="500" fill="hold"/>
                                        <p:tgtEl>
                                          <p:spTgt spid="17411">
                                            <p:txEl>
                                              <p:pRg st="10" end="10"/>
                                            </p:txEl>
                                          </p:spTgt>
                                        </p:tgtEl>
                                        <p:attrNameLst>
                                          <p:attrName>ppt_h</p:attrName>
                                        </p:attrNameLst>
                                      </p:cBhvr>
                                      <p:tavLst>
                                        <p:tav tm="0">
                                          <p:val>
                                            <p:fltVal val="0"/>
                                          </p:val>
                                        </p:tav>
                                        <p:tav tm="100000">
                                          <p:val>
                                            <p:strVal val="#ppt_h"/>
                                          </p:val>
                                        </p:tav>
                                      </p:tavLst>
                                    </p:anim>
                                    <p:animEffect transition="in" filter="fade">
                                      <p:cBhvr>
                                        <p:cTn id="40" dur="500"/>
                                        <p:tgtEl>
                                          <p:spTgt spid="17411">
                                            <p:txEl>
                                              <p:pRg st="10" end="1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3" presetClass="entr" presetSubtype="16" fill="hold" nodeType="clickEffect">
                                  <p:stCondLst>
                                    <p:cond delay="0"/>
                                  </p:stCondLst>
                                  <p:childTnLst>
                                    <p:set>
                                      <p:cBhvr>
                                        <p:cTn id="44" dur="1" fill="hold">
                                          <p:stCondLst>
                                            <p:cond delay="0"/>
                                          </p:stCondLst>
                                        </p:cTn>
                                        <p:tgtEl>
                                          <p:spTgt spid="17411">
                                            <p:txEl>
                                              <p:pRg st="12" end="12"/>
                                            </p:txEl>
                                          </p:spTgt>
                                        </p:tgtEl>
                                        <p:attrNameLst>
                                          <p:attrName>style.visibility</p:attrName>
                                        </p:attrNameLst>
                                      </p:cBhvr>
                                      <p:to>
                                        <p:strVal val="visible"/>
                                      </p:to>
                                    </p:set>
                                    <p:anim calcmode="lin" valueType="num">
                                      <p:cBhvr>
                                        <p:cTn id="45" dur="500" fill="hold"/>
                                        <p:tgtEl>
                                          <p:spTgt spid="17411">
                                            <p:txEl>
                                              <p:pRg st="12" end="12"/>
                                            </p:txEl>
                                          </p:spTgt>
                                        </p:tgtEl>
                                        <p:attrNameLst>
                                          <p:attrName>ppt_w</p:attrName>
                                        </p:attrNameLst>
                                      </p:cBhvr>
                                      <p:tavLst>
                                        <p:tav tm="0">
                                          <p:val>
                                            <p:fltVal val="0"/>
                                          </p:val>
                                        </p:tav>
                                        <p:tav tm="100000">
                                          <p:val>
                                            <p:strVal val="#ppt_w"/>
                                          </p:val>
                                        </p:tav>
                                      </p:tavLst>
                                    </p:anim>
                                    <p:anim calcmode="lin" valueType="num">
                                      <p:cBhvr>
                                        <p:cTn id="46" dur="500" fill="hold"/>
                                        <p:tgtEl>
                                          <p:spTgt spid="17411">
                                            <p:txEl>
                                              <p:pRg st="12" end="12"/>
                                            </p:txEl>
                                          </p:spTgt>
                                        </p:tgtEl>
                                        <p:attrNameLst>
                                          <p:attrName>ppt_h</p:attrName>
                                        </p:attrNameLst>
                                      </p:cBhvr>
                                      <p:tavLst>
                                        <p:tav tm="0">
                                          <p:val>
                                            <p:fltVal val="0"/>
                                          </p:val>
                                        </p:tav>
                                        <p:tav tm="100000">
                                          <p:val>
                                            <p:strVal val="#ppt_h"/>
                                          </p:val>
                                        </p:tav>
                                      </p:tavLst>
                                    </p:anim>
                                    <p:animEffect transition="in" filter="fade">
                                      <p:cBhvr>
                                        <p:cTn id="47" dur="500"/>
                                        <p:tgtEl>
                                          <p:spTgt spid="174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CA" altLang="en-US" sz="2800" dirty="0" smtClean="0">
                <a:latin typeface="Arial Black" panose="020B0A04020102020204" pitchFamily="34" charset="0"/>
              </a:rPr>
              <a:t>Model </a:t>
            </a:r>
            <a:r>
              <a:rPr lang="en-CA" altLang="en-US" sz="2800" dirty="0">
                <a:latin typeface="Arial Black" panose="020B0A04020102020204" pitchFamily="34" charset="0"/>
              </a:rPr>
              <a:t>of Illness</a:t>
            </a:r>
            <a:br>
              <a:rPr lang="en-CA" altLang="en-US" sz="2800" dirty="0">
                <a:latin typeface="Arial Black" panose="020B0A04020102020204" pitchFamily="34" charset="0"/>
              </a:rPr>
            </a:br>
            <a:r>
              <a:rPr lang="en-CA" altLang="en-US" sz="2800" dirty="0">
                <a:latin typeface="Arial Black" panose="020B0A04020102020204" pitchFamily="34" charset="0"/>
              </a:rPr>
              <a:t/>
            </a:r>
            <a:br>
              <a:rPr lang="en-CA" altLang="en-US" sz="2800" dirty="0">
                <a:latin typeface="Arial Black" panose="020B0A04020102020204" pitchFamily="34" charset="0"/>
              </a:rPr>
            </a:br>
            <a:r>
              <a:rPr lang="en-CA" altLang="en-US" sz="2800" dirty="0">
                <a:latin typeface="Bookman Old Style" panose="02050604050505020204" pitchFamily="18" charset="0"/>
              </a:rPr>
              <a:t>Environmental Factors</a:t>
            </a:r>
            <a:endParaRPr lang="en-CA" altLang="en-US" sz="2800" dirty="0">
              <a:latin typeface="Arial Black" panose="020B0A04020102020204" pitchFamily="34" charset="0"/>
            </a:endParaRPr>
          </a:p>
        </p:txBody>
      </p:sp>
      <p:sp>
        <p:nvSpPr>
          <p:cNvPr id="3" name="Content Placeholder 2"/>
          <p:cNvSpPr>
            <a:spLocks noGrp="1"/>
          </p:cNvSpPr>
          <p:nvPr>
            <p:ph idx="1"/>
          </p:nvPr>
        </p:nvSpPr>
        <p:spPr/>
        <p:txBody>
          <a:bodyPr/>
          <a:lstStyle/>
          <a:p>
            <a:pPr marL="457200" lvl="1" indent="0" eaLnBrk="1" hangingPunct="1">
              <a:lnSpc>
                <a:spcPct val="80000"/>
              </a:lnSpc>
              <a:buNone/>
              <a:defRPr/>
            </a:pPr>
            <a:endParaRPr lang="en-US" altLang="en-US" sz="2400" dirty="0">
              <a:latin typeface="Bookman Old Style" panose="02050604050505020204" pitchFamily="18" charset="0"/>
            </a:endParaRPr>
          </a:p>
          <a:p>
            <a:pPr marL="457200" lvl="1" indent="0" eaLnBrk="1" hangingPunct="1">
              <a:lnSpc>
                <a:spcPct val="80000"/>
              </a:lnSpc>
              <a:buNone/>
              <a:defRPr/>
            </a:pPr>
            <a:r>
              <a:rPr lang="en-US" altLang="en-US" sz="2400" dirty="0">
                <a:latin typeface="Bookman Old Style" panose="02050604050505020204" pitchFamily="18" charset="0"/>
              </a:rPr>
              <a:t>Milieu Structure (MS)</a:t>
            </a:r>
          </a:p>
          <a:p>
            <a:pPr marL="457200" lvl="1" indent="0" eaLnBrk="1" hangingPunct="1">
              <a:lnSpc>
                <a:spcPct val="80000"/>
              </a:lnSpc>
              <a:buNone/>
              <a:defRPr/>
            </a:pPr>
            <a:endParaRPr lang="en-US" altLang="en-US" sz="2400" dirty="0">
              <a:latin typeface="Bookman Old Style" panose="02050604050505020204" pitchFamily="18" charset="0"/>
            </a:endParaRPr>
          </a:p>
          <a:p>
            <a:pPr lvl="1" eaLnBrk="1" hangingPunct="1">
              <a:lnSpc>
                <a:spcPct val="80000"/>
              </a:lnSpc>
              <a:buFont typeface="Arial" panose="020B0604020202020204" pitchFamily="34" charset="0"/>
              <a:buChar char="•"/>
              <a:defRPr/>
            </a:pPr>
            <a:r>
              <a:rPr lang="en-US" altLang="en-US" sz="2400" dirty="0">
                <a:latin typeface="Bookman Old Style" panose="02050604050505020204" pitchFamily="18" charset="0"/>
              </a:rPr>
              <a:t>Dynamic </a:t>
            </a:r>
          </a:p>
          <a:p>
            <a:pPr lvl="1" eaLnBrk="1" hangingPunct="1">
              <a:lnSpc>
                <a:spcPct val="80000"/>
              </a:lnSpc>
              <a:buFont typeface="Arial" panose="020B0604020202020204" pitchFamily="34" charset="0"/>
              <a:buChar char="•"/>
              <a:defRPr/>
            </a:pPr>
            <a:endParaRPr lang="en-US" altLang="en-US" sz="24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Amount of lighting</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Movement of furniture</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Opening/closing of doors</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Clutter and cleanliness</a:t>
            </a:r>
          </a:p>
          <a:p>
            <a:pPr marL="914400" lvl="2" indent="0" eaLnBrk="1" hangingPunct="1">
              <a:lnSpc>
                <a:spcPct val="80000"/>
              </a:lnSpc>
              <a:buNone/>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Music and TV programming</a:t>
            </a:r>
          </a:p>
          <a:p>
            <a:pPr>
              <a:defRPr/>
            </a:pPr>
            <a:endParaRPr lang="en-CA" dirty="0"/>
          </a:p>
        </p:txBody>
      </p:sp>
    </p:spTree>
    <p:extLst>
      <p:ext uri="{BB962C8B-B14F-4D97-AF65-F5344CB8AC3E}">
        <p14:creationId xmlns:p14="http://schemas.microsoft.com/office/powerpoint/2010/main" val="27481189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17411" name="Rectangle 3"/>
          <p:cNvSpPr>
            <a:spLocks noGrp="1" noChangeArrowheads="1"/>
          </p:cNvSpPr>
          <p:nvPr>
            <p:ph type="body" idx="1"/>
          </p:nvPr>
        </p:nvSpPr>
        <p:spPr>
          <a:xfrm>
            <a:off x="1638300" y="1676400"/>
            <a:ext cx="8915400" cy="5029200"/>
          </a:xfrm>
        </p:spPr>
        <p:txBody>
          <a:bodyPr/>
          <a:lstStyle/>
          <a:p>
            <a:pPr marL="57150" indent="0" eaLnBrk="1" hangingPunct="1">
              <a:lnSpc>
                <a:spcPct val="80000"/>
              </a:lnSpc>
              <a:buNone/>
              <a:defRPr/>
            </a:pPr>
            <a:r>
              <a:rPr lang="en-US" altLang="en-US" sz="2800" dirty="0">
                <a:latin typeface="Bookman Old Style" panose="02050604050505020204" pitchFamily="18" charset="0"/>
              </a:rPr>
              <a:t>Inter-Personal Interactions </a:t>
            </a:r>
          </a:p>
          <a:p>
            <a:pPr lvl="1" eaLnBrk="1" hangingPunct="1">
              <a:lnSpc>
                <a:spcPct val="80000"/>
              </a:lnSpc>
              <a:buFont typeface="Courier New" panose="02070309020205020404" pitchFamily="49" charset="0"/>
              <a:buChar char="o"/>
              <a:defRPr/>
            </a:pPr>
            <a:endParaRPr lang="en-US" altLang="en-US" sz="1800" dirty="0">
              <a:latin typeface="Arial Black" panose="020B0A04020102020204" pitchFamily="34" charset="0"/>
            </a:endParaRPr>
          </a:p>
          <a:p>
            <a:pPr lvl="1" eaLnBrk="1" hangingPunct="1">
              <a:lnSpc>
                <a:spcPct val="80000"/>
              </a:lnSpc>
              <a:buFont typeface="Courier New" panose="02070309020205020404" pitchFamily="49" charset="0"/>
              <a:buChar char="o"/>
              <a:defRPr/>
            </a:pPr>
            <a:r>
              <a:rPr lang="en-US" altLang="en-US" sz="2400" dirty="0">
                <a:latin typeface="Bookman Old Style" panose="02050604050505020204" pitchFamily="18" charset="0"/>
              </a:rPr>
              <a:t>Random </a:t>
            </a:r>
          </a:p>
          <a:p>
            <a:pPr marL="457200" lvl="1" indent="0" eaLnBrk="1" hangingPunct="1">
              <a:lnSpc>
                <a:spcPct val="80000"/>
              </a:lnSpc>
              <a:buNone/>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Changing resident population and individual resident behaviors</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Staff changes at shift times</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Movement of and Activities of cleaning staff</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Kitchen staff and food cart activities</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Visiting family members and their activities on the unit. </a:t>
            </a:r>
          </a:p>
          <a:p>
            <a:pPr marL="914400" lvl="2" indent="0" eaLnBrk="1" hangingPunct="1">
              <a:lnSpc>
                <a:spcPct val="80000"/>
              </a:lnSpc>
              <a:buNone/>
              <a:defRPr/>
            </a:pPr>
            <a:endParaRPr lang="en-US" altLang="en-US" sz="1600" dirty="0">
              <a:latin typeface="Bookman Old Style" panose="02050604050505020204" pitchFamily="18" charset="0"/>
            </a:endParaRPr>
          </a:p>
          <a:p>
            <a:pPr marL="457200" lvl="1" indent="0" eaLnBrk="1" hangingPunct="1">
              <a:lnSpc>
                <a:spcPct val="80000"/>
              </a:lnSpc>
              <a:buNone/>
              <a:defRPr/>
            </a:pPr>
            <a:endParaRPr lang="en-US" altLang="en-US" sz="1800" dirty="0">
              <a:latin typeface="Arial Black" panose="020B0A04020102020204" pitchFamily="34" charset="0"/>
            </a:endParaRPr>
          </a:p>
          <a:p>
            <a:pPr marL="57150" indent="0" eaLnBrk="1" hangingPunct="1">
              <a:lnSpc>
                <a:spcPct val="80000"/>
              </a:lnSpc>
              <a:defRPr/>
            </a:pPr>
            <a:endParaRPr lang="en-US" altLang="en-US" sz="2400" dirty="0">
              <a:latin typeface="Arial Black" panose="020B0A04020102020204" pitchFamily="34" charset="0"/>
            </a:endParaRPr>
          </a:p>
          <a:p>
            <a:pPr marL="57150" indent="0" eaLnBrk="1" hangingPunct="1">
              <a:lnSpc>
                <a:spcPct val="80000"/>
              </a:lnSpc>
              <a:buNone/>
              <a:defRPr/>
            </a:pPr>
            <a:endParaRPr lang="en-US" altLang="en-US" sz="2400" dirty="0">
              <a:latin typeface="Arial Black" panose="020B0A04020102020204" pitchFamily="34" charset="0"/>
            </a:endParaRPr>
          </a:p>
          <a:p>
            <a:pPr marL="57150" indent="0" eaLnBrk="1" hangingPunct="1">
              <a:lnSpc>
                <a:spcPct val="80000"/>
              </a:lnSpc>
              <a:defRPr/>
            </a:pPr>
            <a:endParaRPr lang="en-US" altLang="en-US" sz="2400" dirty="0">
              <a:latin typeface="Arial Black" panose="020B0A04020102020204" pitchFamily="34" charset="0"/>
            </a:endParaRPr>
          </a:p>
          <a:p>
            <a:pPr marL="57150" indent="0" eaLnBrk="1" hangingPunct="1">
              <a:lnSpc>
                <a:spcPct val="80000"/>
              </a:lnSpc>
              <a:defRPr/>
            </a:pPr>
            <a:endParaRPr lang="en-US" altLang="en-US" sz="2400" dirty="0">
              <a:latin typeface="Arial Black" panose="020B0A04020102020204" pitchFamily="34" charset="0"/>
            </a:endParaRPr>
          </a:p>
          <a:p>
            <a:pPr marL="57150" indent="0" eaLnBrk="1" hangingPunct="1">
              <a:lnSpc>
                <a:spcPct val="80000"/>
              </a:lnSpc>
              <a:defRPr/>
            </a:pPr>
            <a:endParaRPr lang="en-US" altLang="en-US" sz="2400" dirty="0">
              <a:latin typeface="Arial Black" panose="020B0A04020102020204" pitchFamily="34" charset="0"/>
            </a:endParaRPr>
          </a:p>
          <a:p>
            <a:pPr marL="57150" indent="0" eaLnBrk="1" hangingPunct="1">
              <a:lnSpc>
                <a:spcPct val="80000"/>
              </a:lnSpc>
              <a:defRPr/>
            </a:pPr>
            <a:endParaRPr lang="en-US" altLang="en-US" sz="2400" dirty="0">
              <a:latin typeface="Arial Black" panose="020B0A04020102020204" pitchFamily="34" charset="0"/>
            </a:endParaRPr>
          </a:p>
          <a:p>
            <a:pPr lvl="1" eaLnBrk="1" hangingPunct="1">
              <a:lnSpc>
                <a:spcPct val="80000"/>
              </a:lnSpc>
              <a:buFontTx/>
              <a:buNone/>
              <a:defRPr/>
            </a:pPr>
            <a:r>
              <a:rPr lang="en-US" altLang="en-US" sz="1800" dirty="0">
                <a:latin typeface="Arial Black" panose="020B0A04020102020204" pitchFamily="34" charset="0"/>
              </a:rPr>
              <a:t> </a:t>
            </a:r>
          </a:p>
          <a:p>
            <a:pPr lvl="1" eaLnBrk="1" hangingPunct="1">
              <a:lnSpc>
                <a:spcPct val="80000"/>
              </a:lnSpc>
              <a:buFont typeface="Courier New" panose="02070309020205020404" pitchFamily="49" charset="0"/>
              <a:buChar char="o"/>
              <a:defRPr/>
            </a:pPr>
            <a:endParaRPr lang="en-US" altLang="en-US" sz="1800" dirty="0">
              <a:latin typeface="Arial Black" panose="020B0A04020102020204" pitchFamily="34" charset="0"/>
            </a:endParaRPr>
          </a:p>
          <a:p>
            <a:pPr lvl="1" eaLnBrk="1" hangingPunct="1">
              <a:lnSpc>
                <a:spcPct val="80000"/>
              </a:lnSpc>
              <a:buFont typeface="Courier New" panose="02070309020205020404" pitchFamily="49" charset="0"/>
              <a:buChar char="o"/>
              <a:defRPr/>
            </a:pPr>
            <a:endParaRPr lang="en-US" altLang="en-US" sz="1800" dirty="0">
              <a:latin typeface="Arial Black" panose="020B0A04020102020204" pitchFamily="34" charset="0"/>
            </a:endParaRPr>
          </a:p>
          <a:p>
            <a:pPr lvl="1" eaLnBrk="1" hangingPunct="1">
              <a:lnSpc>
                <a:spcPct val="80000"/>
              </a:lnSpc>
              <a:buFont typeface="Courier New" panose="02070309020205020404" pitchFamily="49" charset="0"/>
              <a:buChar char="o"/>
              <a:defRPr/>
            </a:pPr>
            <a:endParaRPr lang="en-US" altLang="en-US" sz="1800" dirty="0">
              <a:latin typeface="Arial Black" panose="020B0A04020102020204" pitchFamily="34" charset="0"/>
            </a:endParaRPr>
          </a:p>
          <a:p>
            <a:pPr lvl="1" eaLnBrk="1" hangingPunct="1">
              <a:lnSpc>
                <a:spcPct val="80000"/>
              </a:lnSpc>
              <a:buFontTx/>
              <a:buNone/>
              <a:defRPr/>
            </a:pPr>
            <a:endParaRPr lang="en-US" altLang="en-US" sz="1800" dirty="0">
              <a:latin typeface="Arial Black" panose="020B0A04020102020204" pitchFamily="34"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2800" dirty="0">
                <a:solidFill>
                  <a:srgbClr val="FFFFFF"/>
                </a:solidFill>
                <a:latin typeface="Bookman Old Style" panose="02050604050505020204" pitchFamily="18" charset="0"/>
              </a:rPr>
              <a:t>Environmental Factors</a:t>
            </a:r>
            <a:endParaRPr lang="en-US" altLang="en-US" sz="2000" dirty="0">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2825270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ircle(in)">
                                      <p:cBhvr>
                                        <p:cTn id="7" dur="1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circle(in)">
                                      <p:cBhvr>
                                        <p:cTn id="12" dur="10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 calcmode="lin" valueType="num">
                                      <p:cBhvr>
                                        <p:cTn id="17"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17411">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17411">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17411">
                                            <p:txEl>
                                              <p:pRg st="6" end="6"/>
                                            </p:txEl>
                                          </p:spTgt>
                                        </p:tgtEl>
                                        <p:attrNameLst>
                                          <p:attrName>style.visibility</p:attrName>
                                        </p:attrNameLst>
                                      </p:cBhvr>
                                      <p:to>
                                        <p:strVal val="visible"/>
                                      </p:to>
                                    </p:set>
                                    <p:anim calcmode="lin" valueType="num">
                                      <p:cBhvr>
                                        <p:cTn id="24"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25" dur="500" fill="hold"/>
                                        <p:tgtEl>
                                          <p:spTgt spid="17411">
                                            <p:txEl>
                                              <p:pRg st="6" end="6"/>
                                            </p:txEl>
                                          </p:spTgt>
                                        </p:tgtEl>
                                        <p:attrNameLst>
                                          <p:attrName>ppt_h</p:attrName>
                                        </p:attrNameLst>
                                      </p:cBhvr>
                                      <p:tavLst>
                                        <p:tav tm="0">
                                          <p:val>
                                            <p:fltVal val="0"/>
                                          </p:val>
                                        </p:tav>
                                        <p:tav tm="100000">
                                          <p:val>
                                            <p:strVal val="#ppt_h"/>
                                          </p:val>
                                        </p:tav>
                                      </p:tavLst>
                                    </p:anim>
                                    <p:animEffect transition="in" filter="fade">
                                      <p:cBhvr>
                                        <p:cTn id="26" dur="500"/>
                                        <p:tgtEl>
                                          <p:spTgt spid="17411">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17411">
                                            <p:txEl>
                                              <p:pRg st="8" end="8"/>
                                            </p:txEl>
                                          </p:spTgt>
                                        </p:tgtEl>
                                        <p:attrNameLst>
                                          <p:attrName>style.visibility</p:attrName>
                                        </p:attrNameLst>
                                      </p:cBhvr>
                                      <p:to>
                                        <p:strVal val="visible"/>
                                      </p:to>
                                    </p:set>
                                    <p:anim calcmode="lin" valueType="num">
                                      <p:cBhvr>
                                        <p:cTn id="31" dur="500" fill="hold"/>
                                        <p:tgtEl>
                                          <p:spTgt spid="17411">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8" end="8"/>
                                            </p:txEl>
                                          </p:spTgt>
                                        </p:tgtEl>
                                        <p:attrNameLst>
                                          <p:attrName>ppt_h</p:attrName>
                                        </p:attrNameLst>
                                      </p:cBhvr>
                                      <p:tavLst>
                                        <p:tav tm="0">
                                          <p:val>
                                            <p:fltVal val="0"/>
                                          </p:val>
                                        </p:tav>
                                        <p:tav tm="100000">
                                          <p:val>
                                            <p:strVal val="#ppt_h"/>
                                          </p:val>
                                        </p:tav>
                                      </p:tavLst>
                                    </p:anim>
                                    <p:animEffect transition="in" filter="fade">
                                      <p:cBhvr>
                                        <p:cTn id="33" dur="500"/>
                                        <p:tgtEl>
                                          <p:spTgt spid="17411">
                                            <p:txEl>
                                              <p:pRg st="8" end="8"/>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16" fill="hold" nodeType="clickEffect">
                                  <p:stCondLst>
                                    <p:cond delay="0"/>
                                  </p:stCondLst>
                                  <p:childTnLst>
                                    <p:set>
                                      <p:cBhvr>
                                        <p:cTn id="37" dur="1" fill="hold">
                                          <p:stCondLst>
                                            <p:cond delay="0"/>
                                          </p:stCondLst>
                                        </p:cTn>
                                        <p:tgtEl>
                                          <p:spTgt spid="17411">
                                            <p:txEl>
                                              <p:pRg st="10" end="10"/>
                                            </p:txEl>
                                          </p:spTgt>
                                        </p:tgtEl>
                                        <p:attrNameLst>
                                          <p:attrName>style.visibility</p:attrName>
                                        </p:attrNameLst>
                                      </p:cBhvr>
                                      <p:to>
                                        <p:strVal val="visible"/>
                                      </p:to>
                                    </p:set>
                                    <p:anim calcmode="lin" valueType="num">
                                      <p:cBhvr>
                                        <p:cTn id="38" dur="500" fill="hold"/>
                                        <p:tgtEl>
                                          <p:spTgt spid="17411">
                                            <p:txEl>
                                              <p:pRg st="10" end="10"/>
                                            </p:txEl>
                                          </p:spTgt>
                                        </p:tgtEl>
                                        <p:attrNameLst>
                                          <p:attrName>ppt_w</p:attrName>
                                        </p:attrNameLst>
                                      </p:cBhvr>
                                      <p:tavLst>
                                        <p:tav tm="0">
                                          <p:val>
                                            <p:fltVal val="0"/>
                                          </p:val>
                                        </p:tav>
                                        <p:tav tm="100000">
                                          <p:val>
                                            <p:strVal val="#ppt_w"/>
                                          </p:val>
                                        </p:tav>
                                      </p:tavLst>
                                    </p:anim>
                                    <p:anim calcmode="lin" valueType="num">
                                      <p:cBhvr>
                                        <p:cTn id="39" dur="500" fill="hold"/>
                                        <p:tgtEl>
                                          <p:spTgt spid="17411">
                                            <p:txEl>
                                              <p:pRg st="10" end="10"/>
                                            </p:txEl>
                                          </p:spTgt>
                                        </p:tgtEl>
                                        <p:attrNameLst>
                                          <p:attrName>ppt_h</p:attrName>
                                        </p:attrNameLst>
                                      </p:cBhvr>
                                      <p:tavLst>
                                        <p:tav tm="0">
                                          <p:val>
                                            <p:fltVal val="0"/>
                                          </p:val>
                                        </p:tav>
                                        <p:tav tm="100000">
                                          <p:val>
                                            <p:strVal val="#ppt_h"/>
                                          </p:val>
                                        </p:tav>
                                      </p:tavLst>
                                    </p:anim>
                                    <p:animEffect transition="in" filter="fade">
                                      <p:cBhvr>
                                        <p:cTn id="40" dur="500"/>
                                        <p:tgtEl>
                                          <p:spTgt spid="17411">
                                            <p:txEl>
                                              <p:pRg st="10" end="1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3" presetClass="entr" presetSubtype="16" fill="hold" nodeType="clickEffect">
                                  <p:stCondLst>
                                    <p:cond delay="0"/>
                                  </p:stCondLst>
                                  <p:childTnLst>
                                    <p:set>
                                      <p:cBhvr>
                                        <p:cTn id="44" dur="1" fill="hold">
                                          <p:stCondLst>
                                            <p:cond delay="0"/>
                                          </p:stCondLst>
                                        </p:cTn>
                                        <p:tgtEl>
                                          <p:spTgt spid="17411">
                                            <p:txEl>
                                              <p:pRg st="12" end="12"/>
                                            </p:txEl>
                                          </p:spTgt>
                                        </p:tgtEl>
                                        <p:attrNameLst>
                                          <p:attrName>style.visibility</p:attrName>
                                        </p:attrNameLst>
                                      </p:cBhvr>
                                      <p:to>
                                        <p:strVal val="visible"/>
                                      </p:to>
                                    </p:set>
                                    <p:anim calcmode="lin" valueType="num">
                                      <p:cBhvr>
                                        <p:cTn id="45" dur="500" fill="hold"/>
                                        <p:tgtEl>
                                          <p:spTgt spid="17411">
                                            <p:txEl>
                                              <p:pRg st="12" end="12"/>
                                            </p:txEl>
                                          </p:spTgt>
                                        </p:tgtEl>
                                        <p:attrNameLst>
                                          <p:attrName>ppt_w</p:attrName>
                                        </p:attrNameLst>
                                      </p:cBhvr>
                                      <p:tavLst>
                                        <p:tav tm="0">
                                          <p:val>
                                            <p:fltVal val="0"/>
                                          </p:val>
                                        </p:tav>
                                        <p:tav tm="100000">
                                          <p:val>
                                            <p:strVal val="#ppt_w"/>
                                          </p:val>
                                        </p:tav>
                                      </p:tavLst>
                                    </p:anim>
                                    <p:anim calcmode="lin" valueType="num">
                                      <p:cBhvr>
                                        <p:cTn id="46" dur="500" fill="hold"/>
                                        <p:tgtEl>
                                          <p:spTgt spid="17411">
                                            <p:txEl>
                                              <p:pRg st="12" end="12"/>
                                            </p:txEl>
                                          </p:spTgt>
                                        </p:tgtEl>
                                        <p:attrNameLst>
                                          <p:attrName>ppt_h</p:attrName>
                                        </p:attrNameLst>
                                      </p:cBhvr>
                                      <p:tavLst>
                                        <p:tav tm="0">
                                          <p:val>
                                            <p:fltVal val="0"/>
                                          </p:val>
                                        </p:tav>
                                        <p:tav tm="100000">
                                          <p:val>
                                            <p:strVal val="#ppt_h"/>
                                          </p:val>
                                        </p:tav>
                                      </p:tavLst>
                                    </p:anim>
                                    <p:animEffect transition="in" filter="fade">
                                      <p:cBhvr>
                                        <p:cTn id="47" dur="500"/>
                                        <p:tgtEl>
                                          <p:spTgt spid="174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CA" altLang="en-US" sz="2800" dirty="0" smtClean="0">
                <a:latin typeface="Arial Black" panose="020B0A04020102020204" pitchFamily="34" charset="0"/>
              </a:rPr>
              <a:t>Model </a:t>
            </a:r>
            <a:r>
              <a:rPr lang="en-CA" altLang="en-US" sz="2800" dirty="0">
                <a:latin typeface="Arial Black" panose="020B0A04020102020204" pitchFamily="34" charset="0"/>
              </a:rPr>
              <a:t>of Illness</a:t>
            </a:r>
            <a:br>
              <a:rPr lang="en-CA" altLang="en-US" sz="2800" dirty="0">
                <a:latin typeface="Arial Black" panose="020B0A04020102020204" pitchFamily="34" charset="0"/>
              </a:rPr>
            </a:br>
            <a:r>
              <a:rPr lang="en-CA" altLang="en-US" sz="2800" dirty="0">
                <a:latin typeface="Arial Black" panose="020B0A04020102020204" pitchFamily="34" charset="0"/>
              </a:rPr>
              <a:t/>
            </a:r>
            <a:br>
              <a:rPr lang="en-CA" altLang="en-US" sz="2800" dirty="0">
                <a:latin typeface="Arial Black" panose="020B0A04020102020204" pitchFamily="34" charset="0"/>
              </a:rPr>
            </a:br>
            <a:r>
              <a:rPr lang="en-CA" altLang="en-US" sz="2800" dirty="0">
                <a:latin typeface="Bookman Old Style" panose="02050604050505020204" pitchFamily="18" charset="0"/>
              </a:rPr>
              <a:t>Environmental Factors</a:t>
            </a:r>
            <a:endParaRPr lang="en-CA" altLang="en-US" sz="2800" dirty="0">
              <a:latin typeface="Arial Black" panose="020B0A04020102020204" pitchFamily="34" charset="0"/>
            </a:endParaRPr>
          </a:p>
        </p:txBody>
      </p:sp>
      <p:sp>
        <p:nvSpPr>
          <p:cNvPr id="3" name="Content Placeholder 2"/>
          <p:cNvSpPr>
            <a:spLocks noGrp="1"/>
          </p:cNvSpPr>
          <p:nvPr>
            <p:ph idx="1"/>
          </p:nvPr>
        </p:nvSpPr>
        <p:spPr>
          <a:xfrm>
            <a:off x="930729" y="1981201"/>
            <a:ext cx="9203871" cy="4525963"/>
          </a:xfrm>
        </p:spPr>
        <p:txBody>
          <a:bodyPr/>
          <a:lstStyle/>
          <a:p>
            <a:pPr marL="457200" lvl="1" indent="0" eaLnBrk="1" hangingPunct="1">
              <a:lnSpc>
                <a:spcPct val="80000"/>
              </a:lnSpc>
              <a:buNone/>
              <a:defRPr/>
            </a:pPr>
            <a:r>
              <a:rPr lang="en-US" altLang="en-US" dirty="0">
                <a:latin typeface="Bookman Old Style" panose="02050604050505020204" pitchFamily="18" charset="0"/>
              </a:rPr>
              <a:t>Interpersonal Interactions</a:t>
            </a:r>
          </a:p>
          <a:p>
            <a:pPr marL="457200" lvl="1" indent="0" algn="ctr" eaLnBrk="1" hangingPunct="1">
              <a:lnSpc>
                <a:spcPct val="80000"/>
              </a:lnSpc>
              <a:buNone/>
              <a:defRPr/>
            </a:pPr>
            <a:endParaRPr lang="en-US" altLang="en-US" dirty="0" smtClean="0">
              <a:latin typeface="Bookman Old Style" panose="02050604050505020204" pitchFamily="18" charset="0"/>
            </a:endParaRPr>
          </a:p>
          <a:p>
            <a:pPr lvl="1" eaLnBrk="1" hangingPunct="1">
              <a:lnSpc>
                <a:spcPct val="80000"/>
              </a:lnSpc>
              <a:buFont typeface="Courier New" panose="02070309020205020404" pitchFamily="49" charset="0"/>
              <a:buChar char="o"/>
              <a:defRPr/>
            </a:pPr>
            <a:r>
              <a:rPr lang="en-US" altLang="en-US" sz="2400" dirty="0">
                <a:latin typeface="Bookman Old Style" panose="02050604050505020204" pitchFamily="18" charset="0"/>
              </a:rPr>
              <a:t>Structured </a:t>
            </a:r>
          </a:p>
          <a:p>
            <a:pPr lvl="2" eaLnBrk="1" hangingPunct="1">
              <a:lnSpc>
                <a:spcPct val="80000"/>
              </a:lnSpc>
              <a:buFont typeface="Courier New" panose="02070309020205020404" pitchFamily="49" charset="0"/>
              <a:buChar char="o"/>
              <a:defRPr/>
            </a:pPr>
            <a:endParaRPr lang="en-US" altLang="en-US" sz="1800" dirty="0">
              <a:latin typeface="Arial Black" panose="020B0A04020102020204" pitchFamily="34"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TR lead activities</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OT lead activities</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Chaplain lead activities</a:t>
            </a:r>
          </a:p>
          <a:p>
            <a:pPr lvl="2" eaLnBrk="1" hangingPunct="1">
              <a:lnSpc>
                <a:spcPct val="80000"/>
              </a:lnSpc>
              <a:buFont typeface="Courier New" panose="02070309020205020404" pitchFamily="49" charset="0"/>
              <a:buChar char="o"/>
              <a:defRPr/>
            </a:pPr>
            <a:endParaRPr lang="en-US" altLang="en-US" sz="1800" dirty="0">
              <a:latin typeface="Bookman Old Style" panose="02050604050505020204" pitchFamily="18" charset="0"/>
            </a:endParaRPr>
          </a:p>
          <a:p>
            <a:pPr lvl="2" eaLnBrk="1" hangingPunct="1">
              <a:lnSpc>
                <a:spcPct val="80000"/>
              </a:lnSpc>
              <a:buFont typeface="Courier New" panose="02070309020205020404" pitchFamily="49" charset="0"/>
              <a:buChar char="o"/>
              <a:defRPr/>
            </a:pPr>
            <a:r>
              <a:rPr lang="en-US" altLang="en-US" sz="1800" dirty="0">
                <a:latin typeface="Bookman Old Style" panose="02050604050505020204" pitchFamily="18" charset="0"/>
              </a:rPr>
              <a:t>Volunteer lead activities </a:t>
            </a:r>
          </a:p>
        </p:txBody>
      </p:sp>
    </p:spTree>
    <p:extLst>
      <p:ext uri="{BB962C8B-B14F-4D97-AF65-F5344CB8AC3E}">
        <p14:creationId xmlns:p14="http://schemas.microsoft.com/office/powerpoint/2010/main" val="21462071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524000" y="0"/>
            <a:ext cx="9144000" cy="990600"/>
          </a:xfrm>
        </p:spPr>
        <p:txBody>
          <a:bodyPr/>
          <a:lstStyle/>
          <a:p>
            <a:pPr eaLnBrk="1" hangingPunct="1"/>
            <a:r>
              <a:rPr lang="en-US" altLang="en-US" sz="2800" dirty="0" smtClean="0">
                <a:latin typeface="Arial Black" panose="020B0A04020102020204" pitchFamily="34" charset="0"/>
              </a:rPr>
              <a:t>Model </a:t>
            </a:r>
            <a:r>
              <a:rPr lang="en-US" altLang="en-US" sz="2800" dirty="0">
                <a:latin typeface="Arial Black" panose="020B0A04020102020204" pitchFamily="34" charset="0"/>
              </a:rPr>
              <a:t>of Illness</a:t>
            </a:r>
          </a:p>
        </p:txBody>
      </p:sp>
      <p:sp>
        <p:nvSpPr>
          <p:cNvPr id="17411" name="Rectangle 3"/>
          <p:cNvSpPr>
            <a:spLocks noGrp="1" noChangeArrowheads="1"/>
          </p:cNvSpPr>
          <p:nvPr>
            <p:ph type="body" idx="1"/>
          </p:nvPr>
        </p:nvSpPr>
        <p:spPr>
          <a:xfrm>
            <a:off x="800100" y="1828800"/>
            <a:ext cx="8648700" cy="5029200"/>
          </a:xfrm>
        </p:spPr>
        <p:txBody>
          <a:bodyPr/>
          <a:lstStyle/>
          <a:p>
            <a:pPr marL="0" indent="0" eaLnBrk="1" hangingPunct="1">
              <a:lnSpc>
                <a:spcPct val="80000"/>
              </a:lnSpc>
              <a:buNone/>
              <a:defRPr/>
            </a:pPr>
            <a:r>
              <a:rPr lang="en-US" altLang="en-US" sz="2800" dirty="0">
                <a:latin typeface="Bookman Old Style" panose="02050604050505020204" pitchFamily="18" charset="0"/>
              </a:rPr>
              <a:t>Relationship between MS and IPI</a:t>
            </a:r>
          </a:p>
          <a:p>
            <a:pPr marL="0" indent="0" eaLnBrk="1" hangingPunct="1">
              <a:lnSpc>
                <a:spcPct val="80000"/>
              </a:lnSpc>
              <a:buNone/>
              <a:defRPr/>
            </a:pPr>
            <a:endParaRPr lang="en-US" altLang="en-US" sz="2400" dirty="0">
              <a:latin typeface="Bookman Old Style" panose="02050604050505020204" pitchFamily="18" charset="0"/>
            </a:endParaRPr>
          </a:p>
          <a:p>
            <a:pPr eaLnBrk="1" hangingPunct="1">
              <a:lnSpc>
                <a:spcPct val="80000"/>
              </a:lnSpc>
              <a:defRPr/>
            </a:pPr>
            <a:r>
              <a:rPr lang="en-US" altLang="en-US" sz="2400" dirty="0">
                <a:latin typeface="Bookman Old Style" panose="02050604050505020204" pitchFamily="18" charset="0"/>
              </a:rPr>
              <a:t>Changes in MS </a:t>
            </a:r>
          </a:p>
          <a:p>
            <a:pPr marL="0" indent="0" eaLnBrk="1" hangingPunct="1">
              <a:lnSpc>
                <a:spcPct val="80000"/>
              </a:lnSpc>
              <a:buNone/>
              <a:defRPr/>
            </a:pPr>
            <a:r>
              <a:rPr lang="en-US" altLang="en-US" sz="2000" dirty="0">
                <a:latin typeface="Arial Black" pitchFamily="34" charset="0"/>
                <a:sym typeface="Wingdings" panose="05000000000000000000" pitchFamily="2" charset="2"/>
              </a:rPr>
              <a:t>	</a:t>
            </a:r>
            <a:r>
              <a:rPr lang="en-US" altLang="en-US" sz="2000" dirty="0">
                <a:latin typeface="Bookman Old Style" panose="02050604050505020204" pitchFamily="18" charset="0"/>
                <a:sym typeface="Wingdings" panose="05000000000000000000" pitchFamily="2" charset="2"/>
              </a:rPr>
              <a:t> Increased behaviors</a:t>
            </a:r>
          </a:p>
          <a:p>
            <a:pPr marL="0" indent="0" eaLnBrk="1" hangingPunct="1">
              <a:lnSpc>
                <a:spcPct val="80000"/>
              </a:lnSpc>
              <a:buNone/>
              <a:defRPr/>
            </a:pPr>
            <a:endParaRPr lang="en-US" altLang="en-US" sz="2000" dirty="0">
              <a:latin typeface="Bookman Old Style" panose="02050604050505020204" pitchFamily="18" charset="0"/>
              <a:sym typeface="Wingdings" panose="05000000000000000000" pitchFamily="2" charset="2"/>
            </a:endParaRPr>
          </a:p>
          <a:p>
            <a:pPr marL="0" indent="0" eaLnBrk="1" hangingPunct="1">
              <a:lnSpc>
                <a:spcPct val="80000"/>
              </a:lnSpc>
              <a:buNone/>
              <a:defRPr/>
            </a:pPr>
            <a:r>
              <a:rPr lang="en-US" altLang="en-US" sz="2000" dirty="0">
                <a:latin typeface="Bookman Old Style" panose="02050604050505020204" pitchFamily="18" charset="0"/>
                <a:sym typeface="Wingdings" panose="05000000000000000000" pitchFamily="2" charset="2"/>
              </a:rPr>
              <a:t>	 Decreased behaviors</a:t>
            </a:r>
          </a:p>
          <a:p>
            <a:pPr marL="0" indent="0" eaLnBrk="1" hangingPunct="1">
              <a:lnSpc>
                <a:spcPct val="80000"/>
              </a:lnSpc>
              <a:buNone/>
              <a:defRPr/>
            </a:pPr>
            <a:endParaRPr lang="en-US" altLang="en-US" sz="2000" dirty="0">
              <a:latin typeface="Arial Black" pitchFamily="34" charset="0"/>
              <a:sym typeface="Wingdings" panose="05000000000000000000" pitchFamily="2" charset="2"/>
            </a:endParaRPr>
          </a:p>
          <a:p>
            <a:pPr marL="0" indent="0" eaLnBrk="1" hangingPunct="1">
              <a:lnSpc>
                <a:spcPct val="80000"/>
              </a:lnSpc>
              <a:buNone/>
              <a:defRPr/>
            </a:pPr>
            <a:endParaRPr lang="en-US" altLang="en-US" sz="2400" dirty="0">
              <a:latin typeface="Arial Black" pitchFamily="34" charset="0"/>
              <a:sym typeface="Wingdings" panose="05000000000000000000" pitchFamily="2" charset="2"/>
            </a:endParaRPr>
          </a:p>
          <a:p>
            <a:pPr eaLnBrk="1" hangingPunct="1">
              <a:lnSpc>
                <a:spcPct val="80000"/>
              </a:lnSpc>
              <a:defRPr/>
            </a:pPr>
            <a:r>
              <a:rPr lang="en-US" altLang="en-US" sz="2400" dirty="0">
                <a:latin typeface="Bookman Old Style" panose="02050604050505020204" pitchFamily="18" charset="0"/>
                <a:sym typeface="Wingdings" panose="05000000000000000000" pitchFamily="2" charset="2"/>
              </a:rPr>
              <a:t>Changes in IPI</a:t>
            </a:r>
          </a:p>
          <a:p>
            <a:pPr marL="0" indent="0" eaLnBrk="1" hangingPunct="1">
              <a:lnSpc>
                <a:spcPct val="80000"/>
              </a:lnSpc>
              <a:buNone/>
              <a:defRPr/>
            </a:pPr>
            <a:r>
              <a:rPr lang="en-US" altLang="en-US" sz="2000" dirty="0">
                <a:latin typeface="Arial Black" pitchFamily="34" charset="0"/>
                <a:sym typeface="Wingdings" panose="05000000000000000000" pitchFamily="2" charset="2"/>
              </a:rPr>
              <a:t>	 </a:t>
            </a:r>
            <a:r>
              <a:rPr lang="en-US" altLang="en-US" sz="2000" dirty="0">
                <a:latin typeface="Bookman Old Style" panose="02050604050505020204" pitchFamily="18" charset="0"/>
                <a:sym typeface="Wingdings" panose="05000000000000000000" pitchFamily="2" charset="2"/>
              </a:rPr>
              <a:t>Scheduled activities at shift change</a:t>
            </a:r>
          </a:p>
          <a:p>
            <a:pPr marL="0" indent="0" eaLnBrk="1" hangingPunct="1">
              <a:lnSpc>
                <a:spcPct val="80000"/>
              </a:lnSpc>
              <a:buNone/>
              <a:defRPr/>
            </a:pPr>
            <a:endParaRPr lang="en-US" altLang="en-US" sz="2000" dirty="0">
              <a:latin typeface="Bookman Old Style" panose="02050604050505020204" pitchFamily="18" charset="0"/>
              <a:sym typeface="Wingdings" panose="05000000000000000000" pitchFamily="2" charset="2"/>
            </a:endParaRPr>
          </a:p>
          <a:p>
            <a:pPr marL="0" indent="0" eaLnBrk="1" hangingPunct="1">
              <a:lnSpc>
                <a:spcPct val="80000"/>
              </a:lnSpc>
              <a:buNone/>
              <a:defRPr/>
            </a:pPr>
            <a:r>
              <a:rPr lang="en-US" altLang="en-US" sz="2000" dirty="0">
                <a:latin typeface="Bookman Old Style" panose="02050604050505020204" pitchFamily="18" charset="0"/>
                <a:sym typeface="Wingdings" panose="05000000000000000000" pitchFamily="2" charset="2"/>
              </a:rPr>
              <a:t>	 Changing patient population</a:t>
            </a:r>
            <a:endParaRPr lang="en-US" altLang="en-US" sz="2000" dirty="0">
              <a:latin typeface="Bookman Old Style" panose="02050604050505020204" pitchFamily="18" charset="0"/>
            </a:endParaRPr>
          </a:p>
        </p:txBody>
      </p:sp>
      <p:sp>
        <p:nvSpPr>
          <p:cNvPr id="4" name="Rectangle 2"/>
          <p:cNvSpPr txBox="1">
            <a:spLocks noChangeArrowheads="1"/>
          </p:cNvSpPr>
          <p:nvPr/>
        </p:nvSpPr>
        <p:spPr bwMode="auto">
          <a:xfrm>
            <a:off x="1524000" y="685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uClrTx/>
              <a:defRPr/>
            </a:pPr>
            <a:r>
              <a:rPr lang="en-US" altLang="en-US" sz="3200" dirty="0">
                <a:solidFill>
                  <a:srgbClr val="FFFFFF"/>
                </a:solidFill>
                <a:latin typeface="Bookman Old Style" panose="02050604050505020204" pitchFamily="18" charset="0"/>
              </a:rPr>
              <a:t>Environmental Factors</a:t>
            </a:r>
          </a:p>
        </p:txBody>
      </p:sp>
    </p:spTree>
    <p:extLst>
      <p:ext uri="{BB962C8B-B14F-4D97-AF65-F5344CB8AC3E}">
        <p14:creationId xmlns:p14="http://schemas.microsoft.com/office/powerpoint/2010/main" val="2468524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ircle(in)">
                                      <p:cBhvr>
                                        <p:cTn id="7" dur="1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circle(in)">
                                      <p:cBhvr>
                                        <p:cTn id="12" dur="10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circle(in)">
                                      <p:cBhvr>
                                        <p:cTn id="17" dur="1000"/>
                                        <p:tgtEl>
                                          <p:spTgt spid="174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7411">
                                            <p:txEl>
                                              <p:pRg st="5" end="5"/>
                                            </p:txEl>
                                          </p:spTgt>
                                        </p:tgtEl>
                                        <p:attrNameLst>
                                          <p:attrName>style.visibility</p:attrName>
                                        </p:attrNameLst>
                                      </p:cBhvr>
                                      <p:to>
                                        <p:strVal val="visible"/>
                                      </p:to>
                                    </p:set>
                                    <p:animEffect transition="in" filter="circle(in)">
                                      <p:cBhvr>
                                        <p:cTn id="22" dur="1000"/>
                                        <p:tgtEl>
                                          <p:spTgt spid="1741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17411">
                                            <p:txEl>
                                              <p:pRg st="8" end="8"/>
                                            </p:txEl>
                                          </p:spTgt>
                                        </p:tgtEl>
                                        <p:attrNameLst>
                                          <p:attrName>style.visibility</p:attrName>
                                        </p:attrNameLst>
                                      </p:cBhvr>
                                      <p:to>
                                        <p:strVal val="visible"/>
                                      </p:to>
                                    </p:set>
                                    <p:animEffect transition="in" filter="circle(in)">
                                      <p:cBhvr>
                                        <p:cTn id="27" dur="1000"/>
                                        <p:tgtEl>
                                          <p:spTgt spid="17411">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17411">
                                            <p:txEl>
                                              <p:pRg st="9" end="9"/>
                                            </p:txEl>
                                          </p:spTgt>
                                        </p:tgtEl>
                                        <p:attrNameLst>
                                          <p:attrName>style.visibility</p:attrName>
                                        </p:attrNameLst>
                                      </p:cBhvr>
                                      <p:to>
                                        <p:strVal val="visible"/>
                                      </p:to>
                                    </p:set>
                                    <p:animEffect transition="in" filter="circle(in)">
                                      <p:cBhvr>
                                        <p:cTn id="32" dur="1000"/>
                                        <p:tgtEl>
                                          <p:spTgt spid="17411">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nodeType="clickEffect">
                                  <p:stCondLst>
                                    <p:cond delay="0"/>
                                  </p:stCondLst>
                                  <p:childTnLst>
                                    <p:set>
                                      <p:cBhvr>
                                        <p:cTn id="36" dur="1" fill="hold">
                                          <p:stCondLst>
                                            <p:cond delay="0"/>
                                          </p:stCondLst>
                                        </p:cTn>
                                        <p:tgtEl>
                                          <p:spTgt spid="17411">
                                            <p:txEl>
                                              <p:pRg st="11" end="11"/>
                                            </p:txEl>
                                          </p:spTgt>
                                        </p:tgtEl>
                                        <p:attrNameLst>
                                          <p:attrName>style.visibility</p:attrName>
                                        </p:attrNameLst>
                                      </p:cBhvr>
                                      <p:to>
                                        <p:strVal val="visible"/>
                                      </p:to>
                                    </p:set>
                                    <p:animEffect transition="in" filter="circle(in)">
                                      <p:cBhvr>
                                        <p:cTn id="37" dur="1000"/>
                                        <p:tgtEl>
                                          <p:spTgt spid="174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solidFill>
                  <a:srgbClr val="DFD293"/>
                </a:solidFill>
                <a:latin typeface="Arial Black" panose="020B0A04020102020204" pitchFamily="34" charset="0"/>
              </a:rPr>
              <a:t>Model of Illness</a:t>
            </a:r>
            <a:endParaRPr lang="en-US" dirty="0"/>
          </a:p>
        </p:txBody>
      </p:sp>
      <p:sp>
        <p:nvSpPr>
          <p:cNvPr id="3" name="Content Placeholder 2"/>
          <p:cNvSpPr>
            <a:spLocks noGrp="1"/>
          </p:cNvSpPr>
          <p:nvPr>
            <p:ph idx="1"/>
          </p:nvPr>
        </p:nvSpPr>
        <p:spPr/>
        <p:txBody>
          <a:bodyPr/>
          <a:lstStyle/>
          <a:p>
            <a:r>
              <a:rPr lang="en-US" sz="2800" dirty="0" smtClean="0">
                <a:latin typeface="Bookman Old Style" panose="02050604050505020204" pitchFamily="18" charset="0"/>
              </a:rPr>
              <a:t>Biological Factors</a:t>
            </a:r>
          </a:p>
          <a:p>
            <a:endParaRPr lang="en-US" sz="2800" dirty="0">
              <a:latin typeface="Bookman Old Style" panose="02050604050505020204" pitchFamily="18" charset="0"/>
            </a:endParaRPr>
          </a:p>
          <a:p>
            <a:r>
              <a:rPr lang="en-US" sz="2800" dirty="0" smtClean="0">
                <a:latin typeface="Bookman Old Style" panose="02050604050505020204" pitchFamily="18" charset="0"/>
              </a:rPr>
              <a:t>Personal Factors </a:t>
            </a:r>
          </a:p>
          <a:p>
            <a:endParaRPr lang="en-US" sz="2800" dirty="0">
              <a:latin typeface="Bookman Old Style" panose="02050604050505020204" pitchFamily="18" charset="0"/>
            </a:endParaRPr>
          </a:p>
          <a:p>
            <a:r>
              <a:rPr lang="en-US" sz="2800" dirty="0" smtClean="0">
                <a:latin typeface="Bookman Old Style" panose="02050604050505020204" pitchFamily="18" charset="0"/>
              </a:rPr>
              <a:t>Environmental factors</a:t>
            </a:r>
          </a:p>
          <a:p>
            <a:endParaRPr lang="en-US" sz="2800" dirty="0">
              <a:latin typeface="Bookman Old Style" panose="02050604050505020204" pitchFamily="18" charset="0"/>
            </a:endParaRPr>
          </a:p>
          <a:p>
            <a:pPr marL="0" indent="0" algn="ctr">
              <a:buNone/>
            </a:pPr>
            <a:r>
              <a:rPr lang="en-US" sz="2800" dirty="0" smtClean="0">
                <a:latin typeface="Bookman Old Style" panose="02050604050505020204" pitchFamily="18" charset="0"/>
              </a:rPr>
              <a:t>Congruent changes with disease progression </a:t>
            </a:r>
          </a:p>
          <a:p>
            <a:pPr marL="0" indent="0" algn="ctr">
              <a:buNone/>
            </a:pPr>
            <a:endParaRPr lang="en-US" sz="2800" dirty="0">
              <a:latin typeface="Bookman Old Style" panose="02050604050505020204" pitchFamily="18" charset="0"/>
            </a:endParaRPr>
          </a:p>
          <a:p>
            <a:pPr marL="0" indent="0" algn="ctr">
              <a:buNone/>
            </a:pPr>
            <a:r>
              <a:rPr lang="en-US" sz="2800" dirty="0" smtClean="0">
                <a:latin typeface="Bookman Old Style" panose="02050604050505020204" pitchFamily="18" charset="0"/>
              </a:rPr>
              <a:t>Fluid and Dynamic</a:t>
            </a:r>
            <a:endParaRPr lang="en-US" sz="2800" dirty="0">
              <a:latin typeface="Bookman Old Style" panose="02050604050505020204" pitchFamily="18" charset="0"/>
            </a:endParaRPr>
          </a:p>
        </p:txBody>
      </p:sp>
    </p:spTree>
    <p:extLst>
      <p:ext uri="{BB962C8B-B14F-4D97-AF65-F5344CB8AC3E}">
        <p14:creationId xmlns:p14="http://schemas.microsoft.com/office/powerpoint/2010/main" val="40792879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524000" y="0"/>
            <a:ext cx="9144000" cy="1417638"/>
          </a:xfrm>
        </p:spPr>
        <p:txBody>
          <a:bodyPr/>
          <a:lstStyle/>
          <a:p>
            <a:pPr eaLnBrk="1" hangingPunct="1"/>
            <a:r>
              <a:rPr lang="en-US" altLang="en-US" sz="2800" dirty="0">
                <a:latin typeface="Arial Black" panose="020B0A04020102020204" pitchFamily="34" charset="0"/>
              </a:rPr>
              <a:t>Bio-psycho-social (BPS) Model</a:t>
            </a:r>
          </a:p>
        </p:txBody>
      </p:sp>
      <p:sp>
        <p:nvSpPr>
          <p:cNvPr id="14339" name="Rectangle 3"/>
          <p:cNvSpPr>
            <a:spLocks noGrp="1" noChangeArrowheads="1"/>
          </p:cNvSpPr>
          <p:nvPr>
            <p:ph type="body" idx="1"/>
          </p:nvPr>
        </p:nvSpPr>
        <p:spPr>
          <a:xfrm>
            <a:off x="669471" y="1224644"/>
            <a:ext cx="8931729" cy="4800600"/>
          </a:xfrm>
        </p:spPr>
        <p:txBody>
          <a:bodyPr/>
          <a:lstStyle/>
          <a:p>
            <a:pPr marL="0" indent="0" eaLnBrk="1" hangingPunct="1">
              <a:buNone/>
              <a:defRPr/>
            </a:pPr>
            <a:r>
              <a:rPr lang="en-US" altLang="en-US" dirty="0" smtClean="0">
                <a:latin typeface="Bookman Old Style" panose="02050604050505020204" pitchFamily="18" charset="0"/>
              </a:rPr>
              <a:t>Dynamic Model</a:t>
            </a:r>
            <a:endParaRPr lang="en-US" altLang="en-US" dirty="0">
              <a:latin typeface="Bookman Old Style" panose="02050604050505020204" pitchFamily="18" charset="0"/>
            </a:endParaRPr>
          </a:p>
          <a:p>
            <a:pPr marL="0" indent="0" eaLnBrk="1" hangingPunct="1">
              <a:buNone/>
              <a:defRPr/>
            </a:pPr>
            <a:endParaRPr lang="en-US" altLang="en-US" dirty="0">
              <a:latin typeface="Arial Black" pitchFamily="34" charset="0"/>
            </a:endParaRPr>
          </a:p>
          <a:p>
            <a:pPr marL="914400" lvl="1" indent="-514350" eaLnBrk="1" hangingPunct="1">
              <a:buFontTx/>
              <a:buAutoNum type="arabicPeriod"/>
              <a:defRPr/>
            </a:pPr>
            <a:r>
              <a:rPr lang="en-US" altLang="en-US" dirty="0">
                <a:latin typeface="Bookman Old Style" panose="02050604050505020204" pitchFamily="18" charset="0"/>
              </a:rPr>
              <a:t>Input Stage</a:t>
            </a:r>
          </a:p>
          <a:p>
            <a:pPr marL="914400" lvl="1" indent="-514350" eaLnBrk="1" hangingPunct="1">
              <a:buFontTx/>
              <a:buAutoNum type="arabicPeriod"/>
              <a:defRPr/>
            </a:pPr>
            <a:endParaRPr lang="en-US" altLang="en-US" dirty="0">
              <a:latin typeface="Bookman Old Style" panose="02050604050505020204" pitchFamily="18" charset="0"/>
            </a:endParaRPr>
          </a:p>
          <a:p>
            <a:pPr marL="914400" lvl="1" indent="-514350" eaLnBrk="1" hangingPunct="1">
              <a:buFontTx/>
              <a:buAutoNum type="arabicPeriod"/>
              <a:defRPr/>
            </a:pPr>
            <a:r>
              <a:rPr lang="en-US" altLang="en-US" dirty="0">
                <a:latin typeface="Bookman Old Style" panose="02050604050505020204" pitchFamily="18" charset="0"/>
              </a:rPr>
              <a:t>Processing Stage</a:t>
            </a:r>
          </a:p>
          <a:p>
            <a:pPr marL="914400" lvl="1" indent="-514350" eaLnBrk="1" hangingPunct="1">
              <a:buFontTx/>
              <a:buAutoNum type="arabicPeriod"/>
              <a:defRPr/>
            </a:pPr>
            <a:endParaRPr lang="en-US" altLang="en-US" dirty="0">
              <a:latin typeface="Bookman Old Style" panose="02050604050505020204" pitchFamily="18" charset="0"/>
            </a:endParaRPr>
          </a:p>
          <a:p>
            <a:pPr marL="914400" lvl="1" indent="-514350" eaLnBrk="1" hangingPunct="1">
              <a:buFontTx/>
              <a:buAutoNum type="arabicPeriod"/>
              <a:defRPr/>
            </a:pPr>
            <a:r>
              <a:rPr lang="en-US" altLang="en-US" dirty="0">
                <a:latin typeface="Bookman Old Style" panose="02050604050505020204" pitchFamily="18" charset="0"/>
              </a:rPr>
              <a:t>Output Stage</a:t>
            </a:r>
          </a:p>
          <a:p>
            <a:pPr lvl="1" eaLnBrk="1" hangingPunct="1">
              <a:buFontTx/>
              <a:buNone/>
              <a:defRPr/>
            </a:pPr>
            <a:endParaRPr lang="en-US" altLang="en-US" dirty="0" smtClean="0"/>
          </a:p>
        </p:txBody>
      </p:sp>
    </p:spTree>
    <p:extLst>
      <p:ext uri="{BB962C8B-B14F-4D97-AF65-F5344CB8AC3E}">
        <p14:creationId xmlns:p14="http://schemas.microsoft.com/office/powerpoint/2010/main" val="570240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ircle(in)">
                                      <p:cBhvr>
                                        <p:cTn id="7" dur="10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circle(in)">
                                      <p:cBhvr>
                                        <p:cTn id="12" dur="10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circle(in)">
                                      <p:cBhvr>
                                        <p:cTn id="17" dur="1000"/>
                                        <p:tgtEl>
                                          <p:spTgt spid="1433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4339">
                                            <p:txEl>
                                              <p:pRg st="6" end="6"/>
                                            </p:txEl>
                                          </p:spTgt>
                                        </p:tgtEl>
                                        <p:attrNameLst>
                                          <p:attrName>style.visibility</p:attrName>
                                        </p:attrNameLst>
                                      </p:cBhvr>
                                      <p:to>
                                        <p:strVal val="visible"/>
                                      </p:to>
                                    </p:set>
                                    <p:animEffect transition="in" filter="circle(in)">
                                      <p:cBhvr>
                                        <p:cTn id="22" dur="10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lnSpc>
                <a:spcPct val="80000"/>
              </a:lnSpc>
            </a:pPr>
            <a:r>
              <a:rPr lang="en-US" altLang="en-US" sz="2800" dirty="0">
                <a:latin typeface="Arial Black" panose="020B0A04020102020204" pitchFamily="34" charset="0"/>
              </a:rPr>
              <a:t>Terminology and </a:t>
            </a:r>
            <a:r>
              <a:rPr lang="en-US" altLang="en-US" sz="2800" dirty="0" smtClean="0">
                <a:latin typeface="Arial Black" panose="020B0A04020102020204" pitchFamily="34" charset="0"/>
              </a:rPr>
              <a:t>Conceptual Models </a:t>
            </a:r>
            <a:endParaRPr lang="en-US" altLang="en-US" sz="2800" dirty="0">
              <a:latin typeface="Arial Black" panose="020B0A04020102020204" pitchFamily="34" charset="0"/>
            </a:endParaRPr>
          </a:p>
        </p:txBody>
      </p:sp>
      <p:sp>
        <p:nvSpPr>
          <p:cNvPr id="5123" name="Rectangle 3"/>
          <p:cNvSpPr>
            <a:spLocks noGrp="1" noChangeArrowheads="1"/>
          </p:cNvSpPr>
          <p:nvPr>
            <p:ph type="body" idx="1"/>
          </p:nvPr>
        </p:nvSpPr>
        <p:spPr>
          <a:xfrm>
            <a:off x="1752600" y="1600201"/>
            <a:ext cx="8686800" cy="4525963"/>
          </a:xfrm>
        </p:spPr>
        <p:txBody>
          <a:bodyPr>
            <a:normAutofit/>
          </a:bodyPr>
          <a:lstStyle/>
          <a:p>
            <a:pPr marL="0" indent="0" algn="ctr">
              <a:lnSpc>
                <a:spcPct val="80000"/>
              </a:lnSpc>
              <a:buNone/>
              <a:defRPr/>
            </a:pPr>
            <a:r>
              <a:rPr lang="en-US" altLang="en-US" sz="1800" dirty="0">
                <a:latin typeface="Arial Black" pitchFamily="34" charset="0"/>
              </a:rPr>
              <a:t>‘</a:t>
            </a:r>
          </a:p>
          <a:p>
            <a:pPr marL="571500" lvl="1" indent="0" algn="ctr" eaLnBrk="1" hangingPunct="1">
              <a:lnSpc>
                <a:spcPct val="80000"/>
              </a:lnSpc>
              <a:buNone/>
              <a:defRPr/>
            </a:pPr>
            <a:r>
              <a:rPr lang="en-US" altLang="en-US" sz="2800" dirty="0" smtClean="0">
                <a:latin typeface="Calibri" panose="020F0502020204030204" pitchFamily="34" charset="0"/>
                <a:cs typeface="Calibri" panose="020F0502020204030204" pitchFamily="34" charset="0"/>
              </a:rPr>
              <a:t>Agitation</a:t>
            </a:r>
            <a:r>
              <a:rPr lang="en-US" altLang="en-US" sz="2800" dirty="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(or Aggression)  </a:t>
            </a:r>
            <a:r>
              <a:rPr lang="en-US" altLang="en-US" sz="2800" dirty="0">
                <a:latin typeface="Calibri" panose="020F0502020204030204" pitchFamily="34" charset="0"/>
                <a:cs typeface="Calibri" panose="020F0502020204030204" pitchFamily="34" charset="0"/>
              </a:rPr>
              <a:t>in Dementia</a:t>
            </a:r>
          </a:p>
          <a:p>
            <a:pPr marL="571500" lvl="1" indent="0" algn="ctr" eaLnBrk="1" hangingPunct="1">
              <a:lnSpc>
                <a:spcPct val="80000"/>
              </a:lnSpc>
              <a:buNone/>
              <a:defRPr/>
            </a:pPr>
            <a:endParaRPr lang="en-US" altLang="en-US" sz="2800" dirty="0">
              <a:latin typeface="Calibri" panose="020F0502020204030204" pitchFamily="34" charset="0"/>
              <a:cs typeface="Calibri" panose="020F0502020204030204" pitchFamily="34" charset="0"/>
            </a:endParaRPr>
          </a:p>
          <a:p>
            <a:pPr marL="571500" lvl="1" indent="0" eaLnBrk="1" hangingPunct="1">
              <a:lnSpc>
                <a:spcPct val="80000"/>
              </a:lnSpc>
              <a:buNone/>
              <a:defRPr/>
            </a:pPr>
            <a:endParaRPr lang="en-US" altLang="en-US" sz="1800" dirty="0">
              <a:latin typeface="Arial Black" pitchFamily="34" charset="0"/>
            </a:endParaRPr>
          </a:p>
          <a:p>
            <a:pPr marL="0" lvl="0" indent="0" algn="ctr">
              <a:buClr>
                <a:srgbClr val="000000"/>
              </a:buClr>
              <a:buNone/>
              <a:defRPr/>
            </a:pPr>
            <a:r>
              <a:rPr lang="en-US" altLang="en-US" sz="2400" dirty="0">
                <a:solidFill>
                  <a:srgbClr val="000000"/>
                </a:solidFill>
                <a:latin typeface="Bookman Old Style" panose="02050604050505020204" pitchFamily="18" charset="0"/>
              </a:rPr>
              <a:t>Biological Model</a:t>
            </a:r>
          </a:p>
          <a:p>
            <a:pPr marL="114300" lvl="0" indent="0">
              <a:buClr>
                <a:srgbClr val="000000"/>
              </a:buClr>
              <a:buNone/>
              <a:defRPr/>
            </a:pPr>
            <a:endParaRPr lang="en-US" altLang="en-US" sz="2000" dirty="0" smtClean="0">
              <a:solidFill>
                <a:srgbClr val="000000"/>
              </a:solidFill>
              <a:latin typeface="Arial Black" pitchFamily="34" charset="0"/>
            </a:endParaRPr>
          </a:p>
          <a:p>
            <a:pPr marL="114300" lvl="0" indent="0" algn="ctr">
              <a:buClr>
                <a:srgbClr val="000000"/>
              </a:buClr>
              <a:buNone/>
              <a:defRPr/>
            </a:pPr>
            <a:r>
              <a:rPr lang="en-US" altLang="en-US" sz="2000" dirty="0" smtClean="0">
                <a:solidFill>
                  <a:srgbClr val="000000"/>
                </a:solidFill>
                <a:latin typeface="Bookman Old Style" panose="02050604050505020204" pitchFamily="18" charset="0"/>
              </a:rPr>
              <a:t>Continuum </a:t>
            </a:r>
            <a:r>
              <a:rPr lang="en-US" altLang="en-US" sz="2000" dirty="0">
                <a:solidFill>
                  <a:srgbClr val="000000"/>
                </a:solidFill>
                <a:latin typeface="Bookman Old Style" panose="02050604050505020204" pitchFamily="18" charset="0"/>
              </a:rPr>
              <a:t>of Agitation into Aggression</a:t>
            </a:r>
          </a:p>
          <a:p>
            <a:pPr marL="571500" lvl="1" indent="0" algn="ctr" eaLnBrk="1" hangingPunct="1">
              <a:lnSpc>
                <a:spcPct val="80000"/>
              </a:lnSpc>
              <a:buNone/>
              <a:defRPr/>
            </a:pPr>
            <a:endParaRPr lang="en-US" altLang="en-US" sz="1800" dirty="0">
              <a:latin typeface="Arial Black" pitchFamily="34" charset="0"/>
            </a:endParaRPr>
          </a:p>
          <a:p>
            <a:pPr marL="457200" lvl="1" indent="0">
              <a:lnSpc>
                <a:spcPct val="80000"/>
              </a:lnSpc>
              <a:buNone/>
              <a:defRPr/>
            </a:pPr>
            <a:endParaRPr lang="en-US" altLang="en-US" sz="1800" dirty="0">
              <a:latin typeface="Arial Black" pitchFamily="34" charset="0"/>
            </a:endParaRPr>
          </a:p>
        </p:txBody>
      </p:sp>
    </p:spTree>
    <p:extLst>
      <p:ext uri="{BB962C8B-B14F-4D97-AF65-F5344CB8AC3E}">
        <p14:creationId xmlns:p14="http://schemas.microsoft.com/office/powerpoint/2010/main" val="25809050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524000" y="0"/>
            <a:ext cx="9144000" cy="1417638"/>
          </a:xfrm>
        </p:spPr>
        <p:txBody>
          <a:bodyPr/>
          <a:lstStyle/>
          <a:p>
            <a:pPr eaLnBrk="1" hangingPunct="1"/>
            <a:r>
              <a:rPr lang="en-US" altLang="en-US" sz="2800" dirty="0">
                <a:latin typeface="Arial Black" panose="020B0A04020102020204" pitchFamily="34" charset="0"/>
              </a:rPr>
              <a:t>BPS Model</a:t>
            </a:r>
          </a:p>
        </p:txBody>
      </p:sp>
      <p:sp>
        <p:nvSpPr>
          <p:cNvPr id="14339" name="Rectangle 3"/>
          <p:cNvSpPr>
            <a:spLocks noGrp="1" noChangeArrowheads="1"/>
          </p:cNvSpPr>
          <p:nvPr>
            <p:ph type="body" idx="1"/>
          </p:nvPr>
        </p:nvSpPr>
        <p:spPr>
          <a:xfrm>
            <a:off x="457200" y="1126672"/>
            <a:ext cx="9067800" cy="4849586"/>
          </a:xfrm>
        </p:spPr>
        <p:txBody>
          <a:bodyPr/>
          <a:lstStyle/>
          <a:p>
            <a:pPr marL="514350" indent="-514350" eaLnBrk="1" hangingPunct="1">
              <a:buFontTx/>
              <a:buAutoNum type="arabicPeriod"/>
              <a:defRPr/>
            </a:pPr>
            <a:r>
              <a:rPr lang="en-US" altLang="en-US" dirty="0">
                <a:latin typeface="Bookman Old Style" panose="02050604050505020204" pitchFamily="18" charset="0"/>
              </a:rPr>
              <a:t>Input Stage</a:t>
            </a:r>
          </a:p>
          <a:p>
            <a:pPr marL="0" indent="0" eaLnBrk="1" hangingPunct="1">
              <a:buNone/>
              <a:defRPr/>
            </a:pPr>
            <a:endParaRPr lang="en-US" altLang="en-US" sz="2400" dirty="0">
              <a:latin typeface="Arial Black" pitchFamily="34" charset="0"/>
            </a:endParaRPr>
          </a:p>
          <a:p>
            <a:pPr marL="0" indent="0" eaLnBrk="1" hangingPunct="1">
              <a:buNone/>
              <a:defRPr/>
            </a:pPr>
            <a:r>
              <a:rPr lang="en-US" altLang="en-US" sz="2400" dirty="0">
                <a:latin typeface="Arial Black" pitchFamily="34" charset="0"/>
              </a:rPr>
              <a:t> </a:t>
            </a:r>
            <a:r>
              <a:rPr lang="en-US" altLang="en-US" sz="2400" dirty="0">
                <a:latin typeface="Bookman Old Style" panose="02050604050505020204" pitchFamily="18" charset="0"/>
              </a:rPr>
              <a:t>Internal Factors:</a:t>
            </a:r>
          </a:p>
          <a:p>
            <a:pPr lvl="1" eaLnBrk="1" hangingPunct="1">
              <a:buFont typeface="Arial" charset="0"/>
              <a:buChar char="•"/>
              <a:defRPr/>
            </a:pPr>
            <a:r>
              <a:rPr lang="en-US" altLang="en-US" sz="2000" dirty="0">
                <a:latin typeface="Bookman Old Style" panose="02050604050505020204" pitchFamily="18" charset="0"/>
              </a:rPr>
              <a:t>Inherent Circadian Rhythm (CR)</a:t>
            </a:r>
          </a:p>
          <a:p>
            <a:pPr lvl="1" eaLnBrk="1" hangingPunct="1">
              <a:buFont typeface="Arial" charset="0"/>
              <a:buChar char="•"/>
              <a:defRPr/>
            </a:pPr>
            <a:r>
              <a:rPr lang="en-US" altLang="en-US" sz="2000" dirty="0">
                <a:latin typeface="Bookman Old Style" panose="02050604050505020204" pitchFamily="18" charset="0"/>
              </a:rPr>
              <a:t>Innate Physiological Needs (PN)</a:t>
            </a:r>
          </a:p>
          <a:p>
            <a:pPr lvl="1" eaLnBrk="1" hangingPunct="1">
              <a:buFont typeface="Arial" charset="0"/>
              <a:buChar char="•"/>
              <a:defRPr/>
            </a:pPr>
            <a:endParaRPr lang="en-US" altLang="en-US" sz="2400" dirty="0">
              <a:latin typeface="Arial Black" pitchFamily="34" charset="0"/>
            </a:endParaRPr>
          </a:p>
          <a:p>
            <a:pPr marL="0" indent="0" eaLnBrk="1" hangingPunct="1">
              <a:buNone/>
              <a:defRPr/>
            </a:pPr>
            <a:r>
              <a:rPr lang="en-US" altLang="en-US" sz="2000" dirty="0">
                <a:latin typeface="Bookman Old Style" panose="02050604050505020204" pitchFamily="18" charset="0"/>
              </a:rPr>
              <a:t> </a:t>
            </a:r>
            <a:r>
              <a:rPr lang="en-US" altLang="en-US" sz="2400" dirty="0">
                <a:latin typeface="Bookman Old Style" panose="02050604050505020204" pitchFamily="18" charset="0"/>
              </a:rPr>
              <a:t>External Factors:</a:t>
            </a:r>
          </a:p>
          <a:p>
            <a:pPr lvl="1" eaLnBrk="1" hangingPunct="1">
              <a:buFont typeface="Arial" charset="0"/>
              <a:buChar char="•"/>
              <a:defRPr/>
            </a:pPr>
            <a:r>
              <a:rPr lang="en-US" altLang="en-US" sz="2000" dirty="0">
                <a:latin typeface="Bookman Old Style" panose="02050604050505020204" pitchFamily="18" charset="0"/>
              </a:rPr>
              <a:t>Milieu Structure (</a:t>
            </a:r>
            <a:r>
              <a:rPr lang="en-US" altLang="en-US" sz="2000" dirty="0" smtClean="0">
                <a:latin typeface="Bookman Old Style" panose="02050604050505020204" pitchFamily="18" charset="0"/>
              </a:rPr>
              <a:t>MS) </a:t>
            </a:r>
            <a:r>
              <a:rPr lang="en-US" altLang="en-US" sz="1600" dirty="0" smtClean="0">
                <a:latin typeface="Bookman Old Style" panose="02050604050505020204" pitchFamily="18" charset="0"/>
              </a:rPr>
              <a:t>(Static </a:t>
            </a:r>
            <a:r>
              <a:rPr lang="en-US" altLang="en-US" sz="1600" dirty="0">
                <a:latin typeface="Bookman Old Style" panose="02050604050505020204" pitchFamily="18" charset="0"/>
              </a:rPr>
              <a:t>and </a:t>
            </a:r>
            <a:r>
              <a:rPr lang="en-US" altLang="en-US" sz="1600" dirty="0" smtClean="0">
                <a:latin typeface="Bookman Old Style" panose="02050604050505020204" pitchFamily="18" charset="0"/>
              </a:rPr>
              <a:t>Dynamic)</a:t>
            </a:r>
            <a:endParaRPr lang="en-US" altLang="en-US" sz="1600" dirty="0">
              <a:latin typeface="Bookman Old Style" panose="02050604050505020204" pitchFamily="18" charset="0"/>
            </a:endParaRPr>
          </a:p>
          <a:p>
            <a:pPr lvl="1" eaLnBrk="1" hangingPunct="1">
              <a:buFont typeface="Arial" charset="0"/>
              <a:buChar char="•"/>
              <a:defRPr/>
            </a:pPr>
            <a:r>
              <a:rPr lang="en-US" altLang="en-US" sz="2000" dirty="0">
                <a:latin typeface="Bookman Old Style" panose="02050604050505020204" pitchFamily="18" charset="0"/>
              </a:rPr>
              <a:t>Inter-Personal Interactions (</a:t>
            </a:r>
            <a:r>
              <a:rPr lang="en-US" altLang="en-US" sz="2000" dirty="0" smtClean="0">
                <a:latin typeface="Bookman Old Style" panose="02050604050505020204" pitchFamily="18" charset="0"/>
              </a:rPr>
              <a:t>IPI) </a:t>
            </a:r>
            <a:r>
              <a:rPr lang="en-US" altLang="en-US" sz="1600" dirty="0" smtClean="0">
                <a:latin typeface="Bookman Old Style" panose="02050604050505020204" pitchFamily="18" charset="0"/>
              </a:rPr>
              <a:t>(Random </a:t>
            </a:r>
            <a:r>
              <a:rPr lang="en-US" altLang="en-US" sz="1600" dirty="0">
                <a:latin typeface="Bookman Old Style" panose="02050604050505020204" pitchFamily="18" charset="0"/>
              </a:rPr>
              <a:t>and </a:t>
            </a:r>
            <a:r>
              <a:rPr lang="en-US" altLang="en-US" sz="1600" dirty="0" smtClean="0">
                <a:latin typeface="Bookman Old Style" panose="02050604050505020204" pitchFamily="18" charset="0"/>
              </a:rPr>
              <a:t>Structured)</a:t>
            </a:r>
            <a:endParaRPr lang="en-US" altLang="en-US" sz="1600" dirty="0">
              <a:latin typeface="Bookman Old Style" panose="02050604050505020204" pitchFamily="18" charset="0"/>
            </a:endParaRPr>
          </a:p>
          <a:p>
            <a:pPr lvl="1" eaLnBrk="1" hangingPunct="1">
              <a:buFontTx/>
              <a:buNone/>
              <a:defRPr/>
            </a:pPr>
            <a:endParaRPr lang="en-US" altLang="en-US" dirty="0" smtClean="0"/>
          </a:p>
          <a:p>
            <a:pPr lvl="1" eaLnBrk="1" hangingPunct="1">
              <a:buFontTx/>
              <a:buNone/>
              <a:defRPr/>
            </a:pPr>
            <a:endParaRPr lang="en-US" altLang="en-US" dirty="0" smtClean="0"/>
          </a:p>
        </p:txBody>
      </p:sp>
    </p:spTree>
    <p:extLst>
      <p:ext uri="{BB962C8B-B14F-4D97-AF65-F5344CB8AC3E}">
        <p14:creationId xmlns:p14="http://schemas.microsoft.com/office/powerpoint/2010/main" val="2747776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ircle(in)">
                                      <p:cBhvr>
                                        <p:cTn id="7" dur="10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circle(in)">
                                      <p:cBhvr>
                                        <p:cTn id="12" dur="10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 calcmode="lin" valueType="num">
                                      <p:cBhvr>
                                        <p:cTn id="17"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14339">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14339">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14339">
                                            <p:txEl>
                                              <p:pRg st="4" end="4"/>
                                            </p:txEl>
                                          </p:spTgt>
                                        </p:tgtEl>
                                        <p:attrNameLst>
                                          <p:attrName>style.visibility</p:attrName>
                                        </p:attrNameLst>
                                      </p:cBhvr>
                                      <p:to>
                                        <p:strVal val="visible"/>
                                      </p:to>
                                    </p:set>
                                    <p:anim calcmode="lin" valueType="num">
                                      <p:cBhvr>
                                        <p:cTn id="24"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14339">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14339">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anim calcmode="lin" valueType="num">
                                      <p:cBhvr>
                                        <p:cTn id="31" dur="500" fill="hold"/>
                                        <p:tgtEl>
                                          <p:spTgt spid="14339">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14339">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14339">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16" fill="hold" nodeType="clickEffect">
                                  <p:stCondLst>
                                    <p:cond delay="0"/>
                                  </p:stCondLst>
                                  <p:childTnLst>
                                    <p:set>
                                      <p:cBhvr>
                                        <p:cTn id="37" dur="1" fill="hold">
                                          <p:stCondLst>
                                            <p:cond delay="0"/>
                                          </p:stCondLst>
                                        </p:cTn>
                                        <p:tgtEl>
                                          <p:spTgt spid="14339">
                                            <p:txEl>
                                              <p:pRg st="7" end="7"/>
                                            </p:txEl>
                                          </p:spTgt>
                                        </p:tgtEl>
                                        <p:attrNameLst>
                                          <p:attrName>style.visibility</p:attrName>
                                        </p:attrNameLst>
                                      </p:cBhvr>
                                      <p:to>
                                        <p:strVal val="visible"/>
                                      </p:to>
                                    </p:set>
                                    <p:anim calcmode="lin" valueType="num">
                                      <p:cBhvr>
                                        <p:cTn id="38" dur="500" fill="hold"/>
                                        <p:tgtEl>
                                          <p:spTgt spid="14339">
                                            <p:txEl>
                                              <p:pRg st="7" end="7"/>
                                            </p:txEl>
                                          </p:spTgt>
                                        </p:tgtEl>
                                        <p:attrNameLst>
                                          <p:attrName>ppt_w</p:attrName>
                                        </p:attrNameLst>
                                      </p:cBhvr>
                                      <p:tavLst>
                                        <p:tav tm="0">
                                          <p:val>
                                            <p:fltVal val="0"/>
                                          </p:val>
                                        </p:tav>
                                        <p:tav tm="100000">
                                          <p:val>
                                            <p:strVal val="#ppt_w"/>
                                          </p:val>
                                        </p:tav>
                                      </p:tavLst>
                                    </p:anim>
                                    <p:anim calcmode="lin" valueType="num">
                                      <p:cBhvr>
                                        <p:cTn id="39" dur="500" fill="hold"/>
                                        <p:tgtEl>
                                          <p:spTgt spid="14339">
                                            <p:txEl>
                                              <p:pRg st="7" end="7"/>
                                            </p:txEl>
                                          </p:spTgt>
                                        </p:tgtEl>
                                        <p:attrNameLst>
                                          <p:attrName>ppt_h</p:attrName>
                                        </p:attrNameLst>
                                      </p:cBhvr>
                                      <p:tavLst>
                                        <p:tav tm="0">
                                          <p:val>
                                            <p:fltVal val="0"/>
                                          </p:val>
                                        </p:tav>
                                        <p:tav tm="100000">
                                          <p:val>
                                            <p:strVal val="#ppt_h"/>
                                          </p:val>
                                        </p:tav>
                                      </p:tavLst>
                                    </p:anim>
                                    <p:animEffect transition="in" filter="fade">
                                      <p:cBhvr>
                                        <p:cTn id="40" dur="500"/>
                                        <p:tgtEl>
                                          <p:spTgt spid="14339">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3" presetClass="entr" presetSubtype="16" fill="hold" nodeType="clickEffect">
                                  <p:stCondLst>
                                    <p:cond delay="0"/>
                                  </p:stCondLst>
                                  <p:childTnLst>
                                    <p:set>
                                      <p:cBhvr>
                                        <p:cTn id="44" dur="1" fill="hold">
                                          <p:stCondLst>
                                            <p:cond delay="0"/>
                                          </p:stCondLst>
                                        </p:cTn>
                                        <p:tgtEl>
                                          <p:spTgt spid="14339">
                                            <p:txEl>
                                              <p:pRg st="8" end="8"/>
                                            </p:txEl>
                                          </p:spTgt>
                                        </p:tgtEl>
                                        <p:attrNameLst>
                                          <p:attrName>style.visibility</p:attrName>
                                        </p:attrNameLst>
                                      </p:cBhvr>
                                      <p:to>
                                        <p:strVal val="visible"/>
                                      </p:to>
                                    </p:set>
                                    <p:anim calcmode="lin" valueType="num">
                                      <p:cBhvr>
                                        <p:cTn id="45" dur="500" fill="hold"/>
                                        <p:tgtEl>
                                          <p:spTgt spid="14339">
                                            <p:txEl>
                                              <p:pRg st="8" end="8"/>
                                            </p:txEl>
                                          </p:spTgt>
                                        </p:tgtEl>
                                        <p:attrNameLst>
                                          <p:attrName>ppt_w</p:attrName>
                                        </p:attrNameLst>
                                      </p:cBhvr>
                                      <p:tavLst>
                                        <p:tav tm="0">
                                          <p:val>
                                            <p:fltVal val="0"/>
                                          </p:val>
                                        </p:tav>
                                        <p:tav tm="100000">
                                          <p:val>
                                            <p:strVal val="#ppt_w"/>
                                          </p:val>
                                        </p:tav>
                                      </p:tavLst>
                                    </p:anim>
                                    <p:anim calcmode="lin" valueType="num">
                                      <p:cBhvr>
                                        <p:cTn id="46" dur="500" fill="hold"/>
                                        <p:tgtEl>
                                          <p:spTgt spid="14339">
                                            <p:txEl>
                                              <p:pRg st="8" end="8"/>
                                            </p:txEl>
                                          </p:spTgt>
                                        </p:tgtEl>
                                        <p:attrNameLst>
                                          <p:attrName>ppt_h</p:attrName>
                                        </p:attrNameLst>
                                      </p:cBhvr>
                                      <p:tavLst>
                                        <p:tav tm="0">
                                          <p:val>
                                            <p:fltVal val="0"/>
                                          </p:val>
                                        </p:tav>
                                        <p:tav tm="100000">
                                          <p:val>
                                            <p:strVal val="#ppt_h"/>
                                          </p:val>
                                        </p:tav>
                                      </p:tavLst>
                                    </p:anim>
                                    <p:animEffect transition="in" filter="fade">
                                      <p:cBhvr>
                                        <p:cTn id="47" dur="5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524000" y="0"/>
            <a:ext cx="9144000" cy="1417638"/>
          </a:xfrm>
        </p:spPr>
        <p:txBody>
          <a:bodyPr/>
          <a:lstStyle/>
          <a:p>
            <a:pPr eaLnBrk="1" hangingPunct="1"/>
            <a:r>
              <a:rPr lang="en-US" altLang="en-US" sz="3600" dirty="0">
                <a:latin typeface="Arial Black" panose="020B0A04020102020204" pitchFamily="34" charset="0"/>
              </a:rPr>
              <a:t>BPS Model</a:t>
            </a:r>
          </a:p>
        </p:txBody>
      </p:sp>
      <p:sp>
        <p:nvSpPr>
          <p:cNvPr id="15363" name="Rectangle 3"/>
          <p:cNvSpPr>
            <a:spLocks noGrp="1" noChangeArrowheads="1"/>
          </p:cNvSpPr>
          <p:nvPr>
            <p:ph type="body" idx="1"/>
          </p:nvPr>
        </p:nvSpPr>
        <p:spPr>
          <a:xfrm>
            <a:off x="506186" y="1170214"/>
            <a:ext cx="9318171" cy="5029200"/>
          </a:xfrm>
        </p:spPr>
        <p:txBody>
          <a:bodyPr/>
          <a:lstStyle/>
          <a:p>
            <a:pPr marL="0" indent="0" eaLnBrk="1" hangingPunct="1">
              <a:buNone/>
            </a:pPr>
            <a:r>
              <a:rPr lang="en-US" altLang="en-US" sz="2400" dirty="0">
                <a:latin typeface="Bookman Old Style" panose="02050604050505020204" pitchFamily="18" charset="0"/>
              </a:rPr>
              <a:t>2. </a:t>
            </a:r>
            <a:r>
              <a:rPr lang="en-US" altLang="en-US" dirty="0">
                <a:latin typeface="Bookman Old Style" panose="02050604050505020204" pitchFamily="18" charset="0"/>
              </a:rPr>
              <a:t>Processing Stage</a:t>
            </a:r>
          </a:p>
          <a:p>
            <a:pPr lvl="1" eaLnBrk="1" hangingPunct="1">
              <a:buFont typeface="Arial" panose="020B0604020202020204" pitchFamily="34" charset="0"/>
              <a:buChar char="•"/>
            </a:pPr>
            <a:endParaRPr lang="en-US" altLang="en-US" sz="3200" dirty="0">
              <a:latin typeface="Arial Black" panose="020B0A04020102020204" pitchFamily="34" charset="0"/>
            </a:endParaRPr>
          </a:p>
          <a:p>
            <a:pPr lvl="1" eaLnBrk="1" hangingPunct="1">
              <a:buFont typeface="Arial" panose="020B0604020202020204" pitchFamily="34" charset="0"/>
              <a:buChar char="•"/>
            </a:pPr>
            <a:r>
              <a:rPr lang="en-US" altLang="en-US" sz="2400" dirty="0">
                <a:latin typeface="Bookman Old Style" panose="02050604050505020204" pitchFamily="18" charset="0"/>
              </a:rPr>
              <a:t>Stage of Disease (with or w/o mental illness)</a:t>
            </a:r>
          </a:p>
          <a:p>
            <a:pPr lvl="1" eaLnBrk="1" hangingPunct="1">
              <a:buFont typeface="Arial" panose="020B0604020202020204" pitchFamily="34" charset="0"/>
              <a:buChar char="•"/>
            </a:pPr>
            <a:endParaRPr lang="en-US" altLang="en-US" sz="2400" dirty="0">
              <a:latin typeface="Arial Black" panose="020B0A04020102020204" pitchFamily="34" charset="0"/>
            </a:endParaRPr>
          </a:p>
          <a:p>
            <a:pPr lvl="1" eaLnBrk="1" hangingPunct="1">
              <a:buFont typeface="Arial" panose="020B0604020202020204" pitchFamily="34" charset="0"/>
              <a:buChar char="•"/>
            </a:pPr>
            <a:r>
              <a:rPr lang="en-US" altLang="en-US" sz="2400" dirty="0">
                <a:latin typeface="Bookman Old Style" panose="02050604050505020204" pitchFamily="18" charset="0"/>
              </a:rPr>
              <a:t>Personal Factors</a:t>
            </a:r>
          </a:p>
          <a:p>
            <a:pPr lvl="1" eaLnBrk="1" hangingPunct="1">
              <a:buFont typeface="Arial" panose="020B0604020202020204" pitchFamily="34" charset="0"/>
              <a:buChar char="•"/>
            </a:pPr>
            <a:endParaRPr lang="en-US" altLang="en-US" sz="2400" dirty="0">
              <a:latin typeface="Bookman Old Style" panose="02050604050505020204" pitchFamily="18" charset="0"/>
            </a:endParaRPr>
          </a:p>
          <a:p>
            <a:pPr lvl="1" eaLnBrk="1" hangingPunct="1">
              <a:buFont typeface="Arial" panose="020B0604020202020204" pitchFamily="34" charset="0"/>
              <a:buChar char="•"/>
            </a:pPr>
            <a:endParaRPr lang="en-US" altLang="en-US" sz="2400" dirty="0">
              <a:latin typeface="Bookman Old Style" panose="02050604050505020204" pitchFamily="18" charset="0"/>
            </a:endParaRPr>
          </a:p>
          <a:p>
            <a:pPr marL="457200" lvl="1" indent="0" algn="ctr" eaLnBrk="1" hangingPunct="1">
              <a:buNone/>
            </a:pPr>
            <a:r>
              <a:rPr lang="en-US" altLang="en-US" sz="3200" dirty="0">
                <a:latin typeface="Bookman Old Style" panose="02050604050505020204" pitchFamily="18" charset="0"/>
              </a:rPr>
              <a:t>Dynamic</a:t>
            </a:r>
            <a:r>
              <a:rPr lang="en-US" altLang="en-US" sz="2400" dirty="0">
                <a:latin typeface="Bookman Old Style" panose="02050604050505020204" pitchFamily="18" charset="0"/>
              </a:rPr>
              <a:t> </a:t>
            </a:r>
            <a:r>
              <a:rPr lang="en-US" altLang="en-US" sz="2400" dirty="0" smtClean="0">
                <a:latin typeface="Bookman Old Style" panose="02050604050505020204" pitchFamily="18" charset="0"/>
              </a:rPr>
              <a:t>with </a:t>
            </a:r>
            <a:r>
              <a:rPr lang="en-US" altLang="en-US" sz="2400" dirty="0">
                <a:latin typeface="Bookman Old Style" panose="02050604050505020204" pitchFamily="18" charset="0"/>
              </a:rPr>
              <a:t>disease progression</a:t>
            </a:r>
          </a:p>
          <a:p>
            <a:pPr lvl="1" eaLnBrk="1" hangingPunct="1">
              <a:buFont typeface="Arial" panose="020B0604020202020204" pitchFamily="34" charset="0"/>
              <a:buChar char="•"/>
            </a:pPr>
            <a:endParaRPr lang="en-US" altLang="en-US" sz="2400" dirty="0">
              <a:latin typeface="Arial Black" panose="020B0A04020102020204" pitchFamily="34" charset="0"/>
            </a:endParaRPr>
          </a:p>
          <a:p>
            <a:pPr lvl="1" eaLnBrk="1" hangingPunct="1">
              <a:buFontTx/>
              <a:buNone/>
            </a:pPr>
            <a:endParaRPr lang="en-US" altLang="en-US" dirty="0" smtClean="0"/>
          </a:p>
          <a:p>
            <a:pPr lvl="1" eaLnBrk="1" hangingPunct="1">
              <a:buFontTx/>
              <a:buNone/>
            </a:pPr>
            <a:endParaRPr lang="en-US" altLang="en-US" dirty="0" smtClean="0"/>
          </a:p>
        </p:txBody>
      </p:sp>
    </p:spTree>
    <p:extLst>
      <p:ext uri="{BB962C8B-B14F-4D97-AF65-F5344CB8AC3E}">
        <p14:creationId xmlns:p14="http://schemas.microsoft.com/office/powerpoint/2010/main" val="33698665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circle(in)">
                                      <p:cBhvr>
                                        <p:cTn id="7" dur="10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 calcmode="lin" valueType="num">
                                      <p:cBhvr>
                                        <p:cTn id="12"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15363">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 calcmode="lin" valueType="num">
                                      <p:cBhvr>
                                        <p:cTn id="19"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536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15363">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nodeType="clickEffect">
                                  <p:stCondLst>
                                    <p:cond delay="0"/>
                                  </p:stCondLst>
                                  <p:childTnLst>
                                    <p:set>
                                      <p:cBhvr>
                                        <p:cTn id="25" dur="1" fill="hold">
                                          <p:stCondLst>
                                            <p:cond delay="0"/>
                                          </p:stCondLst>
                                        </p:cTn>
                                        <p:tgtEl>
                                          <p:spTgt spid="15363">
                                            <p:txEl>
                                              <p:pRg st="7" end="7"/>
                                            </p:txEl>
                                          </p:spTgt>
                                        </p:tgtEl>
                                        <p:attrNameLst>
                                          <p:attrName>style.visibility</p:attrName>
                                        </p:attrNameLst>
                                      </p:cBhvr>
                                      <p:to>
                                        <p:strVal val="visible"/>
                                      </p:to>
                                    </p:set>
                                    <p:anim calcmode="lin" valueType="num">
                                      <p:cBhvr>
                                        <p:cTn id="26" dur="500" fill="hold"/>
                                        <p:tgtEl>
                                          <p:spTgt spid="15363">
                                            <p:txEl>
                                              <p:pRg st="7" end="7"/>
                                            </p:txEl>
                                          </p:spTgt>
                                        </p:tgtEl>
                                        <p:attrNameLst>
                                          <p:attrName>ppt_w</p:attrName>
                                        </p:attrNameLst>
                                      </p:cBhvr>
                                      <p:tavLst>
                                        <p:tav tm="0">
                                          <p:val>
                                            <p:fltVal val="0"/>
                                          </p:val>
                                        </p:tav>
                                        <p:tav tm="100000">
                                          <p:val>
                                            <p:strVal val="#ppt_w"/>
                                          </p:val>
                                        </p:tav>
                                      </p:tavLst>
                                    </p:anim>
                                    <p:anim calcmode="lin" valueType="num">
                                      <p:cBhvr>
                                        <p:cTn id="27" dur="500" fill="hold"/>
                                        <p:tgtEl>
                                          <p:spTgt spid="15363">
                                            <p:txEl>
                                              <p:pRg st="7" end="7"/>
                                            </p:txEl>
                                          </p:spTgt>
                                        </p:tgtEl>
                                        <p:attrNameLst>
                                          <p:attrName>ppt_h</p:attrName>
                                        </p:attrNameLst>
                                      </p:cBhvr>
                                      <p:tavLst>
                                        <p:tav tm="0">
                                          <p:val>
                                            <p:fltVal val="0"/>
                                          </p:val>
                                        </p:tav>
                                        <p:tav tm="100000">
                                          <p:val>
                                            <p:strVal val="#ppt_h"/>
                                          </p:val>
                                        </p:tav>
                                      </p:tavLst>
                                    </p:anim>
                                    <p:animEffect transition="in" filter="fade">
                                      <p:cBhvr>
                                        <p:cTn id="28"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524000" y="0"/>
            <a:ext cx="9144000" cy="1417638"/>
          </a:xfrm>
        </p:spPr>
        <p:txBody>
          <a:bodyPr/>
          <a:lstStyle/>
          <a:p>
            <a:pPr eaLnBrk="1" hangingPunct="1"/>
            <a:r>
              <a:rPr lang="en-US" altLang="en-US" sz="3600" dirty="0">
                <a:latin typeface="Arial Black" panose="020B0A04020102020204" pitchFamily="34" charset="0"/>
              </a:rPr>
              <a:t>BPS Model</a:t>
            </a:r>
          </a:p>
        </p:txBody>
      </p:sp>
      <p:sp>
        <p:nvSpPr>
          <p:cNvPr id="15363" name="Rectangle 3"/>
          <p:cNvSpPr>
            <a:spLocks noGrp="1" noChangeArrowheads="1"/>
          </p:cNvSpPr>
          <p:nvPr>
            <p:ph type="body" idx="1"/>
          </p:nvPr>
        </p:nvSpPr>
        <p:spPr>
          <a:xfrm>
            <a:off x="408214" y="1295400"/>
            <a:ext cx="9573986" cy="5029200"/>
          </a:xfrm>
        </p:spPr>
        <p:txBody>
          <a:bodyPr/>
          <a:lstStyle/>
          <a:p>
            <a:pPr marL="0" indent="0" eaLnBrk="1" hangingPunct="1">
              <a:buNone/>
              <a:defRPr/>
            </a:pPr>
            <a:r>
              <a:rPr lang="en-US" altLang="en-US" sz="2400" dirty="0">
                <a:latin typeface="Bookman Old Style" panose="02050604050505020204" pitchFamily="18" charset="0"/>
              </a:rPr>
              <a:t>2. </a:t>
            </a:r>
            <a:r>
              <a:rPr lang="en-US" altLang="en-US" dirty="0">
                <a:latin typeface="Bookman Old Style" panose="02050604050505020204" pitchFamily="18" charset="0"/>
              </a:rPr>
              <a:t>Processing Stage</a:t>
            </a:r>
          </a:p>
          <a:p>
            <a:pPr eaLnBrk="1" hangingPunct="1">
              <a:buFont typeface="Arial" charset="0"/>
              <a:buChar char="•"/>
              <a:defRPr/>
            </a:pPr>
            <a:endParaRPr lang="en-US" altLang="en-US" sz="2000" dirty="0">
              <a:latin typeface="Arial Black" pitchFamily="34" charset="0"/>
            </a:endParaRPr>
          </a:p>
          <a:p>
            <a:pPr eaLnBrk="1" hangingPunct="1">
              <a:buFont typeface="Arial" charset="0"/>
              <a:buChar char="•"/>
              <a:defRPr/>
            </a:pPr>
            <a:r>
              <a:rPr lang="en-US" altLang="en-US" sz="2800" dirty="0">
                <a:latin typeface="Bookman Old Style" panose="02050604050505020204" pitchFamily="18" charset="0"/>
              </a:rPr>
              <a:t>Ecological Model of Aging (Lawton 1974</a:t>
            </a:r>
            <a:r>
              <a:rPr lang="en-US" altLang="en-US" sz="2800" dirty="0" smtClean="0">
                <a:latin typeface="Bookman Old Style" panose="02050604050505020204" pitchFamily="18" charset="0"/>
              </a:rPr>
              <a:t>)</a:t>
            </a:r>
          </a:p>
          <a:p>
            <a:pPr marL="0" indent="0" eaLnBrk="1" hangingPunct="1">
              <a:buNone/>
              <a:defRPr/>
            </a:pPr>
            <a:endParaRPr lang="en-US" altLang="en-US" sz="2800" dirty="0">
              <a:latin typeface="Bookman Old Style" panose="02050604050505020204" pitchFamily="18" charset="0"/>
            </a:endParaRPr>
          </a:p>
          <a:p>
            <a:pPr lvl="1" eaLnBrk="1" hangingPunct="1">
              <a:buFont typeface="Arial" charset="0"/>
              <a:buChar char="•"/>
              <a:defRPr/>
            </a:pPr>
            <a:r>
              <a:rPr lang="en-US" altLang="en-US" sz="2400" dirty="0">
                <a:latin typeface="Bookman Old Style" panose="02050604050505020204" pitchFamily="18" charset="0"/>
              </a:rPr>
              <a:t>Competence = biological &amp; personal </a:t>
            </a:r>
            <a:r>
              <a:rPr lang="en-US" altLang="en-US" sz="2400" dirty="0" smtClean="0">
                <a:latin typeface="Bookman Old Style" panose="02050604050505020204" pitchFamily="18" charset="0"/>
              </a:rPr>
              <a:t>factors</a:t>
            </a:r>
          </a:p>
          <a:p>
            <a:pPr marL="457200" lvl="1" indent="0" eaLnBrk="1" hangingPunct="1">
              <a:buNone/>
              <a:defRPr/>
            </a:pPr>
            <a:endParaRPr lang="en-US" altLang="en-US" sz="2400" dirty="0">
              <a:latin typeface="Bookman Old Style" panose="02050604050505020204" pitchFamily="18" charset="0"/>
            </a:endParaRPr>
          </a:p>
          <a:p>
            <a:pPr lvl="1" eaLnBrk="1" hangingPunct="1">
              <a:buFont typeface="Arial" charset="0"/>
              <a:buChar char="•"/>
              <a:defRPr/>
            </a:pPr>
            <a:r>
              <a:rPr lang="en-US" altLang="en-US" sz="2400" dirty="0">
                <a:latin typeface="Bookman Old Style" panose="02050604050505020204" pitchFamily="18" charset="0"/>
              </a:rPr>
              <a:t>Demands from environmental </a:t>
            </a:r>
            <a:r>
              <a:rPr lang="en-US" altLang="en-US" sz="2400" dirty="0" smtClean="0">
                <a:latin typeface="Bookman Old Style" panose="02050604050505020204" pitchFamily="18" charset="0"/>
              </a:rPr>
              <a:t>factors</a:t>
            </a:r>
          </a:p>
          <a:p>
            <a:pPr lvl="1" eaLnBrk="1" hangingPunct="1">
              <a:buFont typeface="Arial" charset="0"/>
              <a:buChar char="•"/>
              <a:defRPr/>
            </a:pPr>
            <a:endParaRPr lang="en-US" altLang="en-US" sz="2400" dirty="0">
              <a:latin typeface="Bookman Old Style" panose="02050604050505020204" pitchFamily="18" charset="0"/>
            </a:endParaRPr>
          </a:p>
          <a:p>
            <a:pPr lvl="1" eaLnBrk="1" hangingPunct="1">
              <a:buFont typeface="Arial" charset="0"/>
              <a:buChar char="•"/>
              <a:defRPr/>
            </a:pPr>
            <a:r>
              <a:rPr lang="en-US" altLang="en-US" sz="2400" dirty="0" smtClean="0">
                <a:latin typeface="Bookman Old Style" panose="02050604050505020204" pitchFamily="18" charset="0"/>
              </a:rPr>
              <a:t>NCD ===</a:t>
            </a:r>
            <a:r>
              <a:rPr lang="en-US" altLang="en-US" sz="2400" dirty="0" smtClean="0">
                <a:latin typeface="Bookman Old Style" panose="02050604050505020204" pitchFamily="18" charset="0"/>
                <a:sym typeface="Wingdings" panose="05000000000000000000" pitchFamily="2" charset="2"/>
              </a:rPr>
              <a:t></a:t>
            </a:r>
            <a:r>
              <a:rPr lang="en-US" altLang="en-US" sz="2400" dirty="0" smtClean="0">
                <a:latin typeface="Bookman Old Style" panose="02050604050505020204" pitchFamily="18" charset="0"/>
              </a:rPr>
              <a:t> Reduced Competence                </a:t>
            </a:r>
            <a:r>
              <a:rPr lang="en-US" altLang="en-US" sz="2400" dirty="0" smtClean="0">
                <a:latin typeface="Bookman Old Style" panose="02050604050505020204" pitchFamily="18" charset="0"/>
                <a:sym typeface="Wingdings" panose="05000000000000000000" pitchFamily="2" charset="2"/>
              </a:rPr>
              <a:t>Demands </a:t>
            </a:r>
            <a:endParaRPr lang="en-US" altLang="en-US" sz="2400" dirty="0">
              <a:latin typeface="Bookman Old Style" panose="02050604050505020204" pitchFamily="18" charset="0"/>
            </a:endParaRPr>
          </a:p>
          <a:p>
            <a:pPr eaLnBrk="1" hangingPunct="1">
              <a:buFont typeface="Arial" charset="0"/>
              <a:buChar char="•"/>
              <a:defRPr/>
            </a:pPr>
            <a:endParaRPr lang="en-US" altLang="en-US" sz="2000" dirty="0">
              <a:latin typeface="Arial Black" pitchFamily="34" charset="0"/>
            </a:endParaRPr>
          </a:p>
          <a:p>
            <a:pPr marL="0" indent="0" eaLnBrk="1" hangingPunct="1">
              <a:buNone/>
              <a:defRPr/>
            </a:pPr>
            <a:endParaRPr lang="en-US" altLang="en-US" sz="1800" dirty="0">
              <a:latin typeface="Bookman Old Style" panose="02050604050505020204" pitchFamily="18" charset="0"/>
            </a:endParaRPr>
          </a:p>
          <a:p>
            <a:pPr lvl="1" eaLnBrk="1" hangingPunct="1">
              <a:buFontTx/>
              <a:buNone/>
              <a:defRPr/>
            </a:pPr>
            <a:endParaRPr lang="en-US" altLang="en-US" dirty="0" smtClean="0"/>
          </a:p>
          <a:p>
            <a:pPr lvl="1" eaLnBrk="1" hangingPunct="1">
              <a:buFontTx/>
              <a:buNone/>
              <a:defRPr/>
            </a:pPr>
            <a:endParaRPr lang="en-US" altLang="en-US" dirty="0" smtClean="0"/>
          </a:p>
        </p:txBody>
      </p:sp>
      <p:sp>
        <p:nvSpPr>
          <p:cNvPr id="2" name="Left-Right Arrow 1"/>
          <p:cNvSpPr/>
          <p:nvPr/>
        </p:nvSpPr>
        <p:spPr>
          <a:xfrm>
            <a:off x="6400800" y="50292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3265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circle(in)">
                                      <p:cBhvr>
                                        <p:cTn id="7" dur="10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circle(in)">
                                      <p:cBhvr>
                                        <p:cTn id="12" dur="1000"/>
                                        <p:tgtEl>
                                          <p:spTgt spid="15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animEffect transition="in" filter="circle(in)">
                                      <p:cBhvr>
                                        <p:cTn id="17" dur="1000"/>
                                        <p:tgtEl>
                                          <p:spTgt spid="1536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5363">
                                            <p:txEl>
                                              <p:pRg st="6" end="6"/>
                                            </p:txEl>
                                          </p:spTgt>
                                        </p:tgtEl>
                                        <p:attrNameLst>
                                          <p:attrName>style.visibility</p:attrName>
                                        </p:attrNameLst>
                                      </p:cBhvr>
                                      <p:to>
                                        <p:strVal val="visible"/>
                                      </p:to>
                                    </p:set>
                                    <p:animEffect transition="in" filter="circle(in)">
                                      <p:cBhvr>
                                        <p:cTn id="22" dur="1000"/>
                                        <p:tgtEl>
                                          <p:spTgt spid="1536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5363">
                                            <p:txEl>
                                              <p:pRg st="8" end="8"/>
                                            </p:txEl>
                                          </p:spTgt>
                                        </p:tgtEl>
                                        <p:attrNameLst>
                                          <p:attrName>style.visibility</p:attrName>
                                        </p:attrNameLst>
                                      </p:cBhvr>
                                      <p:to>
                                        <p:strVal val="visible"/>
                                      </p:to>
                                    </p:set>
                                    <p:animEffect transition="in" filter="circle(in)">
                                      <p:cBhvr>
                                        <p:cTn id="27" dur="10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524000" y="0"/>
            <a:ext cx="9144000" cy="1417638"/>
          </a:xfrm>
        </p:spPr>
        <p:txBody>
          <a:bodyPr/>
          <a:lstStyle/>
          <a:p>
            <a:pPr eaLnBrk="1" hangingPunct="1"/>
            <a:r>
              <a:rPr lang="en-US" altLang="en-US" sz="3600" dirty="0">
                <a:latin typeface="Arial Black" panose="020B0A04020102020204" pitchFamily="34" charset="0"/>
              </a:rPr>
              <a:t>BPS Model</a:t>
            </a:r>
          </a:p>
        </p:txBody>
      </p:sp>
      <p:sp>
        <p:nvSpPr>
          <p:cNvPr id="16387" name="Rectangle 3"/>
          <p:cNvSpPr>
            <a:spLocks noGrp="1" noChangeArrowheads="1"/>
          </p:cNvSpPr>
          <p:nvPr>
            <p:ph type="body" idx="1"/>
          </p:nvPr>
        </p:nvSpPr>
        <p:spPr>
          <a:xfrm>
            <a:off x="457200" y="1295400"/>
            <a:ext cx="9525000" cy="5029200"/>
          </a:xfrm>
        </p:spPr>
        <p:txBody>
          <a:bodyPr/>
          <a:lstStyle/>
          <a:p>
            <a:pPr marL="0" indent="0" eaLnBrk="1" hangingPunct="1">
              <a:buNone/>
            </a:pPr>
            <a:r>
              <a:rPr lang="en-US" altLang="en-US" dirty="0">
                <a:latin typeface="Bookman Old Style" panose="02050604050505020204" pitchFamily="18" charset="0"/>
              </a:rPr>
              <a:t>3</a:t>
            </a:r>
            <a:r>
              <a:rPr lang="en-US" altLang="en-US" dirty="0" smtClean="0">
                <a:latin typeface="Arial Black" panose="020B0A04020102020204" pitchFamily="34" charset="0"/>
              </a:rPr>
              <a:t>. </a:t>
            </a:r>
            <a:r>
              <a:rPr lang="en-US" altLang="en-US" dirty="0">
                <a:latin typeface="Bookman Old Style" panose="02050604050505020204" pitchFamily="18" charset="0"/>
              </a:rPr>
              <a:t>Output Stage</a:t>
            </a:r>
          </a:p>
          <a:p>
            <a:pPr lvl="1" eaLnBrk="1" hangingPunct="1">
              <a:buFont typeface="Arial" panose="020B0604020202020204" pitchFamily="34" charset="0"/>
              <a:buChar char="•"/>
            </a:pPr>
            <a:endParaRPr lang="en-US" altLang="en-US" dirty="0" smtClean="0">
              <a:latin typeface="Arial Black" panose="020B0A04020102020204" pitchFamily="34" charset="0"/>
            </a:endParaRPr>
          </a:p>
          <a:p>
            <a:pPr lvl="1" eaLnBrk="1" hangingPunct="1">
              <a:buFont typeface="Arial" panose="020B0604020202020204" pitchFamily="34" charset="0"/>
              <a:buChar char="•"/>
            </a:pPr>
            <a:r>
              <a:rPr lang="en-US" altLang="en-US" sz="2400" dirty="0">
                <a:latin typeface="Bookman Old Style" panose="02050604050505020204" pitchFamily="18" charset="0"/>
              </a:rPr>
              <a:t>Quality ((Individual behavioral characteristics)</a:t>
            </a:r>
          </a:p>
          <a:p>
            <a:pPr lvl="1" eaLnBrk="1" hangingPunct="1">
              <a:buFont typeface="Arial" panose="020B0604020202020204" pitchFamily="34" charset="0"/>
              <a:buChar char="•"/>
            </a:pPr>
            <a:endParaRPr lang="en-US" altLang="en-US" sz="2400" dirty="0">
              <a:latin typeface="Bookman Old Style" panose="02050604050505020204" pitchFamily="18" charset="0"/>
            </a:endParaRPr>
          </a:p>
          <a:p>
            <a:pPr lvl="1" eaLnBrk="1" hangingPunct="1">
              <a:buFont typeface="Arial" panose="020B0604020202020204" pitchFamily="34" charset="0"/>
              <a:buChar char="•"/>
            </a:pPr>
            <a:r>
              <a:rPr lang="en-US" altLang="en-US" sz="2400" dirty="0">
                <a:latin typeface="Bookman Old Style" panose="02050604050505020204" pitchFamily="18" charset="0"/>
              </a:rPr>
              <a:t>Frequency</a:t>
            </a:r>
          </a:p>
          <a:p>
            <a:pPr lvl="1" eaLnBrk="1" hangingPunct="1">
              <a:buFont typeface="Arial" panose="020B0604020202020204" pitchFamily="34" charset="0"/>
              <a:buChar char="•"/>
            </a:pPr>
            <a:endParaRPr lang="en-US" altLang="en-US" sz="2400" dirty="0">
              <a:latin typeface="Bookman Old Style" panose="02050604050505020204" pitchFamily="18" charset="0"/>
            </a:endParaRPr>
          </a:p>
          <a:p>
            <a:pPr lvl="1" eaLnBrk="1" hangingPunct="1">
              <a:buFont typeface="Arial" panose="020B0604020202020204" pitchFamily="34" charset="0"/>
              <a:buChar char="•"/>
            </a:pPr>
            <a:r>
              <a:rPr lang="en-US" altLang="en-US" sz="2400" dirty="0">
                <a:latin typeface="Bookman Old Style" panose="02050604050505020204" pitchFamily="18" charset="0"/>
              </a:rPr>
              <a:t>Duration</a:t>
            </a:r>
          </a:p>
          <a:p>
            <a:pPr lvl="1" eaLnBrk="1" hangingPunct="1">
              <a:buFont typeface="Arial" panose="020B0604020202020204" pitchFamily="34" charset="0"/>
              <a:buChar char="•"/>
            </a:pPr>
            <a:endParaRPr lang="en-US" altLang="en-US" sz="2400" dirty="0">
              <a:latin typeface="Bookman Old Style" panose="02050604050505020204" pitchFamily="18" charset="0"/>
            </a:endParaRPr>
          </a:p>
          <a:p>
            <a:pPr lvl="1" eaLnBrk="1" hangingPunct="1">
              <a:buFont typeface="Arial" panose="020B0604020202020204" pitchFamily="34" charset="0"/>
              <a:buChar char="•"/>
            </a:pPr>
            <a:r>
              <a:rPr lang="en-US" altLang="en-US" sz="2400" dirty="0">
                <a:latin typeface="Bookman Old Style" panose="02050604050505020204" pitchFamily="18" charset="0"/>
              </a:rPr>
              <a:t>Severity</a:t>
            </a:r>
          </a:p>
          <a:p>
            <a:pPr lvl="1" eaLnBrk="1" hangingPunct="1">
              <a:buFont typeface="Arial" panose="020B0604020202020204" pitchFamily="34" charset="0"/>
              <a:buChar char="•"/>
            </a:pPr>
            <a:endParaRPr lang="en-US" altLang="en-US" sz="2400" dirty="0">
              <a:latin typeface="Arial Black" panose="020B0A04020102020204" pitchFamily="34" charset="0"/>
            </a:endParaRPr>
          </a:p>
          <a:p>
            <a:pPr lvl="1" eaLnBrk="1" hangingPunct="1">
              <a:buFontTx/>
              <a:buNone/>
            </a:pPr>
            <a:endParaRPr lang="en-US" altLang="en-US" dirty="0" smtClean="0"/>
          </a:p>
          <a:p>
            <a:pPr lvl="1" eaLnBrk="1" hangingPunct="1">
              <a:buFontTx/>
              <a:buNone/>
            </a:pPr>
            <a:endParaRPr lang="en-US" altLang="en-US" dirty="0" smtClean="0"/>
          </a:p>
        </p:txBody>
      </p:sp>
    </p:spTree>
    <p:extLst>
      <p:ext uri="{BB962C8B-B14F-4D97-AF65-F5344CB8AC3E}">
        <p14:creationId xmlns:p14="http://schemas.microsoft.com/office/powerpoint/2010/main" val="4141265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circle(in)">
                                      <p:cBhvr>
                                        <p:cTn id="7" dur="10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 calcmode="lin" valueType="num">
                                      <p:cBhvr>
                                        <p:cTn id="12"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6387">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16387">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 calcmode="lin" valueType="num">
                                      <p:cBhvr>
                                        <p:cTn id="19" dur="5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6387">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16387">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nodeType="clickEffect">
                                  <p:stCondLst>
                                    <p:cond delay="0"/>
                                  </p:stCondLst>
                                  <p:childTnLst>
                                    <p:set>
                                      <p:cBhvr>
                                        <p:cTn id="25" dur="1" fill="hold">
                                          <p:stCondLst>
                                            <p:cond delay="0"/>
                                          </p:stCondLst>
                                        </p:cTn>
                                        <p:tgtEl>
                                          <p:spTgt spid="16387">
                                            <p:txEl>
                                              <p:pRg st="6" end="6"/>
                                            </p:txEl>
                                          </p:spTgt>
                                        </p:tgtEl>
                                        <p:attrNameLst>
                                          <p:attrName>style.visibility</p:attrName>
                                        </p:attrNameLst>
                                      </p:cBhvr>
                                      <p:to>
                                        <p:strVal val="visible"/>
                                      </p:to>
                                    </p:set>
                                    <p:anim calcmode="lin" valueType="num">
                                      <p:cBhvr>
                                        <p:cTn id="26" dur="500" fill="hold"/>
                                        <p:tgtEl>
                                          <p:spTgt spid="16387">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16387">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16387">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16387">
                                            <p:txEl>
                                              <p:pRg st="8" end="8"/>
                                            </p:txEl>
                                          </p:spTgt>
                                        </p:tgtEl>
                                        <p:attrNameLst>
                                          <p:attrName>style.visibility</p:attrName>
                                        </p:attrNameLst>
                                      </p:cBhvr>
                                      <p:to>
                                        <p:strVal val="visible"/>
                                      </p:to>
                                    </p:set>
                                    <p:anim calcmode="lin" valueType="num">
                                      <p:cBhvr>
                                        <p:cTn id="33" dur="500" fill="hold"/>
                                        <p:tgtEl>
                                          <p:spTgt spid="16387">
                                            <p:txEl>
                                              <p:pRg st="8" end="8"/>
                                            </p:txEl>
                                          </p:spTgt>
                                        </p:tgtEl>
                                        <p:attrNameLst>
                                          <p:attrName>ppt_w</p:attrName>
                                        </p:attrNameLst>
                                      </p:cBhvr>
                                      <p:tavLst>
                                        <p:tav tm="0">
                                          <p:val>
                                            <p:fltVal val="0"/>
                                          </p:val>
                                        </p:tav>
                                        <p:tav tm="100000">
                                          <p:val>
                                            <p:strVal val="#ppt_w"/>
                                          </p:val>
                                        </p:tav>
                                      </p:tavLst>
                                    </p:anim>
                                    <p:anim calcmode="lin" valueType="num">
                                      <p:cBhvr>
                                        <p:cTn id="34" dur="500" fill="hold"/>
                                        <p:tgtEl>
                                          <p:spTgt spid="16387">
                                            <p:txEl>
                                              <p:pRg st="8" end="8"/>
                                            </p:txEl>
                                          </p:spTgt>
                                        </p:tgtEl>
                                        <p:attrNameLst>
                                          <p:attrName>ppt_h</p:attrName>
                                        </p:attrNameLst>
                                      </p:cBhvr>
                                      <p:tavLst>
                                        <p:tav tm="0">
                                          <p:val>
                                            <p:fltVal val="0"/>
                                          </p:val>
                                        </p:tav>
                                        <p:tav tm="100000">
                                          <p:val>
                                            <p:strVal val="#ppt_h"/>
                                          </p:val>
                                        </p:tav>
                                      </p:tavLst>
                                    </p:anim>
                                    <p:animEffect transition="in" filter="fade">
                                      <p:cBhvr>
                                        <p:cTn id="35" dur="500"/>
                                        <p:tgtEl>
                                          <p:spTgt spid="163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524000" y="-217488"/>
            <a:ext cx="9144000" cy="1341438"/>
          </a:xfrm>
        </p:spPr>
        <p:txBody>
          <a:bodyPr/>
          <a:lstStyle/>
          <a:p>
            <a:pPr eaLnBrk="1" hangingPunct="1"/>
            <a:r>
              <a:rPr lang="en-US" altLang="en-US" sz="2800" dirty="0">
                <a:latin typeface="Arial Black" panose="020B0A04020102020204" pitchFamily="34" charset="0"/>
              </a:rPr>
              <a:t>New Model </a:t>
            </a:r>
            <a:r>
              <a:rPr lang="en-US" altLang="en-US" sz="2800" dirty="0">
                <a:latin typeface="Arial Black" panose="020B0A04020102020204" pitchFamily="34" charset="0"/>
                <a:sym typeface="Wingdings" panose="05000000000000000000" pitchFamily="2" charset="2"/>
              </a:rPr>
              <a:t></a:t>
            </a:r>
            <a:r>
              <a:rPr lang="en-US" altLang="en-US" sz="2800" dirty="0">
                <a:latin typeface="Arial Black" panose="020B0A04020102020204" pitchFamily="34" charset="0"/>
              </a:rPr>
              <a:t>New Terminology </a:t>
            </a:r>
            <a:br>
              <a:rPr lang="en-US" altLang="en-US" sz="2800" dirty="0">
                <a:latin typeface="Arial Black" panose="020B0A04020102020204" pitchFamily="34" charset="0"/>
              </a:rPr>
            </a:br>
            <a:r>
              <a:rPr lang="en-US" altLang="en-US" sz="1800" dirty="0">
                <a:latin typeface="Bookman Old Style" panose="02050604050505020204" pitchFamily="18" charset="0"/>
              </a:rPr>
              <a:t>(Stage Congruent Responsive Behaviors)</a:t>
            </a:r>
          </a:p>
        </p:txBody>
      </p:sp>
      <p:sp>
        <p:nvSpPr>
          <p:cNvPr id="78851" name="Rectangle 5"/>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ClrTx/>
              <a:buNone/>
            </a:pPr>
            <a:endParaRPr lang="en-US" altLang="en-US" sz="1800" kern="1200" dirty="0">
              <a:solidFill>
                <a:srgbClr val="FFFFFF"/>
              </a:solidFill>
              <a:ea typeface="+mn-ea"/>
              <a:cs typeface="+mn-cs"/>
            </a:endParaRPr>
          </a:p>
        </p:txBody>
      </p:sp>
      <p:pic>
        <p:nvPicPr>
          <p:cNvPr id="78852" name="Object 1"/>
          <p:cNvPicPr>
            <a:picLocks noChangeArrowheads="1"/>
          </p:cNvPicPr>
          <p:nvPr/>
        </p:nvPicPr>
        <p:blipFill>
          <a:blip r:embed="rId3">
            <a:extLst>
              <a:ext uri="{28A0092B-C50C-407E-A947-70E740481C1C}">
                <a14:useLocalDpi xmlns:a14="http://schemas.microsoft.com/office/drawing/2010/main" val="0"/>
              </a:ext>
            </a:extLst>
          </a:blip>
          <a:srcRect t="-259" b="-443"/>
          <a:stretch>
            <a:fillRect/>
          </a:stretch>
        </p:blipFill>
        <p:spPr bwMode="auto">
          <a:xfrm>
            <a:off x="1796142" y="21336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3" name="Rectangle 6"/>
          <p:cNvSpPr>
            <a:spLocks noChangeArrowheads="1"/>
          </p:cNvSpPr>
          <p:nvPr/>
        </p:nvSpPr>
        <p:spPr bwMode="auto">
          <a:xfrm>
            <a:off x="1524001" y="22727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ClrTx/>
              <a:buNone/>
            </a:pPr>
            <a:endParaRPr lang="en-US" altLang="en-US" sz="1800" kern="1200" dirty="0">
              <a:solidFill>
                <a:srgbClr val="FFFFFF"/>
              </a:solidFill>
              <a:ea typeface="+mn-ea"/>
              <a:cs typeface="+mn-cs"/>
            </a:endParaRPr>
          </a:p>
        </p:txBody>
      </p:sp>
      <p:sp>
        <p:nvSpPr>
          <p:cNvPr id="3" name="Text Box 2"/>
          <p:cNvSpPr txBox="1">
            <a:spLocks noChangeArrowheads="1"/>
          </p:cNvSpPr>
          <p:nvPr/>
        </p:nvSpPr>
        <p:spPr bwMode="auto">
          <a:xfrm>
            <a:off x="4953001" y="3276600"/>
            <a:ext cx="612775"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ts val="1000"/>
              </a:spcAft>
              <a:buClrTx/>
              <a:defRPr/>
            </a:pPr>
            <a:r>
              <a:rPr lang="en-US" altLang="en-US" sz="1800" b="1" kern="1200" dirty="0">
                <a:solidFill>
                  <a:srgbClr val="800000">
                    <a:lumMod val="50000"/>
                  </a:srgbClr>
                </a:solidFill>
                <a:latin typeface="Calibri" pitchFamily="34" charset="0"/>
                <a:ea typeface="+mn-ea"/>
                <a:cs typeface="+mn-cs"/>
              </a:rPr>
              <a:t>SOD</a:t>
            </a:r>
            <a:r>
              <a:rPr lang="en-US" altLang="en-US" sz="1000" b="1" kern="1200" dirty="0">
                <a:solidFill>
                  <a:srgbClr val="FFFFFF"/>
                </a:solidFill>
                <a:latin typeface="Calibri" pitchFamily="34" charset="0"/>
                <a:ea typeface="+mn-ea"/>
                <a:cs typeface="+mn-cs"/>
              </a:rPr>
              <a:t>OD</a:t>
            </a:r>
            <a:endParaRPr lang="en-US" altLang="en-US" sz="1800" kern="1200" dirty="0">
              <a:solidFill>
                <a:srgbClr val="FFFFFF"/>
              </a:solidFill>
              <a:latin typeface="Arial" panose="020B0604020202020204" pitchFamily="34" charset="0"/>
              <a:ea typeface="+mn-ea"/>
              <a:cs typeface="+mn-cs"/>
            </a:endParaRPr>
          </a:p>
        </p:txBody>
      </p:sp>
    </p:spTree>
    <p:extLst>
      <p:ext uri="{BB962C8B-B14F-4D97-AF65-F5344CB8AC3E}">
        <p14:creationId xmlns:p14="http://schemas.microsoft.com/office/powerpoint/2010/main" val="42023774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1524000" y="0"/>
            <a:ext cx="9144000" cy="1219200"/>
          </a:xfrm>
        </p:spPr>
        <p:txBody>
          <a:bodyPr/>
          <a:lstStyle/>
          <a:p>
            <a:pPr eaLnBrk="1" hangingPunct="1"/>
            <a:r>
              <a:rPr lang="en-US" altLang="en-US" sz="4000" dirty="0">
                <a:latin typeface="Arial Black" panose="020B0A04020102020204" pitchFamily="34" charset="0"/>
              </a:rPr>
              <a:t>Understanding Behaviors</a:t>
            </a:r>
          </a:p>
        </p:txBody>
      </p:sp>
      <p:sp>
        <p:nvSpPr>
          <p:cNvPr id="18435" name="Rectangle 3"/>
          <p:cNvSpPr>
            <a:spLocks noGrp="1" noChangeArrowheads="1"/>
          </p:cNvSpPr>
          <p:nvPr>
            <p:ph type="subTitle" idx="1"/>
          </p:nvPr>
        </p:nvSpPr>
        <p:spPr>
          <a:xfrm>
            <a:off x="0" y="914401"/>
            <a:ext cx="12192000" cy="6106885"/>
          </a:xfrm>
        </p:spPr>
        <p:txBody>
          <a:bodyPr/>
          <a:lstStyle/>
          <a:p>
            <a:pPr algn="l" eaLnBrk="1" hangingPunct="1">
              <a:lnSpc>
                <a:spcPct val="80000"/>
              </a:lnSpc>
              <a:defRPr/>
            </a:pPr>
            <a:endParaRPr lang="en-US" altLang="en-US" sz="2200" dirty="0">
              <a:latin typeface="Bookman Old Style" panose="02050604050505020204" pitchFamily="18" charset="0"/>
            </a:endParaRPr>
          </a:p>
          <a:p>
            <a:pPr eaLnBrk="1" hangingPunct="1">
              <a:lnSpc>
                <a:spcPct val="80000"/>
              </a:lnSpc>
              <a:defRPr/>
            </a:pPr>
            <a:r>
              <a:rPr lang="en-US" altLang="en-US" sz="2800" b="1" u="sng" dirty="0">
                <a:latin typeface="Bookman Old Style" panose="02050604050505020204" pitchFamily="18" charset="0"/>
              </a:rPr>
              <a:t>Quality</a:t>
            </a:r>
            <a:r>
              <a:rPr lang="en-US" altLang="en-US" sz="2800" dirty="0">
                <a:latin typeface="Bookman Old Style" panose="02050604050505020204" pitchFamily="18" charset="0"/>
              </a:rPr>
              <a:t> </a:t>
            </a:r>
            <a:r>
              <a:rPr lang="en-US" altLang="en-US" sz="2800" dirty="0" smtClean="0">
                <a:latin typeface="Bookman Old Style" panose="02050604050505020204" pitchFamily="18" charset="0"/>
              </a:rPr>
              <a:t>and </a:t>
            </a:r>
            <a:r>
              <a:rPr lang="en-US" altLang="en-US" sz="2800" b="1" u="sng" dirty="0" smtClean="0">
                <a:latin typeface="Bookman Old Style" panose="02050604050505020204" pitchFamily="18" charset="0"/>
              </a:rPr>
              <a:t>Severity </a:t>
            </a:r>
            <a:r>
              <a:rPr lang="en-US" altLang="en-US" sz="2800" dirty="0" smtClean="0">
                <a:latin typeface="Bookman Old Style" panose="02050604050505020204" pitchFamily="18" charset="0"/>
              </a:rPr>
              <a:t>of Behavioral Expressions (BE)</a:t>
            </a:r>
            <a:endParaRPr lang="en-US" altLang="en-US" sz="2800" dirty="0">
              <a:latin typeface="Bookman Old Style" panose="02050604050505020204" pitchFamily="18" charset="0"/>
            </a:endParaRPr>
          </a:p>
          <a:p>
            <a:pPr lvl="1" eaLnBrk="1" hangingPunct="1">
              <a:lnSpc>
                <a:spcPct val="80000"/>
              </a:lnSpc>
              <a:defRPr/>
            </a:pPr>
            <a:endParaRPr lang="en-US" altLang="en-US" sz="2400" u="sng" dirty="0" smtClean="0">
              <a:latin typeface="Bookman Old Style" panose="02050604050505020204" pitchFamily="18" charset="0"/>
            </a:endParaRPr>
          </a:p>
          <a:p>
            <a:pPr lvl="1" eaLnBrk="1" hangingPunct="1">
              <a:lnSpc>
                <a:spcPct val="80000"/>
              </a:lnSpc>
              <a:defRPr/>
            </a:pPr>
            <a:r>
              <a:rPr lang="en-US" altLang="en-US" sz="2400" u="sng" dirty="0" smtClean="0">
                <a:latin typeface="Bookman Old Style" panose="02050604050505020204" pitchFamily="18" charset="0"/>
              </a:rPr>
              <a:t>SOD</a:t>
            </a:r>
            <a:r>
              <a:rPr lang="en-US" altLang="en-US" sz="2400" dirty="0" smtClean="0">
                <a:latin typeface="Bookman Old Style" panose="02050604050505020204" pitchFamily="18" charset="0"/>
              </a:rPr>
              <a:t> and </a:t>
            </a:r>
            <a:r>
              <a:rPr lang="en-US" altLang="en-US" sz="2400" u="sng" dirty="0" smtClean="0">
                <a:latin typeface="Bookman Old Style" panose="02050604050505020204" pitchFamily="18" charset="0"/>
              </a:rPr>
              <a:t>PF</a:t>
            </a:r>
            <a:r>
              <a:rPr lang="en-US" altLang="en-US" sz="2400" dirty="0" smtClean="0">
                <a:latin typeface="Bookman Old Style" panose="02050604050505020204" pitchFamily="18" charset="0"/>
              </a:rPr>
              <a:t>.</a:t>
            </a:r>
          </a:p>
          <a:p>
            <a:pPr algn="l" eaLnBrk="1" hangingPunct="1">
              <a:lnSpc>
                <a:spcPct val="80000"/>
              </a:lnSpc>
              <a:defRPr/>
            </a:pPr>
            <a:endParaRPr lang="en-US" altLang="en-US" sz="2800" dirty="0">
              <a:latin typeface="Bookman Old Style" panose="02050604050505020204" pitchFamily="18" charset="0"/>
            </a:endParaRPr>
          </a:p>
          <a:p>
            <a:pPr eaLnBrk="1" hangingPunct="1">
              <a:lnSpc>
                <a:spcPct val="80000"/>
              </a:lnSpc>
              <a:defRPr/>
            </a:pPr>
            <a:r>
              <a:rPr lang="en-US" altLang="en-US" sz="2800" b="1" u="sng" dirty="0" smtClean="0">
                <a:latin typeface="Bookman Old Style" panose="02050604050505020204" pitchFamily="18" charset="0"/>
              </a:rPr>
              <a:t>Frequency</a:t>
            </a:r>
            <a:r>
              <a:rPr lang="en-US" altLang="en-US" sz="2800" dirty="0" smtClean="0">
                <a:latin typeface="Bookman Old Style" panose="02050604050505020204" pitchFamily="18" charset="0"/>
              </a:rPr>
              <a:t> and</a:t>
            </a:r>
            <a:r>
              <a:rPr lang="en-US" altLang="en-US" sz="2800" b="1" dirty="0" smtClean="0">
                <a:latin typeface="Bookman Old Style" panose="02050604050505020204" pitchFamily="18" charset="0"/>
              </a:rPr>
              <a:t> </a:t>
            </a:r>
            <a:r>
              <a:rPr lang="en-US" altLang="en-US" sz="2800" b="1" u="sng" dirty="0" smtClean="0">
                <a:latin typeface="Bookman Old Style" panose="02050604050505020204" pitchFamily="18" charset="0"/>
              </a:rPr>
              <a:t>Duration</a:t>
            </a:r>
            <a:r>
              <a:rPr lang="en-US" altLang="en-US" sz="2800" b="1" dirty="0" smtClean="0">
                <a:latin typeface="Bookman Old Style" panose="02050604050505020204" pitchFamily="18" charset="0"/>
              </a:rPr>
              <a:t> </a:t>
            </a:r>
            <a:r>
              <a:rPr lang="en-US" altLang="en-US" sz="2800" dirty="0" smtClean="0">
                <a:latin typeface="Bookman Old Style" panose="02050604050505020204" pitchFamily="18" charset="0"/>
              </a:rPr>
              <a:t>of BE</a:t>
            </a:r>
          </a:p>
          <a:p>
            <a:pPr eaLnBrk="1" hangingPunct="1">
              <a:lnSpc>
                <a:spcPct val="80000"/>
              </a:lnSpc>
              <a:defRPr/>
            </a:pPr>
            <a:endParaRPr lang="en-US" altLang="en-US" sz="2800" dirty="0">
              <a:latin typeface="Bookman Old Style" panose="02050604050505020204" pitchFamily="18" charset="0"/>
            </a:endParaRPr>
          </a:p>
          <a:p>
            <a:pPr eaLnBrk="1" hangingPunct="1">
              <a:lnSpc>
                <a:spcPct val="80000"/>
              </a:lnSpc>
              <a:defRPr/>
            </a:pPr>
            <a:r>
              <a:rPr lang="en-US" altLang="en-US" sz="2000" dirty="0" smtClean="0">
                <a:latin typeface="Bookman Old Style" panose="02050604050505020204" pitchFamily="18" charset="0"/>
              </a:rPr>
              <a:t>Internal </a:t>
            </a:r>
            <a:r>
              <a:rPr lang="en-US" altLang="en-US" sz="2000" dirty="0">
                <a:latin typeface="Bookman Old Style" panose="02050604050505020204" pitchFamily="18" charset="0"/>
              </a:rPr>
              <a:t>Factors: </a:t>
            </a:r>
            <a:r>
              <a:rPr lang="en-US" altLang="en-US" sz="2000" dirty="0" smtClean="0">
                <a:latin typeface="Bookman Old Style" panose="02050604050505020204" pitchFamily="18" charset="0"/>
              </a:rPr>
              <a:t>ICR </a:t>
            </a:r>
            <a:r>
              <a:rPr lang="en-US" altLang="en-US" sz="2000" dirty="0">
                <a:latin typeface="Bookman Old Style" panose="02050604050505020204" pitchFamily="18" charset="0"/>
              </a:rPr>
              <a:t>and </a:t>
            </a:r>
            <a:r>
              <a:rPr lang="en-US" altLang="en-US" sz="2000" dirty="0" smtClean="0">
                <a:latin typeface="Bookman Old Style" panose="02050604050505020204" pitchFamily="18" charset="0"/>
              </a:rPr>
              <a:t>IPN</a:t>
            </a:r>
          </a:p>
          <a:p>
            <a:pPr eaLnBrk="1" hangingPunct="1">
              <a:lnSpc>
                <a:spcPct val="80000"/>
              </a:lnSpc>
              <a:defRPr/>
            </a:pPr>
            <a:endParaRPr lang="en-US" altLang="en-US" sz="2000" dirty="0" smtClean="0">
              <a:latin typeface="Bookman Old Style" panose="02050604050505020204" pitchFamily="18" charset="0"/>
            </a:endParaRPr>
          </a:p>
          <a:p>
            <a:pPr eaLnBrk="1" hangingPunct="1">
              <a:lnSpc>
                <a:spcPct val="80000"/>
              </a:lnSpc>
              <a:defRPr/>
            </a:pPr>
            <a:r>
              <a:rPr lang="en-US" altLang="en-US" sz="2000" dirty="0" smtClean="0">
                <a:latin typeface="Bookman Old Style" panose="02050604050505020204" pitchFamily="18" charset="0"/>
              </a:rPr>
              <a:t>External </a:t>
            </a:r>
            <a:r>
              <a:rPr lang="en-US" altLang="en-US" sz="2000" dirty="0">
                <a:latin typeface="Bookman Old Style" panose="02050604050505020204" pitchFamily="18" charset="0"/>
              </a:rPr>
              <a:t>Factors: MS </a:t>
            </a:r>
            <a:r>
              <a:rPr lang="en-US" altLang="en-US" sz="2000" dirty="0" smtClean="0">
                <a:latin typeface="Bookman Old Style" panose="02050604050505020204" pitchFamily="18" charset="0"/>
              </a:rPr>
              <a:t>and IPI</a:t>
            </a:r>
          </a:p>
          <a:p>
            <a:pPr eaLnBrk="1" hangingPunct="1">
              <a:lnSpc>
                <a:spcPct val="80000"/>
              </a:lnSpc>
              <a:defRPr/>
            </a:pPr>
            <a:endParaRPr lang="en-US" altLang="en-US" sz="2000" dirty="0" smtClean="0">
              <a:latin typeface="Bookman Old Style" panose="02050604050505020204" pitchFamily="18" charset="0"/>
            </a:endParaRPr>
          </a:p>
          <a:p>
            <a:pPr eaLnBrk="1" hangingPunct="1">
              <a:lnSpc>
                <a:spcPct val="80000"/>
              </a:lnSpc>
              <a:defRPr/>
            </a:pPr>
            <a:r>
              <a:rPr lang="en-US" altLang="en-US" sz="2000" dirty="0" smtClean="0">
                <a:latin typeface="Bookman Old Style" panose="02050604050505020204" pitchFamily="18" charset="0"/>
              </a:rPr>
              <a:t>    </a:t>
            </a:r>
            <a:r>
              <a:rPr lang="en-US" altLang="en-US" sz="2000" dirty="0" smtClean="0">
                <a:solidFill>
                  <a:srgbClr val="FFFFFF"/>
                </a:solidFill>
                <a:latin typeface="Bookman Old Style" panose="02050604050505020204" pitchFamily="18" charset="0"/>
              </a:rPr>
              <a:t>Diurnal </a:t>
            </a:r>
            <a:r>
              <a:rPr lang="en-US" altLang="en-US" sz="2000" dirty="0">
                <a:solidFill>
                  <a:srgbClr val="FFFFFF"/>
                </a:solidFill>
                <a:latin typeface="Bookman Old Style" panose="02050604050505020204" pitchFamily="18" charset="0"/>
              </a:rPr>
              <a:t>variation during course of each </a:t>
            </a:r>
            <a:r>
              <a:rPr lang="en-US" altLang="en-US" sz="2000" dirty="0" smtClean="0">
                <a:solidFill>
                  <a:srgbClr val="FFFFFF"/>
                </a:solidFill>
                <a:latin typeface="Bookman Old Style" panose="02050604050505020204" pitchFamily="18" charset="0"/>
              </a:rPr>
              <a:t>day</a:t>
            </a:r>
          </a:p>
          <a:p>
            <a:pPr eaLnBrk="1" hangingPunct="1">
              <a:lnSpc>
                <a:spcPct val="80000"/>
              </a:lnSpc>
              <a:defRPr/>
            </a:pPr>
            <a:endParaRPr lang="en-US" altLang="en-US" sz="2000" b="1" dirty="0">
              <a:solidFill>
                <a:srgbClr val="FFFFFF"/>
              </a:solidFill>
              <a:latin typeface="Bookman Old Style" panose="02050604050505020204" pitchFamily="18" charset="0"/>
            </a:endParaRPr>
          </a:p>
          <a:p>
            <a:pPr eaLnBrk="1" hangingPunct="1">
              <a:lnSpc>
                <a:spcPct val="80000"/>
              </a:lnSpc>
              <a:defRPr/>
            </a:pPr>
            <a:r>
              <a:rPr lang="en-US" altLang="en-US" sz="2000" dirty="0" smtClean="0">
                <a:solidFill>
                  <a:srgbClr val="FFFFFF"/>
                </a:solidFill>
                <a:latin typeface="Bookman Old Style" panose="02050604050505020204" pitchFamily="18" charset="0"/>
              </a:rPr>
              <a:t>Variation </a:t>
            </a:r>
            <a:r>
              <a:rPr lang="en-US" altLang="en-US" sz="2000" dirty="0">
                <a:solidFill>
                  <a:srgbClr val="FFFFFF"/>
                </a:solidFill>
                <a:latin typeface="Bookman Old Style" panose="02050604050505020204" pitchFamily="18" charset="0"/>
              </a:rPr>
              <a:t>over days and weeks</a:t>
            </a:r>
          </a:p>
          <a:p>
            <a:pPr marL="800100" lvl="1" indent="-342900" algn="l" eaLnBrk="1" hangingPunct="1">
              <a:lnSpc>
                <a:spcPct val="80000"/>
              </a:lnSpc>
              <a:buFont typeface="Arial" charset="0"/>
              <a:buChar char="•"/>
              <a:defRPr/>
            </a:pPr>
            <a:endParaRPr lang="en-US" altLang="en-US" sz="2200" dirty="0">
              <a:latin typeface="Arial Black" pitchFamily="34" charset="0"/>
            </a:endParaRPr>
          </a:p>
          <a:p>
            <a:pPr eaLnBrk="1" hangingPunct="1">
              <a:lnSpc>
                <a:spcPct val="80000"/>
              </a:lnSpc>
              <a:defRPr/>
            </a:pPr>
            <a:r>
              <a:rPr lang="en-US" altLang="en-US" b="1" u="sng" dirty="0" smtClean="0">
                <a:latin typeface="Bookman Old Style" panose="02050604050505020204" pitchFamily="18" charset="0"/>
              </a:rPr>
              <a:t>Stage </a:t>
            </a:r>
            <a:r>
              <a:rPr lang="en-US" altLang="en-US" b="1" u="sng" dirty="0">
                <a:latin typeface="Bookman Old Style" panose="02050604050505020204" pitchFamily="18" charset="0"/>
              </a:rPr>
              <a:t>Congruent </a:t>
            </a:r>
            <a:r>
              <a:rPr lang="en-US" altLang="en-US" b="1" u="sng" dirty="0" smtClean="0">
                <a:latin typeface="Bookman Old Style" panose="02050604050505020204" pitchFamily="18" charset="0"/>
              </a:rPr>
              <a:t>Behaviors Expressions</a:t>
            </a:r>
            <a:endParaRPr lang="en-US" altLang="en-US" b="1" u="sng" dirty="0">
              <a:latin typeface="Bookman Old Style" panose="02050604050505020204" pitchFamily="18" charset="0"/>
            </a:endParaRPr>
          </a:p>
          <a:p>
            <a:pPr marL="800100" lvl="1" indent="-342900" algn="l" eaLnBrk="1" hangingPunct="1">
              <a:lnSpc>
                <a:spcPct val="80000"/>
              </a:lnSpc>
              <a:buFont typeface="Arial" charset="0"/>
              <a:buChar char="•"/>
              <a:defRPr/>
            </a:pPr>
            <a:endParaRPr lang="en-US" altLang="en-US" sz="2200" dirty="0">
              <a:latin typeface="Arial Black" pitchFamily="34" charset="0"/>
            </a:endParaRPr>
          </a:p>
        </p:txBody>
      </p:sp>
    </p:spTree>
    <p:extLst>
      <p:ext uri="{BB962C8B-B14F-4D97-AF65-F5344CB8AC3E}">
        <p14:creationId xmlns:p14="http://schemas.microsoft.com/office/powerpoint/2010/main" val="2293507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 calcmode="lin" valueType="num">
                                      <p:cBhvr>
                                        <p:cTn id="7"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843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8435">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18435">
                                            <p:txEl>
                                              <p:pRg st="3" end="3"/>
                                            </p:txEl>
                                          </p:spTgt>
                                        </p:tgtEl>
                                        <p:attrNameLst>
                                          <p:attrName>style.visibility</p:attrName>
                                        </p:attrNameLst>
                                      </p:cBhvr>
                                      <p:to>
                                        <p:strVal val="visible"/>
                                      </p:to>
                                    </p:set>
                                    <p:anim calcmode="lin" valueType="num">
                                      <p:cBhvr>
                                        <p:cTn id="14"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1843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1843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anim calcmode="lin" valueType="num">
                                      <p:cBhvr>
                                        <p:cTn id="21" dur="500" fill="hold"/>
                                        <p:tgtEl>
                                          <p:spTgt spid="1843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843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843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8435">
                                            <p:txEl>
                                              <p:pRg st="7" end="7"/>
                                            </p:txEl>
                                          </p:spTgt>
                                        </p:tgtEl>
                                        <p:attrNameLst>
                                          <p:attrName>style.visibility</p:attrName>
                                        </p:attrNameLst>
                                      </p:cBhvr>
                                      <p:to>
                                        <p:strVal val="visible"/>
                                      </p:to>
                                    </p:set>
                                    <p:anim calcmode="lin" valueType="num">
                                      <p:cBhvr>
                                        <p:cTn id="28" dur="500" fill="hold"/>
                                        <p:tgtEl>
                                          <p:spTgt spid="18435">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18435">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1843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8435">
                                            <p:txEl>
                                              <p:pRg st="9" end="9"/>
                                            </p:txEl>
                                          </p:spTgt>
                                        </p:tgtEl>
                                        <p:attrNameLst>
                                          <p:attrName>style.visibility</p:attrName>
                                        </p:attrNameLst>
                                      </p:cBhvr>
                                      <p:to>
                                        <p:strVal val="visible"/>
                                      </p:to>
                                    </p:set>
                                    <p:anim calcmode="lin" valueType="num">
                                      <p:cBhvr>
                                        <p:cTn id="35" dur="500" fill="hold"/>
                                        <p:tgtEl>
                                          <p:spTgt spid="18435">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18435">
                                            <p:txEl>
                                              <p:pRg st="9" end="9"/>
                                            </p:txEl>
                                          </p:spTgt>
                                        </p:tgtEl>
                                        <p:attrNameLst>
                                          <p:attrName>ppt_h</p:attrName>
                                        </p:attrNameLst>
                                      </p:cBhvr>
                                      <p:tavLst>
                                        <p:tav tm="0">
                                          <p:val>
                                            <p:fltVal val="0"/>
                                          </p:val>
                                        </p:tav>
                                        <p:tav tm="100000">
                                          <p:val>
                                            <p:strVal val="#ppt_h"/>
                                          </p:val>
                                        </p:tav>
                                      </p:tavLst>
                                    </p:anim>
                                    <p:animEffect transition="in" filter="fade">
                                      <p:cBhvr>
                                        <p:cTn id="37" dur="500"/>
                                        <p:tgtEl>
                                          <p:spTgt spid="1843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8435">
                                            <p:txEl>
                                              <p:pRg st="11" end="11"/>
                                            </p:txEl>
                                          </p:spTgt>
                                        </p:tgtEl>
                                        <p:attrNameLst>
                                          <p:attrName>style.visibility</p:attrName>
                                        </p:attrNameLst>
                                      </p:cBhvr>
                                      <p:to>
                                        <p:strVal val="visible"/>
                                      </p:to>
                                    </p:set>
                                    <p:anim calcmode="lin" valueType="num">
                                      <p:cBhvr>
                                        <p:cTn id="42" dur="500" fill="hold"/>
                                        <p:tgtEl>
                                          <p:spTgt spid="18435">
                                            <p:txEl>
                                              <p:pRg st="11" end="11"/>
                                            </p:txEl>
                                          </p:spTgt>
                                        </p:tgtEl>
                                        <p:attrNameLst>
                                          <p:attrName>ppt_w</p:attrName>
                                        </p:attrNameLst>
                                      </p:cBhvr>
                                      <p:tavLst>
                                        <p:tav tm="0">
                                          <p:val>
                                            <p:fltVal val="0"/>
                                          </p:val>
                                        </p:tav>
                                        <p:tav tm="100000">
                                          <p:val>
                                            <p:strVal val="#ppt_w"/>
                                          </p:val>
                                        </p:tav>
                                      </p:tavLst>
                                    </p:anim>
                                    <p:anim calcmode="lin" valueType="num">
                                      <p:cBhvr>
                                        <p:cTn id="43" dur="500" fill="hold"/>
                                        <p:tgtEl>
                                          <p:spTgt spid="18435">
                                            <p:txEl>
                                              <p:pRg st="11" end="11"/>
                                            </p:txEl>
                                          </p:spTgt>
                                        </p:tgtEl>
                                        <p:attrNameLst>
                                          <p:attrName>ppt_h</p:attrName>
                                        </p:attrNameLst>
                                      </p:cBhvr>
                                      <p:tavLst>
                                        <p:tav tm="0">
                                          <p:val>
                                            <p:fltVal val="0"/>
                                          </p:val>
                                        </p:tav>
                                        <p:tav tm="100000">
                                          <p:val>
                                            <p:strVal val="#ppt_h"/>
                                          </p:val>
                                        </p:tav>
                                      </p:tavLst>
                                    </p:anim>
                                    <p:animEffect transition="in" filter="fade">
                                      <p:cBhvr>
                                        <p:cTn id="44" dur="500"/>
                                        <p:tgtEl>
                                          <p:spTgt spid="18435">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8435">
                                            <p:txEl>
                                              <p:pRg st="13" end="13"/>
                                            </p:txEl>
                                          </p:spTgt>
                                        </p:tgtEl>
                                        <p:attrNameLst>
                                          <p:attrName>style.visibility</p:attrName>
                                        </p:attrNameLst>
                                      </p:cBhvr>
                                      <p:to>
                                        <p:strVal val="visible"/>
                                      </p:to>
                                    </p:set>
                                    <p:anim calcmode="lin" valueType="num">
                                      <p:cBhvr>
                                        <p:cTn id="49" dur="500" fill="hold"/>
                                        <p:tgtEl>
                                          <p:spTgt spid="18435">
                                            <p:txEl>
                                              <p:pRg st="13" end="13"/>
                                            </p:txEl>
                                          </p:spTgt>
                                        </p:tgtEl>
                                        <p:attrNameLst>
                                          <p:attrName>ppt_w</p:attrName>
                                        </p:attrNameLst>
                                      </p:cBhvr>
                                      <p:tavLst>
                                        <p:tav tm="0">
                                          <p:val>
                                            <p:fltVal val="0"/>
                                          </p:val>
                                        </p:tav>
                                        <p:tav tm="100000">
                                          <p:val>
                                            <p:strVal val="#ppt_w"/>
                                          </p:val>
                                        </p:tav>
                                      </p:tavLst>
                                    </p:anim>
                                    <p:anim calcmode="lin" valueType="num">
                                      <p:cBhvr>
                                        <p:cTn id="50" dur="500" fill="hold"/>
                                        <p:tgtEl>
                                          <p:spTgt spid="18435">
                                            <p:txEl>
                                              <p:pRg st="13" end="13"/>
                                            </p:txEl>
                                          </p:spTgt>
                                        </p:tgtEl>
                                        <p:attrNameLst>
                                          <p:attrName>ppt_h</p:attrName>
                                        </p:attrNameLst>
                                      </p:cBhvr>
                                      <p:tavLst>
                                        <p:tav tm="0">
                                          <p:val>
                                            <p:fltVal val="0"/>
                                          </p:val>
                                        </p:tav>
                                        <p:tav tm="100000">
                                          <p:val>
                                            <p:strVal val="#ppt_h"/>
                                          </p:val>
                                        </p:tav>
                                      </p:tavLst>
                                    </p:anim>
                                    <p:animEffect transition="in" filter="fade">
                                      <p:cBhvr>
                                        <p:cTn id="51" dur="500"/>
                                        <p:tgtEl>
                                          <p:spTgt spid="18435">
                                            <p:txEl>
                                              <p:pRg st="13" end="13"/>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16" fill="hold" nodeType="clickEffect">
                                  <p:stCondLst>
                                    <p:cond delay="0"/>
                                  </p:stCondLst>
                                  <p:childTnLst>
                                    <p:set>
                                      <p:cBhvr>
                                        <p:cTn id="55" dur="1" fill="hold">
                                          <p:stCondLst>
                                            <p:cond delay="0"/>
                                          </p:stCondLst>
                                        </p:cTn>
                                        <p:tgtEl>
                                          <p:spTgt spid="18435">
                                            <p:txEl>
                                              <p:pRg st="15" end="15"/>
                                            </p:txEl>
                                          </p:spTgt>
                                        </p:tgtEl>
                                        <p:attrNameLst>
                                          <p:attrName>style.visibility</p:attrName>
                                        </p:attrNameLst>
                                      </p:cBhvr>
                                      <p:to>
                                        <p:strVal val="visible"/>
                                      </p:to>
                                    </p:set>
                                    <p:anim calcmode="lin" valueType="num">
                                      <p:cBhvr>
                                        <p:cTn id="56" dur="500" fill="hold"/>
                                        <p:tgtEl>
                                          <p:spTgt spid="18435">
                                            <p:txEl>
                                              <p:pRg st="15" end="15"/>
                                            </p:txEl>
                                          </p:spTgt>
                                        </p:tgtEl>
                                        <p:attrNameLst>
                                          <p:attrName>ppt_w</p:attrName>
                                        </p:attrNameLst>
                                      </p:cBhvr>
                                      <p:tavLst>
                                        <p:tav tm="0">
                                          <p:val>
                                            <p:fltVal val="0"/>
                                          </p:val>
                                        </p:tav>
                                        <p:tav tm="100000">
                                          <p:val>
                                            <p:strVal val="#ppt_w"/>
                                          </p:val>
                                        </p:tav>
                                      </p:tavLst>
                                    </p:anim>
                                    <p:anim calcmode="lin" valueType="num">
                                      <p:cBhvr>
                                        <p:cTn id="57" dur="500" fill="hold"/>
                                        <p:tgtEl>
                                          <p:spTgt spid="18435">
                                            <p:txEl>
                                              <p:pRg st="15" end="15"/>
                                            </p:txEl>
                                          </p:spTgt>
                                        </p:tgtEl>
                                        <p:attrNameLst>
                                          <p:attrName>ppt_h</p:attrName>
                                        </p:attrNameLst>
                                      </p:cBhvr>
                                      <p:tavLst>
                                        <p:tav tm="0">
                                          <p:val>
                                            <p:fltVal val="0"/>
                                          </p:val>
                                        </p:tav>
                                        <p:tav tm="100000">
                                          <p:val>
                                            <p:strVal val="#ppt_h"/>
                                          </p:val>
                                        </p:tav>
                                      </p:tavLst>
                                    </p:anim>
                                    <p:animEffect transition="in" filter="fade">
                                      <p:cBhvr>
                                        <p:cTn id="58" dur="500"/>
                                        <p:tgtEl>
                                          <p:spTgt spid="1843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1524000" y="2667000"/>
            <a:ext cx="9144000" cy="1219200"/>
          </a:xfrm>
        </p:spPr>
        <p:txBody>
          <a:bodyPr/>
          <a:lstStyle/>
          <a:p>
            <a:pPr eaLnBrk="1" hangingPunct="1"/>
            <a:r>
              <a:rPr lang="en-US" altLang="en-US" sz="6600" dirty="0">
                <a:latin typeface="Arial Black" panose="020B0A04020102020204" pitchFamily="34" charset="0"/>
              </a:rPr>
              <a:t>Proposed Classification System</a:t>
            </a:r>
          </a:p>
        </p:txBody>
      </p:sp>
    </p:spTree>
    <p:extLst>
      <p:ext uri="{BB962C8B-B14F-4D97-AF65-F5344CB8AC3E}">
        <p14:creationId xmlns:p14="http://schemas.microsoft.com/office/powerpoint/2010/main" val="201466127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1524000" y="0"/>
            <a:ext cx="9144000" cy="1219200"/>
          </a:xfrm>
        </p:spPr>
        <p:txBody>
          <a:bodyPr/>
          <a:lstStyle/>
          <a:p>
            <a:pPr eaLnBrk="1" hangingPunct="1"/>
            <a:r>
              <a:rPr lang="en-US" altLang="en-US" sz="4000" dirty="0">
                <a:latin typeface="Arial Black" panose="020B0A04020102020204" pitchFamily="34" charset="0"/>
              </a:rPr>
              <a:t>Proposed Classification System</a:t>
            </a:r>
          </a:p>
        </p:txBody>
      </p:sp>
      <p:sp>
        <p:nvSpPr>
          <p:cNvPr id="22531" name="Rectangle 3"/>
          <p:cNvSpPr>
            <a:spLocks noGrp="1" noChangeArrowheads="1"/>
          </p:cNvSpPr>
          <p:nvPr>
            <p:ph type="subTitle" idx="1"/>
          </p:nvPr>
        </p:nvSpPr>
        <p:spPr>
          <a:xfrm>
            <a:off x="0" y="1600200"/>
            <a:ext cx="12192000" cy="4953000"/>
          </a:xfrm>
        </p:spPr>
        <p:txBody>
          <a:bodyPr/>
          <a:lstStyle/>
          <a:p>
            <a:pPr algn="l" eaLnBrk="1" hangingPunct="1">
              <a:lnSpc>
                <a:spcPct val="80000"/>
              </a:lnSpc>
            </a:pPr>
            <a:r>
              <a:rPr lang="en-US" altLang="en-US" dirty="0">
                <a:latin typeface="Bookman Old Style" panose="02050604050505020204" pitchFamily="18" charset="0"/>
              </a:rPr>
              <a:t>Criteria proposed by Davis et al. (1997</a:t>
            </a:r>
            <a:r>
              <a:rPr lang="en-US" altLang="en-US" dirty="0" smtClean="0">
                <a:latin typeface="Bookman Old Style" panose="02050604050505020204" pitchFamily="18" charset="0"/>
              </a:rPr>
              <a:t>)</a:t>
            </a:r>
            <a:endParaRPr lang="en-US" altLang="en-US" dirty="0">
              <a:latin typeface="Bookman Old Style" panose="02050604050505020204" pitchFamily="18" charset="0"/>
            </a:endParaRPr>
          </a:p>
          <a:p>
            <a:pPr algn="l" eaLnBrk="1" hangingPunct="1">
              <a:lnSpc>
                <a:spcPct val="80000"/>
              </a:lnSpc>
            </a:pPr>
            <a:endParaRPr lang="en-US" altLang="en-US" sz="2000" dirty="0">
              <a:latin typeface="Arial Black" panose="020B0A04020102020204" pitchFamily="34" charset="0"/>
            </a:endParaRPr>
          </a:p>
          <a:p>
            <a:pPr algn="l" eaLnBrk="1" hangingPunct="1">
              <a:lnSpc>
                <a:spcPct val="80000"/>
              </a:lnSpc>
            </a:pPr>
            <a:endParaRPr lang="en-US" altLang="en-US" sz="2400" dirty="0">
              <a:latin typeface="Bookman Old Style" panose="02050604050505020204" pitchFamily="18" charset="0"/>
            </a:endParaRPr>
          </a:p>
          <a:p>
            <a:pPr marL="914400" lvl="1" indent="-457200" algn="l" eaLnBrk="1" hangingPunct="1">
              <a:lnSpc>
                <a:spcPct val="80000"/>
              </a:lnSpc>
              <a:buFontTx/>
              <a:buAutoNum type="arabicPeriod"/>
            </a:pPr>
            <a:r>
              <a:rPr lang="en-US" altLang="en-US" sz="2400" dirty="0">
                <a:latin typeface="Bookman Old Style" panose="02050604050505020204" pitchFamily="18" charset="0"/>
              </a:rPr>
              <a:t>Identification of the target population,</a:t>
            </a:r>
          </a:p>
          <a:p>
            <a:pPr marL="914400" lvl="1" indent="-457200" algn="l" eaLnBrk="1" hangingPunct="1">
              <a:lnSpc>
                <a:spcPct val="80000"/>
              </a:lnSpc>
              <a:buFontTx/>
              <a:buAutoNum type="arabicPeriod"/>
            </a:pPr>
            <a:endParaRPr lang="en-US" altLang="en-US" sz="2400" dirty="0">
              <a:latin typeface="Bookman Old Style" panose="02050604050505020204" pitchFamily="18" charset="0"/>
            </a:endParaRPr>
          </a:p>
          <a:p>
            <a:pPr marL="914400" lvl="1" indent="-457200" algn="l" eaLnBrk="1" hangingPunct="1">
              <a:lnSpc>
                <a:spcPct val="80000"/>
              </a:lnSpc>
              <a:buFontTx/>
              <a:buAutoNum type="arabicPeriod"/>
            </a:pPr>
            <a:r>
              <a:rPr lang="en-US" altLang="en-US" sz="2400" dirty="0">
                <a:latin typeface="Bookman Old Style" panose="02050604050505020204" pitchFamily="18" charset="0"/>
              </a:rPr>
              <a:t>Construction of items into </a:t>
            </a:r>
            <a:r>
              <a:rPr lang="en-US" altLang="en-US" sz="2400" dirty="0" smtClean="0">
                <a:latin typeface="Bookman Old Style" panose="02050604050505020204" pitchFamily="18" charset="0"/>
              </a:rPr>
              <a:t>categories</a:t>
            </a:r>
            <a:endParaRPr lang="en-US" altLang="en-US" sz="2400" dirty="0">
              <a:latin typeface="Bookman Old Style" panose="02050604050505020204" pitchFamily="18" charset="0"/>
            </a:endParaRPr>
          </a:p>
          <a:p>
            <a:pPr marL="914400" lvl="1" indent="-457200" algn="l" eaLnBrk="1" hangingPunct="1">
              <a:lnSpc>
                <a:spcPct val="80000"/>
              </a:lnSpc>
              <a:buFontTx/>
              <a:buAutoNum type="arabicPeriod"/>
            </a:pPr>
            <a:endParaRPr lang="en-US" altLang="en-US" sz="2400" dirty="0">
              <a:latin typeface="Bookman Old Style" panose="02050604050505020204" pitchFamily="18" charset="0"/>
            </a:endParaRPr>
          </a:p>
          <a:p>
            <a:pPr marL="914400" lvl="1" indent="-457200" algn="l" eaLnBrk="1" hangingPunct="1">
              <a:lnSpc>
                <a:spcPct val="80000"/>
              </a:lnSpc>
              <a:buFontTx/>
              <a:buAutoNum type="arabicPeriod"/>
            </a:pPr>
            <a:r>
              <a:rPr lang="en-US" altLang="en-US" sz="2400" dirty="0">
                <a:latin typeface="Bookman Old Style" panose="02050604050505020204" pitchFamily="18" charset="0"/>
              </a:rPr>
              <a:t>Definition of the purpose of the measure, and</a:t>
            </a:r>
          </a:p>
          <a:p>
            <a:pPr marL="914400" lvl="1" indent="-457200" algn="l" eaLnBrk="1" hangingPunct="1">
              <a:lnSpc>
                <a:spcPct val="80000"/>
              </a:lnSpc>
              <a:buFontTx/>
              <a:buAutoNum type="arabicPeriod"/>
            </a:pPr>
            <a:endParaRPr lang="en-US" altLang="en-US" sz="2400" dirty="0">
              <a:latin typeface="Bookman Old Style" panose="02050604050505020204" pitchFamily="18" charset="0"/>
            </a:endParaRPr>
          </a:p>
          <a:p>
            <a:pPr marL="914400" lvl="1" indent="-457200" algn="l" eaLnBrk="1" hangingPunct="1">
              <a:lnSpc>
                <a:spcPct val="80000"/>
              </a:lnSpc>
              <a:buFontTx/>
              <a:buAutoNum type="arabicPeriod"/>
            </a:pPr>
            <a:r>
              <a:rPr lang="en-US" altLang="en-US" sz="2400" dirty="0">
                <a:latin typeface="Bookman Old Style" panose="02050604050505020204" pitchFamily="18" charset="0"/>
              </a:rPr>
              <a:t>Specification of the </a:t>
            </a:r>
            <a:r>
              <a:rPr lang="en-US" altLang="en-US" sz="2400" dirty="0" smtClean="0">
                <a:latin typeface="Bookman Old Style" panose="02050604050505020204" pitchFamily="18" charset="0"/>
              </a:rPr>
              <a:t>psychological construct </a:t>
            </a:r>
            <a:r>
              <a:rPr lang="en-US" altLang="en-US" sz="2400" dirty="0">
                <a:latin typeface="Bookman Old Style" panose="02050604050505020204" pitchFamily="18" charset="0"/>
              </a:rPr>
              <a:t>of the category </a:t>
            </a:r>
          </a:p>
          <a:p>
            <a:pPr algn="l" eaLnBrk="1" hangingPunct="1">
              <a:lnSpc>
                <a:spcPct val="80000"/>
              </a:lnSpc>
            </a:pPr>
            <a:endParaRPr lang="en-US" altLang="en-US" sz="2000" dirty="0">
              <a:latin typeface="Arial Black" panose="020B0A04020102020204" pitchFamily="34" charset="0"/>
            </a:endParaRPr>
          </a:p>
        </p:txBody>
      </p:sp>
    </p:spTree>
    <p:extLst>
      <p:ext uri="{BB962C8B-B14F-4D97-AF65-F5344CB8AC3E}">
        <p14:creationId xmlns:p14="http://schemas.microsoft.com/office/powerpoint/2010/main" val="784459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253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2531">
                                            <p:txEl>
                                              <p:pRg st="3" end="3"/>
                                            </p:txEl>
                                          </p:spTgt>
                                        </p:tgtEl>
                                        <p:attrNameLst>
                                          <p:attrName>style.visibility</p:attrName>
                                        </p:attrNameLst>
                                      </p:cBhvr>
                                      <p:to>
                                        <p:strVal val="visible"/>
                                      </p:to>
                                    </p:set>
                                    <p:anim calcmode="lin" valueType="num">
                                      <p:cBhvr>
                                        <p:cTn id="14"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2531">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anim calcmode="lin" valueType="num">
                                      <p:cBhvr>
                                        <p:cTn id="21"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22531">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22531">
                                            <p:txEl>
                                              <p:pRg st="7" end="7"/>
                                            </p:txEl>
                                          </p:spTgt>
                                        </p:tgtEl>
                                        <p:attrNameLst>
                                          <p:attrName>style.visibility</p:attrName>
                                        </p:attrNameLst>
                                      </p:cBhvr>
                                      <p:to>
                                        <p:strVal val="visible"/>
                                      </p:to>
                                    </p:set>
                                    <p:anim calcmode="lin" valueType="num">
                                      <p:cBhvr>
                                        <p:cTn id="28" dur="5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22531">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22531">
                                            <p:txEl>
                                              <p:pRg st="7" end="7"/>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22531">
                                            <p:txEl>
                                              <p:pRg st="9" end="9"/>
                                            </p:txEl>
                                          </p:spTgt>
                                        </p:tgtEl>
                                        <p:attrNameLst>
                                          <p:attrName>style.visibility</p:attrName>
                                        </p:attrNameLst>
                                      </p:cBhvr>
                                      <p:to>
                                        <p:strVal val="visible"/>
                                      </p:to>
                                    </p:set>
                                    <p:anim calcmode="lin" valueType="num">
                                      <p:cBhvr>
                                        <p:cTn id="35" dur="500" fill="hold"/>
                                        <p:tgtEl>
                                          <p:spTgt spid="22531">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22531">
                                            <p:txEl>
                                              <p:pRg st="9" end="9"/>
                                            </p:txEl>
                                          </p:spTgt>
                                        </p:tgtEl>
                                        <p:attrNameLst>
                                          <p:attrName>ppt_h</p:attrName>
                                        </p:attrNameLst>
                                      </p:cBhvr>
                                      <p:tavLst>
                                        <p:tav tm="0">
                                          <p:val>
                                            <p:fltVal val="0"/>
                                          </p:val>
                                        </p:tav>
                                        <p:tav tm="100000">
                                          <p:val>
                                            <p:strVal val="#ppt_h"/>
                                          </p:val>
                                        </p:tav>
                                      </p:tavLst>
                                    </p:anim>
                                    <p:animEffect transition="in" filter="fade">
                                      <p:cBhvr>
                                        <p:cTn id="37" dur="500"/>
                                        <p:tgtEl>
                                          <p:spTgt spid="225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1524000" y="0"/>
            <a:ext cx="9144000" cy="1219200"/>
          </a:xfrm>
        </p:spPr>
        <p:txBody>
          <a:bodyPr/>
          <a:lstStyle/>
          <a:p>
            <a:pPr eaLnBrk="1" hangingPunct="1"/>
            <a:r>
              <a:rPr lang="en-US" altLang="en-US" sz="4000" dirty="0">
                <a:latin typeface="Arial Black" panose="020B0A04020102020204" pitchFamily="34" charset="0"/>
              </a:rPr>
              <a:t>Proposed Classification System</a:t>
            </a:r>
          </a:p>
        </p:txBody>
      </p:sp>
      <p:sp>
        <p:nvSpPr>
          <p:cNvPr id="22531" name="Rectangle 3"/>
          <p:cNvSpPr>
            <a:spLocks noGrp="1" noChangeArrowheads="1"/>
          </p:cNvSpPr>
          <p:nvPr>
            <p:ph type="subTitle" idx="1"/>
          </p:nvPr>
        </p:nvSpPr>
        <p:spPr>
          <a:xfrm>
            <a:off x="0" y="1567543"/>
            <a:ext cx="12192000" cy="4953000"/>
          </a:xfrm>
        </p:spPr>
        <p:txBody>
          <a:bodyPr/>
          <a:lstStyle/>
          <a:p>
            <a:pPr eaLnBrk="1" hangingPunct="1">
              <a:lnSpc>
                <a:spcPct val="80000"/>
              </a:lnSpc>
            </a:pPr>
            <a:endParaRPr lang="en-US" altLang="en-US" dirty="0" smtClean="0">
              <a:latin typeface="Bookman Old Style" panose="02050604050505020204" pitchFamily="18" charset="0"/>
            </a:endParaRPr>
          </a:p>
          <a:p>
            <a:pPr eaLnBrk="1" hangingPunct="1">
              <a:lnSpc>
                <a:spcPct val="80000"/>
              </a:lnSpc>
            </a:pPr>
            <a:r>
              <a:rPr lang="en-US" altLang="en-US" dirty="0" smtClean="0">
                <a:latin typeface="Bookman Old Style" panose="02050604050505020204" pitchFamily="18" charset="0"/>
              </a:rPr>
              <a:t>Identification </a:t>
            </a:r>
            <a:r>
              <a:rPr lang="en-US" altLang="en-US" dirty="0">
                <a:latin typeface="Bookman Old Style" panose="02050604050505020204" pitchFamily="18" charset="0"/>
              </a:rPr>
              <a:t>of the target </a:t>
            </a:r>
            <a:r>
              <a:rPr lang="en-US" altLang="en-US" dirty="0" smtClean="0">
                <a:latin typeface="Bookman Old Style" panose="02050604050505020204" pitchFamily="18" charset="0"/>
              </a:rPr>
              <a:t>population</a:t>
            </a:r>
            <a:endParaRPr lang="en-US" altLang="en-US" dirty="0">
              <a:latin typeface="Bookman Old Style" panose="02050604050505020204" pitchFamily="18" charset="0"/>
            </a:endParaRPr>
          </a:p>
          <a:p>
            <a:pPr marL="914400" lvl="1" indent="-457200" algn="l" eaLnBrk="1" hangingPunct="1">
              <a:lnSpc>
                <a:spcPct val="80000"/>
              </a:lnSpc>
              <a:buFontTx/>
              <a:buAutoNum type="arabicPeriod"/>
            </a:pPr>
            <a:endParaRPr lang="en-US" altLang="en-US" sz="2000" dirty="0">
              <a:latin typeface="Arial Black" panose="020B0A04020102020204" pitchFamily="34" charset="0"/>
            </a:endParaRPr>
          </a:p>
          <a:p>
            <a:pPr marL="457200" indent="-457200" algn="l" eaLnBrk="1" hangingPunct="1">
              <a:lnSpc>
                <a:spcPct val="80000"/>
              </a:lnSpc>
              <a:buFontTx/>
              <a:buChar char="•"/>
            </a:pPr>
            <a:endParaRPr lang="en-US" altLang="en-US" sz="2800" dirty="0">
              <a:latin typeface="Arial Black" panose="020B0A04020102020204" pitchFamily="34" charset="0"/>
            </a:endParaRPr>
          </a:p>
          <a:p>
            <a:pPr marL="457200" indent="-457200" algn="l" eaLnBrk="1" hangingPunct="1">
              <a:lnSpc>
                <a:spcPct val="80000"/>
              </a:lnSpc>
              <a:buFontTx/>
              <a:buChar char="•"/>
            </a:pPr>
            <a:r>
              <a:rPr lang="en-US" altLang="en-US" sz="2800" dirty="0">
                <a:latin typeface="Bookman Old Style" panose="02050604050505020204" pitchFamily="18" charset="0"/>
              </a:rPr>
              <a:t>A</a:t>
            </a:r>
            <a:r>
              <a:rPr lang="en-US" altLang="en-US" sz="2800" dirty="0" smtClean="0">
                <a:latin typeface="Bookman Old Style" panose="02050604050505020204" pitchFamily="18" charset="0"/>
              </a:rPr>
              <a:t>dvanced major </a:t>
            </a:r>
            <a:r>
              <a:rPr lang="en-US" altLang="en-US" sz="2800" dirty="0">
                <a:latin typeface="Bookman Old Style" panose="02050604050505020204" pitchFamily="18" charset="0"/>
              </a:rPr>
              <a:t>neurocognitive disorder </a:t>
            </a:r>
            <a:endParaRPr lang="en-US" altLang="en-US" sz="2800" dirty="0" smtClean="0">
              <a:latin typeface="Bookman Old Style" panose="02050604050505020204" pitchFamily="18" charset="0"/>
            </a:endParaRPr>
          </a:p>
          <a:p>
            <a:pPr marL="457200" indent="-457200" algn="l" eaLnBrk="1" hangingPunct="1">
              <a:lnSpc>
                <a:spcPct val="80000"/>
              </a:lnSpc>
              <a:buFontTx/>
              <a:buChar char="•"/>
            </a:pPr>
            <a:endParaRPr lang="en-US" altLang="en-US" sz="2800" dirty="0">
              <a:latin typeface="Bookman Old Style" panose="02050604050505020204" pitchFamily="18" charset="0"/>
            </a:endParaRPr>
          </a:p>
          <a:p>
            <a:pPr algn="l" eaLnBrk="1" hangingPunct="1">
              <a:lnSpc>
                <a:spcPct val="80000"/>
              </a:lnSpc>
            </a:pPr>
            <a:endParaRPr lang="en-US" altLang="en-US" sz="2800" dirty="0">
              <a:latin typeface="Arial Black" panose="020B0A04020102020204" pitchFamily="34" charset="0"/>
            </a:endParaRPr>
          </a:p>
          <a:p>
            <a:pPr marL="457200" indent="-457200" algn="l" eaLnBrk="1" hangingPunct="1">
              <a:lnSpc>
                <a:spcPct val="80000"/>
              </a:lnSpc>
              <a:buFontTx/>
              <a:buChar char="•"/>
            </a:pPr>
            <a:r>
              <a:rPr lang="en-US" altLang="en-US" sz="2800" dirty="0">
                <a:latin typeface="Bookman Old Style" panose="02050604050505020204" pitchFamily="18" charset="0"/>
              </a:rPr>
              <a:t>I</a:t>
            </a:r>
            <a:r>
              <a:rPr lang="en-US" altLang="en-US" sz="2800" dirty="0" smtClean="0">
                <a:latin typeface="Bookman Old Style" panose="02050604050505020204" pitchFamily="18" charset="0"/>
              </a:rPr>
              <a:t>ncapable </a:t>
            </a:r>
            <a:r>
              <a:rPr lang="en-US" altLang="en-US" sz="2800" dirty="0">
                <a:latin typeface="Bookman Old Style" panose="02050604050505020204" pitchFamily="18" charset="0"/>
              </a:rPr>
              <a:t>of </a:t>
            </a:r>
            <a:r>
              <a:rPr lang="en-US" altLang="en-US" sz="2800" dirty="0" smtClean="0">
                <a:latin typeface="Bookman Old Style" panose="02050604050505020204" pitchFamily="18" charset="0"/>
              </a:rPr>
              <a:t>engaging in a </a:t>
            </a:r>
            <a:r>
              <a:rPr lang="en-US" altLang="en-US" sz="2800" b="1" u="sng" dirty="0">
                <a:latin typeface="Bookman Old Style" panose="02050604050505020204" pitchFamily="18" charset="0"/>
              </a:rPr>
              <a:t>valid</a:t>
            </a:r>
            <a:r>
              <a:rPr lang="en-US" altLang="en-US" sz="2800" dirty="0">
                <a:latin typeface="Bookman Old Style" panose="02050604050505020204" pitchFamily="18" charset="0"/>
              </a:rPr>
              <a:t> and </a:t>
            </a:r>
            <a:r>
              <a:rPr lang="en-US" altLang="en-US" sz="2800" b="1" u="sng" dirty="0">
                <a:latin typeface="Bookman Old Style" panose="02050604050505020204" pitchFamily="18" charset="0"/>
              </a:rPr>
              <a:t>reliable</a:t>
            </a:r>
            <a:r>
              <a:rPr lang="en-US" altLang="en-US" sz="2800" dirty="0">
                <a:latin typeface="Bookman Old Style" panose="02050604050505020204" pitchFamily="18" charset="0"/>
              </a:rPr>
              <a:t> clinical interview</a:t>
            </a:r>
          </a:p>
        </p:txBody>
      </p:sp>
    </p:spTree>
    <p:extLst>
      <p:ext uri="{BB962C8B-B14F-4D97-AF65-F5344CB8AC3E}">
        <p14:creationId xmlns:p14="http://schemas.microsoft.com/office/powerpoint/2010/main" val="266858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p:cTn id="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253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2531">
                                            <p:txEl>
                                              <p:pRg st="4" end="4"/>
                                            </p:txEl>
                                          </p:spTgt>
                                        </p:tgtEl>
                                        <p:attrNameLst>
                                          <p:attrName>style.visibility</p:attrName>
                                        </p:attrNameLst>
                                      </p:cBhvr>
                                      <p:to>
                                        <p:strVal val="visible"/>
                                      </p:to>
                                    </p:set>
                                    <p:anim calcmode="lin" valueType="num">
                                      <p:cBhvr>
                                        <p:cTn id="14"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22531">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22531">
                                            <p:txEl>
                                              <p:pRg st="7" end="7"/>
                                            </p:txEl>
                                          </p:spTgt>
                                        </p:tgtEl>
                                        <p:attrNameLst>
                                          <p:attrName>style.visibility</p:attrName>
                                        </p:attrNameLst>
                                      </p:cBhvr>
                                      <p:to>
                                        <p:strVal val="visible"/>
                                      </p:to>
                                    </p:set>
                                    <p:anim calcmode="lin" valueType="num">
                                      <p:cBhvr>
                                        <p:cTn id="21" dur="5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1524000" y="0"/>
            <a:ext cx="9144000" cy="1219200"/>
          </a:xfrm>
        </p:spPr>
        <p:txBody>
          <a:bodyPr/>
          <a:lstStyle/>
          <a:p>
            <a:pPr eaLnBrk="1" hangingPunct="1"/>
            <a:r>
              <a:rPr lang="en-US" altLang="en-US" sz="4000" dirty="0">
                <a:latin typeface="Arial Black" panose="020B0A04020102020204" pitchFamily="34" charset="0"/>
              </a:rPr>
              <a:t>Proposed Classification System</a:t>
            </a:r>
          </a:p>
        </p:txBody>
      </p:sp>
      <p:sp>
        <p:nvSpPr>
          <p:cNvPr id="22531" name="Rectangle 3"/>
          <p:cNvSpPr>
            <a:spLocks noGrp="1" noChangeArrowheads="1"/>
          </p:cNvSpPr>
          <p:nvPr>
            <p:ph type="subTitle" idx="1"/>
          </p:nvPr>
        </p:nvSpPr>
        <p:spPr>
          <a:xfrm>
            <a:off x="0" y="1219200"/>
            <a:ext cx="12192000" cy="5334000"/>
          </a:xfrm>
        </p:spPr>
        <p:txBody>
          <a:bodyPr/>
          <a:lstStyle/>
          <a:p>
            <a:pPr eaLnBrk="1" hangingPunct="1">
              <a:lnSpc>
                <a:spcPct val="80000"/>
              </a:lnSpc>
              <a:defRPr/>
            </a:pPr>
            <a:endParaRPr lang="en-US" altLang="en-US" dirty="0" smtClean="0">
              <a:latin typeface="Bookman Old Style" panose="02050604050505020204" pitchFamily="18" charset="0"/>
            </a:endParaRPr>
          </a:p>
          <a:p>
            <a:pPr eaLnBrk="1" hangingPunct="1">
              <a:lnSpc>
                <a:spcPct val="80000"/>
              </a:lnSpc>
              <a:defRPr/>
            </a:pPr>
            <a:r>
              <a:rPr lang="en-US" altLang="en-US" dirty="0" smtClean="0">
                <a:latin typeface="Bookman Old Style" panose="02050604050505020204" pitchFamily="18" charset="0"/>
              </a:rPr>
              <a:t>Construction </a:t>
            </a:r>
            <a:r>
              <a:rPr lang="en-US" altLang="en-US" dirty="0">
                <a:latin typeface="Bookman Old Style" panose="02050604050505020204" pitchFamily="18" charset="0"/>
              </a:rPr>
              <a:t>of items into categories </a:t>
            </a:r>
          </a:p>
          <a:p>
            <a:pPr lvl="1" algn="l" eaLnBrk="1" hangingPunct="1">
              <a:lnSpc>
                <a:spcPct val="80000"/>
              </a:lnSpc>
              <a:defRPr/>
            </a:pPr>
            <a:endParaRPr lang="en-US" altLang="en-US" sz="2000" dirty="0">
              <a:latin typeface="Arial Black" pitchFamily="34" charset="0"/>
            </a:endParaRPr>
          </a:p>
          <a:p>
            <a:pPr lvl="1" algn="l" eaLnBrk="1" hangingPunct="1">
              <a:lnSpc>
                <a:spcPct val="80000"/>
              </a:lnSpc>
              <a:defRPr/>
            </a:pPr>
            <a:endParaRPr lang="en-US" altLang="en-US" sz="2400" dirty="0">
              <a:latin typeface="Bookman Old Style" panose="02050604050505020204" pitchFamily="18" charset="0"/>
            </a:endParaRPr>
          </a:p>
          <a:p>
            <a:pPr marL="342900" indent="-342900" algn="l" eaLnBrk="1" hangingPunct="1">
              <a:lnSpc>
                <a:spcPct val="80000"/>
              </a:lnSpc>
              <a:buFont typeface="Arial" panose="020B0604020202020204" pitchFamily="34" charset="0"/>
              <a:buChar char="•"/>
              <a:defRPr/>
            </a:pPr>
            <a:r>
              <a:rPr lang="en-US" altLang="en-US" sz="2400" dirty="0">
                <a:latin typeface="Bookman Old Style" panose="02050604050505020204" pitchFamily="18" charset="0"/>
              </a:rPr>
              <a:t>Clustering of ‘alike’ or ‘similar’ behavioral symptoms into discrete categories</a:t>
            </a:r>
            <a:r>
              <a:rPr lang="en-US" altLang="en-US" sz="2400" dirty="0" smtClean="0">
                <a:latin typeface="Bookman Old Style" panose="02050604050505020204" pitchFamily="18" charset="0"/>
              </a:rPr>
              <a:t>.</a:t>
            </a:r>
          </a:p>
          <a:p>
            <a:pPr marL="342900" indent="-342900" algn="l" eaLnBrk="1" hangingPunct="1">
              <a:lnSpc>
                <a:spcPct val="80000"/>
              </a:lnSpc>
              <a:buFont typeface="Arial" panose="020B0604020202020204" pitchFamily="34" charset="0"/>
              <a:buChar char="•"/>
              <a:defRPr/>
            </a:pPr>
            <a:endParaRPr lang="en-US" altLang="en-US" sz="2400" dirty="0">
              <a:latin typeface="Bookman Old Style" panose="02050604050505020204" pitchFamily="18" charset="0"/>
            </a:endParaRPr>
          </a:p>
          <a:p>
            <a:pPr marL="342900" indent="-342900" algn="l" eaLnBrk="1" hangingPunct="1">
              <a:lnSpc>
                <a:spcPct val="80000"/>
              </a:lnSpc>
              <a:buFont typeface="Arial" panose="020B0604020202020204" pitchFamily="34" charset="0"/>
              <a:buChar char="•"/>
              <a:defRPr/>
            </a:pPr>
            <a:endParaRPr lang="en-US" altLang="en-US" sz="2400" dirty="0">
              <a:latin typeface="Bookman Old Style" panose="02050604050505020204" pitchFamily="18" charset="0"/>
            </a:endParaRPr>
          </a:p>
          <a:p>
            <a:pPr marL="342900" indent="-342900" algn="l" eaLnBrk="1" hangingPunct="1">
              <a:lnSpc>
                <a:spcPct val="80000"/>
              </a:lnSpc>
              <a:buFont typeface="Arial" panose="020B0604020202020204" pitchFamily="34" charset="0"/>
              <a:buChar char="•"/>
              <a:defRPr/>
            </a:pPr>
            <a:endParaRPr lang="en-US" altLang="en-US" sz="2400" dirty="0">
              <a:latin typeface="Bookman Old Style" panose="02050604050505020204" pitchFamily="18" charset="0"/>
            </a:endParaRPr>
          </a:p>
          <a:p>
            <a:pPr marL="342900" indent="-342900" algn="l" eaLnBrk="1" hangingPunct="1">
              <a:lnSpc>
                <a:spcPct val="80000"/>
              </a:lnSpc>
              <a:buFont typeface="Arial" panose="020B0604020202020204" pitchFamily="34" charset="0"/>
              <a:buChar char="•"/>
              <a:defRPr/>
            </a:pPr>
            <a:r>
              <a:rPr lang="en-US" altLang="en-US" sz="2400" dirty="0">
                <a:latin typeface="Bookman Old Style" panose="02050604050505020204" pitchFamily="18" charset="0"/>
              </a:rPr>
              <a:t>Each category titled to adequately represent the symptoms collected </a:t>
            </a:r>
            <a:r>
              <a:rPr lang="en-US" altLang="en-US" sz="2400" dirty="0" smtClean="0">
                <a:latin typeface="Bookman Old Style" panose="02050604050505020204" pitchFamily="18" charset="0"/>
              </a:rPr>
              <a:t>therein</a:t>
            </a:r>
            <a:endParaRPr lang="en-US" altLang="en-US" sz="2400" dirty="0">
              <a:latin typeface="Bookman Old Style" panose="02050604050505020204" pitchFamily="18" charset="0"/>
            </a:endParaRPr>
          </a:p>
          <a:p>
            <a:pPr marL="342900" indent="-342900" algn="l" eaLnBrk="1" hangingPunct="1">
              <a:lnSpc>
                <a:spcPct val="80000"/>
              </a:lnSpc>
              <a:buFont typeface="Arial" panose="020B0604020202020204" pitchFamily="34" charset="0"/>
              <a:buChar char="•"/>
              <a:defRPr/>
            </a:pPr>
            <a:endParaRPr lang="en-US" altLang="en-US" sz="2000" dirty="0">
              <a:latin typeface="Arial Black" pitchFamily="34" charset="0"/>
            </a:endParaRPr>
          </a:p>
        </p:txBody>
      </p:sp>
    </p:spTree>
    <p:extLst>
      <p:ext uri="{BB962C8B-B14F-4D97-AF65-F5344CB8AC3E}">
        <p14:creationId xmlns:p14="http://schemas.microsoft.com/office/powerpoint/2010/main" val="160624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p:cTn id="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253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2531">
                                            <p:txEl>
                                              <p:pRg st="4" end="4"/>
                                            </p:txEl>
                                          </p:spTgt>
                                        </p:tgtEl>
                                        <p:attrNameLst>
                                          <p:attrName>style.visibility</p:attrName>
                                        </p:attrNameLst>
                                      </p:cBhvr>
                                      <p:to>
                                        <p:strVal val="visible"/>
                                      </p:to>
                                    </p:set>
                                    <p:anim calcmode="lin" valueType="num">
                                      <p:cBhvr>
                                        <p:cTn id="14"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22531">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22531">
                                            <p:txEl>
                                              <p:pRg st="8" end="8"/>
                                            </p:txEl>
                                          </p:spTgt>
                                        </p:tgtEl>
                                        <p:attrNameLst>
                                          <p:attrName>style.visibility</p:attrName>
                                        </p:attrNameLst>
                                      </p:cBhvr>
                                      <p:to>
                                        <p:strVal val="visible"/>
                                      </p:to>
                                    </p:set>
                                    <p:anim calcmode="lin" valueType="num">
                                      <p:cBhvr>
                                        <p:cTn id="21" dur="500" fill="hold"/>
                                        <p:tgtEl>
                                          <p:spTgt spid="22531">
                                            <p:txEl>
                                              <p:pRg st="8" end="8"/>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8" end="8"/>
                                            </p:txEl>
                                          </p:spTgt>
                                        </p:tgtEl>
                                        <p:attrNameLst>
                                          <p:attrName>ppt_h</p:attrName>
                                        </p:attrNameLst>
                                      </p:cBhvr>
                                      <p:tavLst>
                                        <p:tav tm="0">
                                          <p:val>
                                            <p:fltVal val="0"/>
                                          </p:val>
                                        </p:tav>
                                        <p:tav tm="100000">
                                          <p:val>
                                            <p:strVal val="#ppt_h"/>
                                          </p:val>
                                        </p:tav>
                                      </p:tavLst>
                                    </p:anim>
                                    <p:animEffect transition="in" filter="fade">
                                      <p:cBhvr>
                                        <p:cTn id="23" dur="500"/>
                                        <p:tgtEl>
                                          <p:spTgt spid="22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0" y="11113"/>
            <a:ext cx="9144000" cy="1143000"/>
          </a:xfrm>
        </p:spPr>
        <p:txBody>
          <a:bodyPr/>
          <a:lstStyle/>
          <a:p>
            <a:pPr algn="ctr" eaLnBrk="1" hangingPunct="1"/>
            <a:r>
              <a:rPr lang="en-US" altLang="en-US" sz="2800" dirty="0">
                <a:latin typeface="Arial Black" panose="020B0A04020102020204" pitchFamily="34" charset="0"/>
              </a:rPr>
              <a:t>Biological Model</a:t>
            </a:r>
          </a:p>
        </p:txBody>
      </p:sp>
      <p:sp>
        <p:nvSpPr>
          <p:cNvPr id="14339" name="Rectangle 3"/>
          <p:cNvSpPr>
            <a:spLocks noGrp="1" noChangeArrowheads="1"/>
          </p:cNvSpPr>
          <p:nvPr>
            <p:ph type="body" sz="half" idx="1"/>
          </p:nvPr>
        </p:nvSpPr>
        <p:spPr>
          <a:xfrm>
            <a:off x="1524000" y="762000"/>
            <a:ext cx="9144000" cy="381000"/>
          </a:xfrm>
        </p:spPr>
        <p:txBody>
          <a:bodyPr>
            <a:normAutofit fontScale="85000" lnSpcReduction="20000"/>
          </a:bodyPr>
          <a:lstStyle/>
          <a:p>
            <a:pPr algn="ctr" eaLnBrk="1" hangingPunct="1">
              <a:buFontTx/>
              <a:buNone/>
              <a:defRPr/>
            </a:pPr>
            <a:r>
              <a:rPr lang="en-US" altLang="en-US" sz="1600" dirty="0">
                <a:latin typeface="Arial Black" pitchFamily="34" charset="0"/>
              </a:rPr>
              <a:t>Continuum of Agitation into Aggression </a:t>
            </a:r>
            <a:r>
              <a:rPr lang="en-US" altLang="en-US" sz="1600" dirty="0" smtClean="0">
                <a:latin typeface="Arial Black" pitchFamily="34" charset="0"/>
              </a:rPr>
              <a:t>(Fabio et al 1996 and </a:t>
            </a:r>
            <a:r>
              <a:rPr lang="en-US" altLang="en-US" sz="1600" dirty="0" err="1" smtClean="0">
                <a:latin typeface="Arial Black" pitchFamily="34" charset="0"/>
              </a:rPr>
              <a:t>Bédard</a:t>
            </a:r>
            <a:r>
              <a:rPr lang="en-US" altLang="en-US" sz="1600" dirty="0">
                <a:latin typeface="Arial Black" pitchFamily="34" charset="0"/>
              </a:rPr>
              <a:t> et al., 1997)</a:t>
            </a:r>
          </a:p>
          <a:p>
            <a:pPr marL="0" indent="0" algn="ctr">
              <a:buNone/>
              <a:defRPr/>
            </a:pPr>
            <a:endParaRPr lang="en-US" altLang="en-US" sz="1800" dirty="0">
              <a:latin typeface="Arial Black" pitchFamily="34" charset="0"/>
            </a:endParaRPr>
          </a:p>
        </p:txBody>
      </p:sp>
      <p:sp>
        <p:nvSpPr>
          <p:cNvPr id="13316" name="AutoShape 18"/>
          <p:cNvSpPr>
            <a:spLocks noChangeArrowheads="1"/>
          </p:cNvSpPr>
          <p:nvPr/>
        </p:nvSpPr>
        <p:spPr bwMode="auto">
          <a:xfrm>
            <a:off x="4137026" y="3505200"/>
            <a:ext cx="485775" cy="838200"/>
          </a:xfrm>
          <a:prstGeom prst="downArrow">
            <a:avLst>
              <a:gd name="adj1" fmla="val 50000"/>
              <a:gd name="adj2" fmla="val 5024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 name="Rounded Rectangle 4"/>
          <p:cNvSpPr/>
          <p:nvPr/>
        </p:nvSpPr>
        <p:spPr>
          <a:xfrm>
            <a:off x="2613026" y="1512888"/>
            <a:ext cx="3533775"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000" dirty="0">
                <a:latin typeface="Arial Black" pitchFamily="34" charset="0"/>
              </a:rPr>
              <a:t>Circumstantial Episode</a:t>
            </a:r>
          </a:p>
        </p:txBody>
      </p:sp>
      <p:sp>
        <p:nvSpPr>
          <p:cNvPr id="17" name="Rounded Rectangle 16"/>
          <p:cNvSpPr/>
          <p:nvPr/>
        </p:nvSpPr>
        <p:spPr>
          <a:xfrm>
            <a:off x="3541713" y="2971800"/>
            <a:ext cx="1676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000" dirty="0">
                <a:latin typeface="Arial Black" pitchFamily="34" charset="0"/>
              </a:rPr>
              <a:t>Confusion</a:t>
            </a:r>
          </a:p>
        </p:txBody>
      </p:sp>
      <p:sp>
        <p:nvSpPr>
          <p:cNvPr id="19" name="Rounded Rectangle 18"/>
          <p:cNvSpPr/>
          <p:nvPr/>
        </p:nvSpPr>
        <p:spPr>
          <a:xfrm>
            <a:off x="3198813" y="4419600"/>
            <a:ext cx="2362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000" dirty="0">
                <a:latin typeface="Arial Black" pitchFamily="34" charset="0"/>
              </a:rPr>
              <a:t> Out of Control</a:t>
            </a:r>
          </a:p>
        </p:txBody>
      </p:sp>
      <p:sp>
        <p:nvSpPr>
          <p:cNvPr id="21" name="Rounded Rectangle 20"/>
          <p:cNvSpPr/>
          <p:nvPr/>
        </p:nvSpPr>
        <p:spPr>
          <a:xfrm>
            <a:off x="3013075" y="5867400"/>
            <a:ext cx="2732088"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000" dirty="0">
                <a:latin typeface="Arial Black" pitchFamily="34" charset="0"/>
              </a:rPr>
              <a:t>Anxiety to Panic</a:t>
            </a:r>
          </a:p>
        </p:txBody>
      </p:sp>
      <p:sp>
        <p:nvSpPr>
          <p:cNvPr id="22" name="Rounded Rectangle 21"/>
          <p:cNvSpPr/>
          <p:nvPr/>
        </p:nvSpPr>
        <p:spPr>
          <a:xfrm>
            <a:off x="6613526" y="1970088"/>
            <a:ext cx="3533775" cy="24495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000" dirty="0" smtClean="0">
                <a:latin typeface="Arial Black" pitchFamily="34" charset="0"/>
              </a:rPr>
              <a:t>Agitation or Aggression </a:t>
            </a:r>
            <a:endParaRPr lang="en-US" altLang="en-US" sz="2000" dirty="0">
              <a:latin typeface="Arial Black" pitchFamily="34" charset="0"/>
            </a:endParaRPr>
          </a:p>
        </p:txBody>
      </p:sp>
      <p:sp>
        <p:nvSpPr>
          <p:cNvPr id="13322" name="AutoShape 18"/>
          <p:cNvSpPr>
            <a:spLocks noChangeArrowheads="1"/>
          </p:cNvSpPr>
          <p:nvPr/>
        </p:nvSpPr>
        <p:spPr bwMode="auto">
          <a:xfrm>
            <a:off x="4137026" y="2057400"/>
            <a:ext cx="485775" cy="838200"/>
          </a:xfrm>
          <a:prstGeom prst="downArrow">
            <a:avLst>
              <a:gd name="adj1" fmla="val 50000"/>
              <a:gd name="adj2" fmla="val 5024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323" name="AutoShape 18"/>
          <p:cNvSpPr>
            <a:spLocks noChangeArrowheads="1"/>
          </p:cNvSpPr>
          <p:nvPr/>
        </p:nvSpPr>
        <p:spPr bwMode="auto">
          <a:xfrm>
            <a:off x="4137026" y="4953000"/>
            <a:ext cx="485775" cy="838200"/>
          </a:xfrm>
          <a:prstGeom prst="downArrow">
            <a:avLst>
              <a:gd name="adj1" fmla="val 50000"/>
              <a:gd name="adj2" fmla="val 5024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324" name="AutoShape 18"/>
          <p:cNvSpPr>
            <a:spLocks noChangeArrowheads="1"/>
          </p:cNvSpPr>
          <p:nvPr/>
        </p:nvSpPr>
        <p:spPr bwMode="auto">
          <a:xfrm rot="16200000">
            <a:off x="6744495" y="4931570"/>
            <a:ext cx="485775" cy="2300287"/>
          </a:xfrm>
          <a:prstGeom prst="downArrow">
            <a:avLst>
              <a:gd name="adj1" fmla="val 50000"/>
              <a:gd name="adj2" fmla="val 50225"/>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325" name="AutoShape 18"/>
          <p:cNvSpPr>
            <a:spLocks noChangeArrowheads="1"/>
          </p:cNvSpPr>
          <p:nvPr/>
        </p:nvSpPr>
        <p:spPr bwMode="auto">
          <a:xfrm rot="10800000">
            <a:off x="8137526" y="4506913"/>
            <a:ext cx="485775" cy="1600200"/>
          </a:xfrm>
          <a:prstGeom prst="downArrow">
            <a:avLst>
              <a:gd name="adj1" fmla="val 50000"/>
              <a:gd name="adj2" fmla="val 50251"/>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70055220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1524000" y="0"/>
            <a:ext cx="9144000" cy="1219200"/>
          </a:xfrm>
        </p:spPr>
        <p:txBody>
          <a:bodyPr/>
          <a:lstStyle/>
          <a:p>
            <a:pPr eaLnBrk="1" hangingPunct="1"/>
            <a:r>
              <a:rPr lang="en-US" altLang="en-US" sz="4000" dirty="0">
                <a:latin typeface="Arial Black" panose="020B0A04020102020204" pitchFamily="34" charset="0"/>
              </a:rPr>
              <a:t>Proposed Classification System</a:t>
            </a:r>
          </a:p>
        </p:txBody>
      </p:sp>
      <p:sp>
        <p:nvSpPr>
          <p:cNvPr id="22531" name="Rectangle 3"/>
          <p:cNvSpPr>
            <a:spLocks noGrp="1" noChangeArrowheads="1"/>
          </p:cNvSpPr>
          <p:nvPr>
            <p:ph type="subTitle" idx="1"/>
          </p:nvPr>
        </p:nvSpPr>
        <p:spPr>
          <a:xfrm>
            <a:off x="114300" y="1600200"/>
            <a:ext cx="12077700" cy="4953000"/>
          </a:xfrm>
        </p:spPr>
        <p:txBody>
          <a:bodyPr/>
          <a:lstStyle/>
          <a:p>
            <a:pPr eaLnBrk="1" hangingPunct="1">
              <a:lnSpc>
                <a:spcPct val="80000"/>
              </a:lnSpc>
              <a:defRPr/>
            </a:pPr>
            <a:endParaRPr lang="en-US" altLang="en-US" dirty="0" smtClean="0">
              <a:latin typeface="Bookman Old Style" panose="02050604050505020204" pitchFamily="18" charset="0"/>
            </a:endParaRPr>
          </a:p>
          <a:p>
            <a:pPr eaLnBrk="1" hangingPunct="1">
              <a:lnSpc>
                <a:spcPct val="80000"/>
              </a:lnSpc>
              <a:defRPr/>
            </a:pPr>
            <a:r>
              <a:rPr lang="en-US" altLang="en-US" dirty="0" smtClean="0">
                <a:latin typeface="Bookman Old Style" panose="02050604050505020204" pitchFamily="18" charset="0"/>
              </a:rPr>
              <a:t>Definition </a:t>
            </a:r>
            <a:r>
              <a:rPr lang="en-US" altLang="en-US" dirty="0">
                <a:latin typeface="Bookman Old Style" panose="02050604050505020204" pitchFamily="18" charset="0"/>
              </a:rPr>
              <a:t>of the purpose of the </a:t>
            </a:r>
            <a:r>
              <a:rPr lang="en-US" altLang="en-US" dirty="0" smtClean="0">
                <a:latin typeface="Bookman Old Style" panose="02050604050505020204" pitchFamily="18" charset="0"/>
              </a:rPr>
              <a:t>measure</a:t>
            </a:r>
            <a:endParaRPr lang="en-US" altLang="en-US" dirty="0">
              <a:latin typeface="Bookman Old Style" panose="02050604050505020204" pitchFamily="18" charset="0"/>
            </a:endParaRPr>
          </a:p>
          <a:p>
            <a:pPr algn="l" eaLnBrk="1" hangingPunct="1">
              <a:lnSpc>
                <a:spcPct val="80000"/>
              </a:lnSpc>
              <a:defRPr/>
            </a:pPr>
            <a:endParaRPr lang="en-US" altLang="en-US" sz="2400" dirty="0">
              <a:latin typeface="Arial Black" pitchFamily="34" charset="0"/>
            </a:endParaRPr>
          </a:p>
          <a:p>
            <a:pPr marL="342900" indent="-342900" algn="l" eaLnBrk="1" hangingPunct="1">
              <a:lnSpc>
                <a:spcPct val="80000"/>
              </a:lnSpc>
              <a:buFont typeface="Arial" panose="020B0604020202020204" pitchFamily="34" charset="0"/>
              <a:buChar char="•"/>
              <a:defRPr/>
            </a:pPr>
            <a:r>
              <a:rPr lang="en-US" altLang="en-US" sz="2400" dirty="0">
                <a:latin typeface="Bookman Old Style" panose="02050604050505020204" pitchFamily="18" charset="0"/>
              </a:rPr>
              <a:t>Each </a:t>
            </a:r>
            <a:r>
              <a:rPr lang="en-US" altLang="en-US" sz="2400" dirty="0" smtClean="0">
                <a:latin typeface="Bookman Old Style" panose="02050604050505020204" pitchFamily="18" charset="0"/>
              </a:rPr>
              <a:t>Behavioral Category represents a </a:t>
            </a:r>
            <a:r>
              <a:rPr lang="en-US" altLang="en-US" sz="2400" dirty="0">
                <a:latin typeface="Bookman Old Style" panose="02050604050505020204" pitchFamily="18" charset="0"/>
              </a:rPr>
              <a:t>specific “purpose</a:t>
            </a:r>
            <a:r>
              <a:rPr lang="en-US" altLang="en-US" sz="2400" dirty="0" smtClean="0">
                <a:latin typeface="Bookman Old Style" panose="02050604050505020204" pitchFamily="18" charset="0"/>
              </a:rPr>
              <a:t>”</a:t>
            </a:r>
          </a:p>
          <a:p>
            <a:pPr algn="l" eaLnBrk="1" hangingPunct="1">
              <a:lnSpc>
                <a:spcPct val="80000"/>
              </a:lnSpc>
              <a:defRPr/>
            </a:pPr>
            <a:r>
              <a:rPr lang="en-US" altLang="en-US" sz="2400" dirty="0">
                <a:latin typeface="Bookman Old Style" panose="02050604050505020204" pitchFamily="18" charset="0"/>
              </a:rPr>
              <a:t>	</a:t>
            </a:r>
            <a:r>
              <a:rPr lang="en-US" altLang="en-US" sz="2400" dirty="0" smtClean="0">
                <a:latin typeface="Bookman Old Style" panose="02050604050505020204" pitchFamily="18" charset="0"/>
              </a:rPr>
              <a:t>	</a:t>
            </a:r>
          </a:p>
          <a:p>
            <a:pPr algn="l" eaLnBrk="1" hangingPunct="1">
              <a:lnSpc>
                <a:spcPct val="80000"/>
              </a:lnSpc>
              <a:defRPr/>
            </a:pPr>
            <a:r>
              <a:rPr lang="en-US" altLang="en-US" sz="2400" dirty="0">
                <a:latin typeface="Bookman Old Style" panose="02050604050505020204" pitchFamily="18" charset="0"/>
              </a:rPr>
              <a:t>	</a:t>
            </a:r>
            <a:r>
              <a:rPr lang="en-US" altLang="en-US" sz="2400" dirty="0" smtClean="0">
                <a:latin typeface="Bookman Old Style" panose="02050604050505020204" pitchFamily="18" charset="0"/>
              </a:rPr>
              <a:t>	‘Purpose’……. Caregivers interpretation of BE </a:t>
            </a:r>
          </a:p>
          <a:p>
            <a:pPr algn="l" eaLnBrk="1" hangingPunct="1">
              <a:lnSpc>
                <a:spcPct val="80000"/>
              </a:lnSpc>
              <a:defRPr/>
            </a:pPr>
            <a:endParaRPr lang="en-US" altLang="en-US" sz="2400" dirty="0">
              <a:latin typeface="Arial Black" pitchFamily="34" charset="0"/>
            </a:endParaRPr>
          </a:p>
          <a:p>
            <a:pPr lvl="0" algn="l" eaLnBrk="1" hangingPunct="1">
              <a:lnSpc>
                <a:spcPct val="80000"/>
              </a:lnSpc>
              <a:defRPr/>
            </a:pPr>
            <a:endParaRPr lang="en-US" altLang="en-US" sz="2400" dirty="0">
              <a:solidFill>
                <a:srgbClr val="FFFFFF"/>
              </a:solidFill>
              <a:latin typeface="Bookman Old Style" panose="02050604050505020204" pitchFamily="18" charset="0"/>
            </a:endParaRPr>
          </a:p>
          <a:p>
            <a:pPr marL="342900" lvl="0" indent="-342900" algn="l" eaLnBrk="1" hangingPunct="1">
              <a:lnSpc>
                <a:spcPct val="80000"/>
              </a:lnSpc>
              <a:buFont typeface="Arial" panose="020B0604020202020204" pitchFamily="34" charset="0"/>
              <a:buChar char="•"/>
              <a:defRPr/>
            </a:pPr>
            <a:r>
              <a:rPr lang="en-US" altLang="en-US" sz="2400" dirty="0">
                <a:solidFill>
                  <a:srgbClr val="FFFFFF"/>
                </a:solidFill>
                <a:latin typeface="Bookman Old Style" panose="02050604050505020204" pitchFamily="18" charset="0"/>
              </a:rPr>
              <a:t>Each Behavioral Category represents a </a:t>
            </a:r>
            <a:r>
              <a:rPr lang="en-US" altLang="en-US" sz="2400" dirty="0" smtClean="0">
                <a:solidFill>
                  <a:srgbClr val="FFFFFF"/>
                </a:solidFill>
                <a:latin typeface="Bookman Old Style" panose="02050604050505020204" pitchFamily="18" charset="0"/>
              </a:rPr>
              <a:t>specific </a:t>
            </a:r>
            <a:r>
              <a:rPr lang="en-US" altLang="en-US" sz="2400" dirty="0" smtClean="0">
                <a:latin typeface="Bookman Old Style" panose="02050604050505020204" pitchFamily="18" charset="0"/>
              </a:rPr>
              <a:t>“meaning</a:t>
            </a:r>
            <a:r>
              <a:rPr lang="en-US" altLang="en-US" sz="2400" dirty="0">
                <a:latin typeface="Bookman Old Style" panose="02050604050505020204" pitchFamily="18" charset="0"/>
              </a:rPr>
              <a:t>” </a:t>
            </a:r>
          </a:p>
          <a:p>
            <a:pPr lvl="1" algn="l" eaLnBrk="1" hangingPunct="1">
              <a:lnSpc>
                <a:spcPct val="80000"/>
              </a:lnSpc>
              <a:defRPr/>
            </a:pPr>
            <a:endParaRPr lang="en-US" altLang="en-US" sz="2000" dirty="0">
              <a:latin typeface="Arial Black" pitchFamily="34" charset="0"/>
            </a:endParaRPr>
          </a:p>
          <a:p>
            <a:pPr lvl="1" algn="l" eaLnBrk="1" hangingPunct="1">
              <a:lnSpc>
                <a:spcPct val="80000"/>
              </a:lnSpc>
              <a:defRPr/>
            </a:pPr>
            <a:r>
              <a:rPr lang="en-US" altLang="en-US" sz="2000" dirty="0" smtClean="0">
                <a:latin typeface="Arial Black" pitchFamily="34" charset="0"/>
              </a:rPr>
              <a:t>		</a:t>
            </a:r>
            <a:r>
              <a:rPr lang="en-US" altLang="en-US" sz="2400" dirty="0" smtClean="0">
                <a:latin typeface="Arial Black" pitchFamily="34" charset="0"/>
              </a:rPr>
              <a:t>  ‘</a:t>
            </a:r>
            <a:r>
              <a:rPr lang="en-US" altLang="en-US" sz="2400" dirty="0" smtClean="0">
                <a:latin typeface="Bookman Old Style" panose="02050604050505020204" pitchFamily="18" charset="0"/>
              </a:rPr>
              <a:t>Meaning’………</a:t>
            </a:r>
            <a:r>
              <a:rPr lang="en-US" altLang="en-US" sz="2400" dirty="0" err="1" smtClean="0">
                <a:latin typeface="Bookman Old Style" panose="02050604050505020204" pitchFamily="18" charset="0"/>
              </a:rPr>
              <a:t>PwNCD</a:t>
            </a:r>
            <a:r>
              <a:rPr lang="en-US" altLang="en-US" sz="2400" dirty="0" smtClean="0">
                <a:latin typeface="Bookman Old Style" panose="02050604050505020204" pitchFamily="18" charset="0"/>
              </a:rPr>
              <a:t> communicating through BE</a:t>
            </a:r>
            <a:endParaRPr lang="en-US" altLang="en-US" sz="2400" dirty="0">
              <a:latin typeface="Arial Black" pitchFamily="34" charset="0"/>
            </a:endParaRPr>
          </a:p>
          <a:p>
            <a:pPr algn="l" eaLnBrk="1" hangingPunct="1">
              <a:lnSpc>
                <a:spcPct val="80000"/>
              </a:lnSpc>
              <a:defRPr/>
            </a:pPr>
            <a:endParaRPr lang="en-US" altLang="en-US" sz="2000" dirty="0">
              <a:latin typeface="Arial Black" pitchFamily="34" charset="0"/>
            </a:endParaRPr>
          </a:p>
        </p:txBody>
      </p:sp>
    </p:spTree>
    <p:extLst>
      <p:ext uri="{BB962C8B-B14F-4D97-AF65-F5344CB8AC3E}">
        <p14:creationId xmlns:p14="http://schemas.microsoft.com/office/powerpoint/2010/main" val="382342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p:cTn id="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253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2531">
                                            <p:txEl>
                                              <p:pRg st="3" end="3"/>
                                            </p:txEl>
                                          </p:spTgt>
                                        </p:tgtEl>
                                        <p:attrNameLst>
                                          <p:attrName>style.visibility</p:attrName>
                                        </p:attrNameLst>
                                      </p:cBhvr>
                                      <p:to>
                                        <p:strVal val="visible"/>
                                      </p:to>
                                    </p:set>
                                    <p:anim calcmode="lin" valueType="num">
                                      <p:cBhvr>
                                        <p:cTn id="14"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253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 calcmode="lin" valueType="num">
                                      <p:cBhvr>
                                        <p:cTn id="21"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253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2531">
                                            <p:txEl>
                                              <p:pRg st="5" end="5"/>
                                            </p:txEl>
                                          </p:spTgt>
                                        </p:tgtEl>
                                        <p:attrNameLst>
                                          <p:attrName>style.visibility</p:attrName>
                                        </p:attrNameLst>
                                      </p:cBhvr>
                                      <p:to>
                                        <p:strVal val="visible"/>
                                      </p:to>
                                    </p:set>
                                    <p:anim calcmode="lin" valueType="num">
                                      <p:cBhvr>
                                        <p:cTn id="28"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22531">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2253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2531">
                                            <p:txEl>
                                              <p:pRg st="8" end="8"/>
                                            </p:txEl>
                                          </p:spTgt>
                                        </p:tgtEl>
                                        <p:attrNameLst>
                                          <p:attrName>style.visibility</p:attrName>
                                        </p:attrNameLst>
                                      </p:cBhvr>
                                      <p:to>
                                        <p:strVal val="visible"/>
                                      </p:to>
                                    </p:set>
                                    <p:anim calcmode="lin" valueType="num">
                                      <p:cBhvr>
                                        <p:cTn id="35" dur="500" fill="hold"/>
                                        <p:tgtEl>
                                          <p:spTgt spid="22531">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2531">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253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2531">
                                            <p:txEl>
                                              <p:pRg st="10" end="10"/>
                                            </p:txEl>
                                          </p:spTgt>
                                        </p:tgtEl>
                                        <p:attrNameLst>
                                          <p:attrName>style.visibility</p:attrName>
                                        </p:attrNameLst>
                                      </p:cBhvr>
                                      <p:to>
                                        <p:strVal val="visible"/>
                                      </p:to>
                                    </p:set>
                                    <p:anim calcmode="lin" valueType="num">
                                      <p:cBhvr>
                                        <p:cTn id="42" dur="500" fill="hold"/>
                                        <p:tgtEl>
                                          <p:spTgt spid="22531">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22531">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225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1524000" y="0"/>
            <a:ext cx="9144000" cy="1219200"/>
          </a:xfrm>
        </p:spPr>
        <p:txBody>
          <a:bodyPr/>
          <a:lstStyle/>
          <a:p>
            <a:pPr eaLnBrk="1" hangingPunct="1"/>
            <a:r>
              <a:rPr lang="en-US" altLang="en-US" sz="4000">
                <a:latin typeface="Arial Black" panose="020B0A04020102020204" pitchFamily="34" charset="0"/>
              </a:rPr>
              <a:t>Proposed Classification System</a:t>
            </a:r>
          </a:p>
        </p:txBody>
      </p:sp>
      <p:sp>
        <p:nvSpPr>
          <p:cNvPr id="22531" name="Rectangle 3"/>
          <p:cNvSpPr>
            <a:spLocks noGrp="1" noChangeArrowheads="1"/>
          </p:cNvSpPr>
          <p:nvPr>
            <p:ph type="subTitle" idx="1"/>
          </p:nvPr>
        </p:nvSpPr>
        <p:spPr>
          <a:xfrm>
            <a:off x="163285" y="1600200"/>
            <a:ext cx="11870871" cy="4953000"/>
          </a:xfrm>
        </p:spPr>
        <p:txBody>
          <a:bodyPr/>
          <a:lstStyle/>
          <a:p>
            <a:pPr eaLnBrk="1" hangingPunct="1">
              <a:lnSpc>
                <a:spcPct val="80000"/>
              </a:lnSpc>
              <a:defRPr/>
            </a:pPr>
            <a:endParaRPr lang="en-US" altLang="en-US" dirty="0" smtClean="0">
              <a:latin typeface="Bookman Old Style" panose="02050604050505020204" pitchFamily="18" charset="0"/>
            </a:endParaRPr>
          </a:p>
          <a:p>
            <a:pPr eaLnBrk="1" hangingPunct="1">
              <a:lnSpc>
                <a:spcPct val="80000"/>
              </a:lnSpc>
              <a:defRPr/>
            </a:pPr>
            <a:r>
              <a:rPr lang="en-US" altLang="en-US" dirty="0" smtClean="0">
                <a:latin typeface="Bookman Old Style" panose="02050604050505020204" pitchFamily="18" charset="0"/>
              </a:rPr>
              <a:t>Specification </a:t>
            </a:r>
            <a:r>
              <a:rPr lang="en-US" altLang="en-US" dirty="0">
                <a:latin typeface="Bookman Old Style" panose="02050604050505020204" pitchFamily="18" charset="0"/>
              </a:rPr>
              <a:t>of the construct of the category     </a:t>
            </a:r>
          </a:p>
          <a:p>
            <a:pPr algn="l" eaLnBrk="1" hangingPunct="1">
              <a:lnSpc>
                <a:spcPct val="80000"/>
              </a:lnSpc>
              <a:defRPr/>
            </a:pPr>
            <a:r>
              <a:rPr lang="en-US" altLang="en-US" sz="2400" dirty="0">
                <a:latin typeface="Arial Black" pitchFamily="34" charset="0"/>
              </a:rPr>
              <a:t>    </a:t>
            </a:r>
            <a:endParaRPr lang="en-US" altLang="en-US" sz="2000" dirty="0">
              <a:latin typeface="Arial Black" pitchFamily="34" charset="0"/>
            </a:endParaRPr>
          </a:p>
          <a:p>
            <a:pPr algn="l" eaLnBrk="1" hangingPunct="1">
              <a:lnSpc>
                <a:spcPct val="80000"/>
              </a:lnSpc>
              <a:defRPr/>
            </a:pPr>
            <a:endParaRPr lang="en-US" altLang="en-US" sz="2400" dirty="0">
              <a:latin typeface="Arial Black" pitchFamily="34" charset="0"/>
            </a:endParaRPr>
          </a:p>
          <a:p>
            <a:pPr marL="342900" indent="-342900" algn="l" eaLnBrk="1" hangingPunct="1">
              <a:lnSpc>
                <a:spcPct val="80000"/>
              </a:lnSpc>
              <a:buFont typeface="Arial" panose="020B0604020202020204" pitchFamily="34" charset="0"/>
              <a:buChar char="•"/>
              <a:defRPr/>
            </a:pPr>
            <a:r>
              <a:rPr lang="en-US" altLang="en-US" sz="2400" dirty="0">
                <a:latin typeface="Bookman Old Style" panose="02050604050505020204" pitchFamily="18" charset="0"/>
              </a:rPr>
              <a:t>Identification of specific theoretical constructs </a:t>
            </a:r>
            <a:r>
              <a:rPr lang="en-US" altLang="en-US" sz="2400" dirty="0" smtClean="0">
                <a:latin typeface="Bookman Old Style" panose="02050604050505020204" pitchFamily="18" charset="0"/>
              </a:rPr>
              <a:t>which justify </a:t>
            </a:r>
            <a:r>
              <a:rPr lang="en-US" altLang="en-US" sz="2400" dirty="0">
                <a:latin typeface="Bookman Old Style" panose="02050604050505020204" pitchFamily="18" charset="0"/>
              </a:rPr>
              <a:t>the formation of each behavioral category.</a:t>
            </a:r>
          </a:p>
          <a:p>
            <a:pPr marL="342900" indent="-342900" algn="l" eaLnBrk="1" hangingPunct="1">
              <a:lnSpc>
                <a:spcPct val="80000"/>
              </a:lnSpc>
              <a:buFont typeface="Arial" panose="020B0604020202020204" pitchFamily="34" charset="0"/>
              <a:buChar char="•"/>
              <a:defRPr/>
            </a:pPr>
            <a:endParaRPr lang="en-US" altLang="en-US" sz="2000" dirty="0" smtClean="0">
              <a:latin typeface="Arial Black" pitchFamily="34" charset="0"/>
            </a:endParaRPr>
          </a:p>
          <a:p>
            <a:pPr algn="l" eaLnBrk="1" hangingPunct="1">
              <a:lnSpc>
                <a:spcPct val="80000"/>
              </a:lnSpc>
              <a:defRPr/>
            </a:pPr>
            <a:endParaRPr lang="en-US" altLang="en-US" sz="2000" dirty="0">
              <a:latin typeface="Arial Black" pitchFamily="34" charset="0"/>
            </a:endParaRPr>
          </a:p>
          <a:p>
            <a:pPr marL="342900" indent="-342900" algn="l" eaLnBrk="1" hangingPunct="1">
              <a:lnSpc>
                <a:spcPct val="80000"/>
              </a:lnSpc>
              <a:buFont typeface="Arial" panose="020B0604020202020204" pitchFamily="34" charset="0"/>
              <a:buChar char="•"/>
              <a:defRPr/>
            </a:pPr>
            <a:r>
              <a:rPr lang="en-US" altLang="en-US" sz="2400" dirty="0">
                <a:latin typeface="Bookman Old Style" panose="02050604050505020204" pitchFamily="18" charset="0"/>
              </a:rPr>
              <a:t>Each identified theoretical construct has been validated and accepted in existing psychology literature. </a:t>
            </a:r>
          </a:p>
        </p:txBody>
      </p:sp>
    </p:spTree>
    <p:extLst>
      <p:ext uri="{BB962C8B-B14F-4D97-AF65-F5344CB8AC3E}">
        <p14:creationId xmlns:p14="http://schemas.microsoft.com/office/powerpoint/2010/main" val="24136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p:cTn id="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253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 calcmode="lin" valueType="num">
                                      <p:cBhvr>
                                        <p:cTn id="14"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253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 calcmode="lin" valueType="num">
                                      <p:cBhvr>
                                        <p:cTn id="21"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2531">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22531">
                                            <p:txEl>
                                              <p:pRg st="7" end="7"/>
                                            </p:txEl>
                                          </p:spTgt>
                                        </p:tgtEl>
                                        <p:attrNameLst>
                                          <p:attrName>style.visibility</p:attrName>
                                        </p:attrNameLst>
                                      </p:cBhvr>
                                      <p:to>
                                        <p:strVal val="visible"/>
                                      </p:to>
                                    </p:set>
                                    <p:anim calcmode="lin" valueType="num">
                                      <p:cBhvr>
                                        <p:cTn id="28" dur="5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22531">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20"/>
              <a:buFont typeface="Bookman Old Style"/>
              <a:buNone/>
            </a:pPr>
            <a:r>
              <a:rPr lang="en-US" sz="2520">
                <a:solidFill>
                  <a:srgbClr val="000000"/>
                </a:solidFill>
                <a:latin typeface="Bookman Old Style"/>
                <a:ea typeface="Bookman Old Style"/>
                <a:cs typeface="Bookman Old Style"/>
                <a:sym typeface="Bookman Old Style"/>
              </a:rPr>
              <a:t>Meaning of Behaviors in NCD</a:t>
            </a:r>
            <a:br>
              <a:rPr lang="en-US" sz="2520">
                <a:solidFill>
                  <a:srgbClr val="000000"/>
                </a:solidFill>
                <a:latin typeface="Bookman Old Style"/>
                <a:ea typeface="Bookman Old Style"/>
                <a:cs typeface="Bookman Old Style"/>
                <a:sym typeface="Bookman Old Style"/>
              </a:rPr>
            </a:br>
            <a:r>
              <a:rPr lang="en-US" sz="2520">
                <a:solidFill>
                  <a:srgbClr val="000000"/>
                </a:solidFill>
                <a:latin typeface="Bookman Old Style"/>
                <a:ea typeface="Bookman Old Style"/>
                <a:cs typeface="Bookman Old Style"/>
                <a:sym typeface="Bookman Old Style"/>
              </a:rPr>
              <a:t/>
            </a:r>
            <a:br>
              <a:rPr lang="en-US" sz="2520">
                <a:solidFill>
                  <a:srgbClr val="000000"/>
                </a:solidFill>
                <a:latin typeface="Bookman Old Style"/>
                <a:ea typeface="Bookman Old Style"/>
                <a:cs typeface="Bookman Old Style"/>
                <a:sym typeface="Bookman Old Style"/>
              </a:rPr>
            </a:br>
            <a:r>
              <a:rPr lang="en-US" sz="3240">
                <a:solidFill>
                  <a:srgbClr val="000000"/>
                </a:solidFill>
                <a:latin typeface="Bookman Old Style"/>
                <a:ea typeface="Bookman Old Style"/>
                <a:cs typeface="Bookman Old Style"/>
                <a:sym typeface="Bookman Old Style"/>
              </a:rPr>
              <a:t>LuBAIR™ Paradigm</a:t>
            </a:r>
            <a:endParaRPr sz="3240"/>
          </a:p>
        </p:txBody>
      </p:sp>
      <p:sp>
        <p:nvSpPr>
          <p:cNvPr id="163" name="Google Shape;16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550"/>
              <a:buNone/>
            </a:pPr>
            <a:r>
              <a:rPr lang="en-US" sz="2550">
                <a:latin typeface="Bookman Old Style"/>
                <a:ea typeface="Bookman Old Style"/>
                <a:cs typeface="Bookman Old Style"/>
                <a:sym typeface="Bookman Old Style"/>
              </a:rPr>
              <a:t>Psychological Theories Used to Classify BE in NCD</a:t>
            </a:r>
            <a:endParaRPr/>
          </a:p>
          <a:p>
            <a:pPr marL="0" lvl="0" indent="0" algn="l" rtl="0">
              <a:lnSpc>
                <a:spcPct val="70000"/>
              </a:lnSpc>
              <a:spcBef>
                <a:spcPts val="1000"/>
              </a:spcBef>
              <a:spcAft>
                <a:spcPts val="0"/>
              </a:spcAft>
              <a:buClr>
                <a:schemeClr val="dk1"/>
              </a:buClr>
              <a:buSzPts val="2380"/>
              <a:buNone/>
            </a:pPr>
            <a:endParaRPr sz="238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Regulation of Sensorium</a:t>
            </a:r>
            <a:endParaRPr/>
          </a:p>
          <a:p>
            <a:pPr marL="0" lvl="0" indent="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Information Processing Cascades</a:t>
            </a:r>
            <a:endParaRPr/>
          </a:p>
          <a:p>
            <a:pPr marL="0" lvl="0" indent="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Motivation</a:t>
            </a:r>
            <a:endParaRPr/>
          </a:p>
          <a:p>
            <a:pPr marL="0" lvl="0" indent="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Regulation of Emotions</a:t>
            </a:r>
            <a:endParaRPr/>
          </a:p>
          <a:p>
            <a:pPr marL="0" lvl="0" indent="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Compliance and Aggression</a:t>
            </a:r>
            <a:endParaRPr/>
          </a:p>
          <a:p>
            <a:pPr marL="0" lvl="0" indent="0" algn="ctr" rtl="0">
              <a:lnSpc>
                <a:spcPct val="70000"/>
              </a:lnSpc>
              <a:spcBef>
                <a:spcPts val="1000"/>
              </a:spcBef>
              <a:spcAft>
                <a:spcPts val="0"/>
              </a:spcAft>
              <a:buClr>
                <a:schemeClr val="dk1"/>
              </a:buClr>
              <a:buSzPts val="2040"/>
              <a:buNone/>
            </a:pPr>
            <a:r>
              <a:rPr lang="en-US" sz="2040">
                <a:latin typeface="Bookman Old Style"/>
                <a:ea typeface="Bookman Old Style"/>
                <a:cs typeface="Bookman Old Style"/>
                <a:sym typeface="Bookman Old Style"/>
              </a:rPr>
              <a:t>www.dementiabehaviors.com</a:t>
            </a:r>
            <a:endParaRPr/>
          </a:p>
          <a:p>
            <a:pPr marL="228600" lvl="0" indent="-9906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77470" algn="l" rtl="0">
              <a:lnSpc>
                <a:spcPct val="70000"/>
              </a:lnSpc>
              <a:spcBef>
                <a:spcPts val="1000"/>
              </a:spcBef>
              <a:spcAft>
                <a:spcPts val="0"/>
              </a:spcAft>
              <a:buClr>
                <a:schemeClr val="dk1"/>
              </a:buClr>
              <a:buSzPts val="2380"/>
              <a:buNone/>
            </a:pPr>
            <a:endParaRPr sz="2380">
              <a:latin typeface="Bookman Old Style"/>
              <a:ea typeface="Bookman Old Style"/>
              <a:cs typeface="Bookman Old Style"/>
              <a:sym typeface="Bookman Old Style"/>
            </a:endParaRPr>
          </a:p>
        </p:txBody>
      </p:sp>
    </p:spTree>
    <p:extLst>
      <p:ext uri="{BB962C8B-B14F-4D97-AF65-F5344CB8AC3E}">
        <p14:creationId xmlns:p14="http://schemas.microsoft.com/office/powerpoint/2010/main" val="6511880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a:solidFill>
                  <a:srgbClr val="000000"/>
                </a:solidFill>
                <a:latin typeface="Bookman Old Style"/>
                <a:ea typeface="Bookman Old Style"/>
                <a:cs typeface="Bookman Old Style"/>
                <a:sym typeface="Bookman Old Style"/>
              </a:rPr>
              <a:t>Meaning of Behaviors in NCD</a:t>
            </a:r>
            <a:br>
              <a:rPr lang="en-US" sz="2500">
                <a:solidFill>
                  <a:srgbClr val="000000"/>
                </a:solidFill>
                <a:latin typeface="Bookman Old Style"/>
                <a:ea typeface="Bookman Old Style"/>
                <a:cs typeface="Bookman Old Style"/>
                <a:sym typeface="Bookman Old Style"/>
              </a:rPr>
            </a:br>
            <a:r>
              <a:rPr lang="en-US" sz="2500">
                <a:solidFill>
                  <a:srgbClr val="000000"/>
                </a:solidFill>
                <a:latin typeface="Bookman Old Style"/>
                <a:ea typeface="Bookman Old Style"/>
                <a:cs typeface="Bookman Old Style"/>
                <a:sym typeface="Bookman Old Style"/>
              </a:rPr>
              <a:t/>
            </a:r>
            <a:br>
              <a:rPr lang="en-US" sz="2500">
                <a:solidFill>
                  <a:srgbClr val="000000"/>
                </a:solidFill>
                <a:latin typeface="Bookman Old Style"/>
                <a:ea typeface="Bookman Old Style"/>
                <a:cs typeface="Bookman Old Style"/>
                <a:sym typeface="Bookman Old Style"/>
              </a:rPr>
            </a:br>
            <a:r>
              <a:rPr lang="en-US" sz="3600">
                <a:solidFill>
                  <a:srgbClr val="000000"/>
                </a:solidFill>
                <a:latin typeface="Bookman Old Style"/>
                <a:ea typeface="Bookman Old Style"/>
                <a:cs typeface="Bookman Old Style"/>
                <a:sym typeface="Bookman Old Style"/>
              </a:rPr>
              <a:t>LuBAIR™ Paradigm</a:t>
            </a:r>
            <a:endParaRPr/>
          </a:p>
        </p:txBody>
      </p:sp>
      <p:sp>
        <p:nvSpPr>
          <p:cNvPr id="157" name="Google Shape;15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ctr" rtl="0">
              <a:lnSpc>
                <a:spcPct val="70000"/>
              </a:lnSpc>
              <a:spcBef>
                <a:spcPts val="0"/>
              </a:spcBef>
              <a:spcAft>
                <a:spcPts val="0"/>
              </a:spcAft>
              <a:buClr>
                <a:schemeClr val="dk1"/>
              </a:buClr>
              <a:buSzPts val="2960"/>
              <a:buNone/>
            </a:pPr>
            <a:r>
              <a:rPr lang="en-US" sz="2960">
                <a:latin typeface="Bookman Old Style"/>
                <a:ea typeface="Bookman Old Style"/>
                <a:cs typeface="Bookman Old Style"/>
                <a:sym typeface="Bookman Old Style"/>
              </a:rPr>
              <a:t>Neuro-Circuitry of Brain</a:t>
            </a:r>
            <a:endParaRPr/>
          </a:p>
          <a:p>
            <a:pPr marL="0" lvl="0" indent="0" algn="ctr" rtl="0">
              <a:lnSpc>
                <a:spcPct val="70000"/>
              </a:lnSpc>
              <a:spcBef>
                <a:spcPts val="1000"/>
              </a:spcBef>
              <a:spcAft>
                <a:spcPts val="0"/>
              </a:spcAft>
              <a:buClr>
                <a:schemeClr val="dk1"/>
              </a:buClr>
              <a:buSzPts val="2960"/>
              <a:buNone/>
            </a:pPr>
            <a:endParaRPr sz="296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590"/>
              <a:buChar char="•"/>
            </a:pPr>
            <a:r>
              <a:rPr lang="en-US" sz="2590">
                <a:latin typeface="Bookman Old Style"/>
                <a:ea typeface="Bookman Old Style"/>
                <a:cs typeface="Bookman Old Style"/>
                <a:sym typeface="Bookman Old Style"/>
              </a:rPr>
              <a:t>Information Processing Pathways (SenF and HCIF)</a:t>
            </a:r>
            <a:endParaRPr/>
          </a:p>
          <a:p>
            <a:pPr marL="0" lvl="0" indent="0" algn="l" rtl="0">
              <a:lnSpc>
                <a:spcPct val="70000"/>
              </a:lnSpc>
              <a:spcBef>
                <a:spcPts val="1000"/>
              </a:spcBef>
              <a:spcAft>
                <a:spcPts val="0"/>
              </a:spcAft>
              <a:buClr>
                <a:schemeClr val="dk1"/>
              </a:buClr>
              <a:buSzPts val="2590"/>
              <a:buNone/>
            </a:pPr>
            <a:endParaRPr sz="259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590"/>
              <a:buChar char="•"/>
            </a:pPr>
            <a:r>
              <a:rPr lang="en-US" sz="2590">
                <a:latin typeface="Bookman Old Style"/>
                <a:ea typeface="Bookman Old Style"/>
                <a:cs typeface="Bookman Old Style"/>
                <a:sym typeface="Bookman Old Style"/>
              </a:rPr>
              <a:t>Motivational Circuits (ThiF)</a:t>
            </a:r>
            <a:endParaRPr/>
          </a:p>
          <a:p>
            <a:pPr marL="0" lvl="0" indent="0" algn="l" rtl="0">
              <a:lnSpc>
                <a:spcPct val="70000"/>
              </a:lnSpc>
              <a:spcBef>
                <a:spcPts val="1000"/>
              </a:spcBef>
              <a:spcAft>
                <a:spcPts val="0"/>
              </a:spcAft>
              <a:buClr>
                <a:schemeClr val="dk1"/>
              </a:buClr>
              <a:buSzPts val="2590"/>
              <a:buNone/>
            </a:pPr>
            <a:endParaRPr sz="259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590"/>
              <a:buChar char="•"/>
            </a:pPr>
            <a:r>
              <a:rPr lang="en-US" sz="2590">
                <a:latin typeface="Bookman Old Style"/>
                <a:ea typeface="Bookman Old Style"/>
                <a:cs typeface="Bookman Old Style"/>
                <a:sym typeface="Bookman Old Style"/>
              </a:rPr>
              <a:t>Emotional Regulatory Circuits (EmoF)</a:t>
            </a:r>
            <a:endParaRPr/>
          </a:p>
          <a:p>
            <a:pPr marL="0" lvl="0" indent="0" algn="l" rtl="0">
              <a:lnSpc>
                <a:spcPct val="70000"/>
              </a:lnSpc>
              <a:spcBef>
                <a:spcPts val="1000"/>
              </a:spcBef>
              <a:spcAft>
                <a:spcPts val="0"/>
              </a:spcAft>
              <a:buClr>
                <a:schemeClr val="dk1"/>
              </a:buClr>
              <a:buSzPts val="2590"/>
              <a:buNone/>
            </a:pPr>
            <a:endParaRPr sz="259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590"/>
              <a:buChar char="•"/>
            </a:pPr>
            <a:r>
              <a:rPr lang="en-US" sz="2590">
                <a:latin typeface="Bookman Old Style"/>
                <a:ea typeface="Bookman Old Style"/>
                <a:cs typeface="Bookman Old Style"/>
                <a:sym typeface="Bookman Old Style"/>
              </a:rPr>
              <a:t>Self Monitoring and Regulatory Circuits (BehF)</a:t>
            </a:r>
            <a:endParaRPr/>
          </a:p>
          <a:p>
            <a:pPr marL="0" lvl="0" indent="0" algn="ctr" rtl="0">
              <a:lnSpc>
                <a:spcPct val="70000"/>
              </a:lnSpc>
              <a:spcBef>
                <a:spcPts val="1000"/>
              </a:spcBef>
              <a:spcAft>
                <a:spcPts val="0"/>
              </a:spcAft>
              <a:buClr>
                <a:srgbClr val="000000"/>
              </a:buClr>
              <a:buSzPts val="2220"/>
              <a:buNone/>
            </a:pPr>
            <a:r>
              <a:rPr lang="en-US" sz="2220">
                <a:solidFill>
                  <a:srgbClr val="000000"/>
                </a:solidFill>
                <a:latin typeface="Bookman Old Style"/>
                <a:ea typeface="Bookman Old Style"/>
                <a:cs typeface="Bookman Old Style"/>
                <a:sym typeface="Bookman Old Style"/>
              </a:rPr>
              <a:t>www.dementiabehaviors.com</a:t>
            </a:r>
            <a:endParaRPr/>
          </a:p>
          <a:p>
            <a:pPr marL="0" lvl="0" indent="0" algn="ctr" rtl="0">
              <a:lnSpc>
                <a:spcPct val="70000"/>
              </a:lnSpc>
              <a:spcBef>
                <a:spcPts val="1000"/>
              </a:spcBef>
              <a:spcAft>
                <a:spcPts val="0"/>
              </a:spcAft>
              <a:buClr>
                <a:schemeClr val="dk1"/>
              </a:buClr>
              <a:buSzPts val="2590"/>
              <a:buNone/>
            </a:pPr>
            <a:endParaRPr sz="2590">
              <a:latin typeface="Bookman Old Style"/>
              <a:ea typeface="Bookman Old Style"/>
              <a:cs typeface="Bookman Old Style"/>
              <a:sym typeface="Bookman Old Style"/>
            </a:endParaRPr>
          </a:p>
        </p:txBody>
      </p:sp>
    </p:spTree>
    <p:extLst>
      <p:ext uri="{BB962C8B-B14F-4D97-AF65-F5344CB8AC3E}">
        <p14:creationId xmlns:p14="http://schemas.microsoft.com/office/powerpoint/2010/main" val="27509179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a:solidFill>
                  <a:srgbClr val="000000"/>
                </a:solidFill>
                <a:latin typeface="Bookman Old Style"/>
                <a:ea typeface="Bookman Old Style"/>
                <a:cs typeface="Bookman Old Style"/>
                <a:sym typeface="Bookman Old Style"/>
              </a:rPr>
              <a:t>Meaning of Behaviors in NCD</a:t>
            </a:r>
            <a:br>
              <a:rPr lang="en-US" sz="2500">
                <a:solidFill>
                  <a:srgbClr val="000000"/>
                </a:solidFill>
                <a:latin typeface="Bookman Old Style"/>
                <a:ea typeface="Bookman Old Style"/>
                <a:cs typeface="Bookman Old Style"/>
                <a:sym typeface="Bookman Old Style"/>
              </a:rPr>
            </a:br>
            <a:r>
              <a:rPr lang="en-US" sz="2500">
                <a:solidFill>
                  <a:srgbClr val="000000"/>
                </a:solidFill>
                <a:latin typeface="Bookman Old Style"/>
                <a:ea typeface="Bookman Old Style"/>
                <a:cs typeface="Bookman Old Style"/>
                <a:sym typeface="Bookman Old Style"/>
              </a:rPr>
              <a:t/>
            </a:r>
            <a:br>
              <a:rPr lang="en-US" sz="2500">
                <a:solidFill>
                  <a:srgbClr val="000000"/>
                </a:solidFill>
                <a:latin typeface="Bookman Old Style"/>
                <a:ea typeface="Bookman Old Style"/>
                <a:cs typeface="Bookman Old Style"/>
                <a:sym typeface="Bookman Old Style"/>
              </a:rPr>
            </a:br>
            <a:r>
              <a:rPr lang="en-US" sz="3200">
                <a:solidFill>
                  <a:srgbClr val="000000"/>
                </a:solidFill>
                <a:latin typeface="Bookman Old Style"/>
                <a:ea typeface="Bookman Old Style"/>
                <a:cs typeface="Bookman Old Style"/>
                <a:sym typeface="Bookman Old Style"/>
              </a:rPr>
              <a:t>LuBAIR™ Paradigm</a:t>
            </a:r>
            <a:endParaRPr/>
          </a:p>
        </p:txBody>
      </p:sp>
      <p:sp>
        <p:nvSpPr>
          <p:cNvPr id="169" name="Google Shape;16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a:latin typeface="Bookman Old Style"/>
                <a:ea typeface="Bookman Old Style"/>
                <a:cs typeface="Bookman Old Style"/>
                <a:sym typeface="Bookman Old Style"/>
              </a:rPr>
              <a:t>Behavioral Categories</a:t>
            </a:r>
            <a:endParaRPr/>
          </a:p>
          <a:p>
            <a:pPr marL="0" lvl="0" indent="0" algn="l" rtl="0">
              <a:lnSpc>
                <a:spcPct val="90000"/>
              </a:lnSpc>
              <a:spcBef>
                <a:spcPts val="1000"/>
              </a:spcBef>
              <a:spcAft>
                <a:spcPts val="0"/>
              </a:spcAft>
              <a:buClr>
                <a:schemeClr val="dk1"/>
              </a:buClr>
              <a:buSzPts val="3200"/>
              <a:buNone/>
            </a:pPr>
            <a:endParaRPr sz="3200">
              <a:latin typeface="Bookman Old Style"/>
              <a:ea typeface="Bookman Old Style"/>
              <a:cs typeface="Bookman Old Style"/>
              <a:sym typeface="Bookman Old Style"/>
            </a:endParaRPr>
          </a:p>
          <a:p>
            <a:pPr marL="228600" lvl="0" indent="-228600" algn="l" rtl="0">
              <a:lnSpc>
                <a:spcPct val="90000"/>
              </a:lnSpc>
              <a:spcBef>
                <a:spcPts val="1000"/>
              </a:spcBef>
              <a:spcAft>
                <a:spcPts val="0"/>
              </a:spcAft>
              <a:buClr>
                <a:schemeClr val="dk1"/>
              </a:buClr>
              <a:buSzPts val="2800"/>
              <a:buChar char="•"/>
            </a:pPr>
            <a:r>
              <a:rPr lang="en-US">
                <a:latin typeface="Bookman Old Style"/>
                <a:ea typeface="Bookman Old Style"/>
                <a:cs typeface="Bookman Old Style"/>
                <a:sym typeface="Bookman Old Style"/>
              </a:rPr>
              <a:t>BE due to Impairment of Regulation of Sensorium</a:t>
            </a:r>
            <a:endParaRPr/>
          </a:p>
          <a:p>
            <a:pPr marL="0" lvl="0" indent="0" algn="l" rtl="0">
              <a:lnSpc>
                <a:spcPct val="90000"/>
              </a:lnSpc>
              <a:spcBef>
                <a:spcPts val="1000"/>
              </a:spcBef>
              <a:spcAft>
                <a:spcPts val="0"/>
              </a:spcAft>
              <a:buClr>
                <a:schemeClr val="dk1"/>
              </a:buClr>
              <a:buSzPts val="2800"/>
              <a:buNone/>
            </a:pPr>
            <a:r>
              <a:rPr lang="en-US">
                <a:latin typeface="Bookman Old Style"/>
                <a:ea typeface="Bookman Old Style"/>
                <a:cs typeface="Bookman Old Style"/>
                <a:sym typeface="Bookman Old Style"/>
              </a:rPr>
              <a:t>      Disorganized Expressions</a:t>
            </a:r>
            <a:endParaRPr/>
          </a:p>
          <a:p>
            <a:pPr marL="228600" lvl="0" indent="-50800" algn="l" rtl="0">
              <a:lnSpc>
                <a:spcPct val="90000"/>
              </a:lnSpc>
              <a:spcBef>
                <a:spcPts val="1000"/>
              </a:spcBef>
              <a:spcAft>
                <a:spcPts val="0"/>
              </a:spcAft>
              <a:buClr>
                <a:schemeClr val="dk1"/>
              </a:buClr>
              <a:buSzPts val="2800"/>
              <a:buNone/>
            </a:pPr>
            <a:endParaRPr>
              <a:latin typeface="Bookman Old Style"/>
              <a:ea typeface="Bookman Old Style"/>
              <a:cs typeface="Bookman Old Style"/>
              <a:sym typeface="Bookman Old Style"/>
            </a:endParaRPr>
          </a:p>
          <a:p>
            <a:pPr marL="228600" lvl="0" indent="-228600" algn="l" rtl="0">
              <a:lnSpc>
                <a:spcPct val="90000"/>
              </a:lnSpc>
              <a:spcBef>
                <a:spcPts val="1000"/>
              </a:spcBef>
              <a:spcAft>
                <a:spcPts val="0"/>
              </a:spcAft>
              <a:buClr>
                <a:schemeClr val="dk1"/>
              </a:buClr>
              <a:buSzPts val="2800"/>
              <a:buChar char="•"/>
            </a:pPr>
            <a:r>
              <a:rPr lang="en-US">
                <a:latin typeface="Bookman Old Style"/>
                <a:ea typeface="Bookman Old Style"/>
                <a:cs typeface="Bookman Old Style"/>
                <a:sym typeface="Bookman Old Style"/>
              </a:rPr>
              <a:t>BE due to Impairment of Information Processing Cascade</a:t>
            </a:r>
            <a:endParaRPr/>
          </a:p>
          <a:p>
            <a:pPr marL="0" lvl="0" indent="0" algn="l" rtl="0">
              <a:lnSpc>
                <a:spcPct val="90000"/>
              </a:lnSpc>
              <a:spcBef>
                <a:spcPts val="1000"/>
              </a:spcBef>
              <a:spcAft>
                <a:spcPts val="0"/>
              </a:spcAft>
              <a:buClr>
                <a:schemeClr val="dk1"/>
              </a:buClr>
              <a:buSzPts val="2800"/>
              <a:buNone/>
            </a:pPr>
            <a:r>
              <a:rPr lang="en-US">
                <a:latin typeface="Bookman Old Style"/>
                <a:ea typeface="Bookman Old Style"/>
                <a:cs typeface="Bookman Old Style"/>
                <a:sym typeface="Bookman Old Style"/>
              </a:rPr>
              <a:t>      Mis-Identification Expressions</a:t>
            </a:r>
            <a:endParaRPr/>
          </a:p>
          <a:p>
            <a:pPr marL="0" lvl="0" indent="0" algn="ctr" rtl="0">
              <a:lnSpc>
                <a:spcPct val="90000"/>
              </a:lnSpc>
              <a:spcBef>
                <a:spcPts val="1000"/>
              </a:spcBef>
              <a:spcAft>
                <a:spcPts val="0"/>
              </a:spcAft>
              <a:buClr>
                <a:schemeClr val="dk1"/>
              </a:buClr>
              <a:buSzPts val="2000"/>
              <a:buNone/>
            </a:pPr>
            <a:r>
              <a:rPr lang="en-US" sz="2000">
                <a:latin typeface="Bookman Old Style"/>
                <a:ea typeface="Bookman Old Style"/>
                <a:cs typeface="Bookman Old Style"/>
                <a:sym typeface="Bookman Old Style"/>
              </a:rPr>
              <a:t>www.dementiabehaviors.com</a:t>
            </a:r>
            <a:endParaRPr/>
          </a:p>
          <a:p>
            <a:pPr marL="457200" lvl="1" indent="0" algn="l" rtl="0">
              <a:lnSpc>
                <a:spcPct val="90000"/>
              </a:lnSpc>
              <a:spcBef>
                <a:spcPts val="500"/>
              </a:spcBef>
              <a:spcAft>
                <a:spcPts val="0"/>
              </a:spcAft>
              <a:buClr>
                <a:schemeClr val="dk1"/>
              </a:buClr>
              <a:buSzPts val="2400"/>
              <a:buNone/>
            </a:pPr>
            <a:endParaRPr>
              <a:latin typeface="Bookman Old Style"/>
              <a:ea typeface="Bookman Old Style"/>
              <a:cs typeface="Bookman Old Style"/>
              <a:sym typeface="Bookman Old Style"/>
            </a:endParaRPr>
          </a:p>
          <a:p>
            <a:pPr marL="457200" lvl="1" indent="0" algn="l" rtl="0">
              <a:lnSpc>
                <a:spcPct val="90000"/>
              </a:lnSpc>
              <a:spcBef>
                <a:spcPts val="500"/>
              </a:spcBef>
              <a:spcAft>
                <a:spcPts val="0"/>
              </a:spcAft>
              <a:buClr>
                <a:schemeClr val="dk1"/>
              </a:buClr>
              <a:buSzPts val="2400"/>
              <a:buNone/>
            </a:pPr>
            <a:endParaRPr>
              <a:latin typeface="Bookman Old Style"/>
              <a:ea typeface="Bookman Old Style"/>
              <a:cs typeface="Bookman Old Style"/>
              <a:sym typeface="Bookman Old Style"/>
            </a:endParaRPr>
          </a:p>
          <a:p>
            <a:pPr marL="685800" lvl="1" indent="-76200" algn="l" rtl="0">
              <a:lnSpc>
                <a:spcPct val="90000"/>
              </a:lnSpc>
              <a:spcBef>
                <a:spcPts val="500"/>
              </a:spcBef>
              <a:spcAft>
                <a:spcPts val="0"/>
              </a:spcAft>
              <a:buClr>
                <a:schemeClr val="dk1"/>
              </a:buClr>
              <a:buSzPts val="2400"/>
              <a:buNone/>
            </a:pPr>
            <a:endParaRPr>
              <a:latin typeface="Bookman Old Style"/>
              <a:ea typeface="Bookman Old Style"/>
              <a:cs typeface="Bookman Old Style"/>
              <a:sym typeface="Bookman Old Style"/>
            </a:endParaRPr>
          </a:p>
        </p:txBody>
      </p:sp>
    </p:spTree>
    <p:extLst>
      <p:ext uri="{BB962C8B-B14F-4D97-AF65-F5344CB8AC3E}">
        <p14:creationId xmlns:p14="http://schemas.microsoft.com/office/powerpoint/2010/main" val="35927456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a:solidFill>
                  <a:srgbClr val="000000"/>
                </a:solidFill>
                <a:latin typeface="Bookman Old Style"/>
                <a:ea typeface="Bookman Old Style"/>
                <a:cs typeface="Bookman Old Style"/>
                <a:sym typeface="Bookman Old Style"/>
              </a:rPr>
              <a:t>Meaning of Behaviors in NCD</a:t>
            </a:r>
            <a:br>
              <a:rPr lang="en-US" sz="2500">
                <a:solidFill>
                  <a:srgbClr val="000000"/>
                </a:solidFill>
                <a:latin typeface="Bookman Old Style"/>
                <a:ea typeface="Bookman Old Style"/>
                <a:cs typeface="Bookman Old Style"/>
                <a:sym typeface="Bookman Old Style"/>
              </a:rPr>
            </a:br>
            <a:r>
              <a:rPr lang="en-US" sz="2500">
                <a:solidFill>
                  <a:srgbClr val="000000"/>
                </a:solidFill>
                <a:latin typeface="Bookman Old Style"/>
                <a:ea typeface="Bookman Old Style"/>
                <a:cs typeface="Bookman Old Style"/>
                <a:sym typeface="Bookman Old Style"/>
              </a:rPr>
              <a:t/>
            </a:r>
            <a:br>
              <a:rPr lang="en-US" sz="2500">
                <a:solidFill>
                  <a:srgbClr val="000000"/>
                </a:solidFill>
                <a:latin typeface="Bookman Old Style"/>
                <a:ea typeface="Bookman Old Style"/>
                <a:cs typeface="Bookman Old Style"/>
                <a:sym typeface="Bookman Old Style"/>
              </a:rPr>
            </a:br>
            <a:r>
              <a:rPr lang="en-US" sz="3200">
                <a:solidFill>
                  <a:srgbClr val="000000"/>
                </a:solidFill>
                <a:latin typeface="Bookman Old Style"/>
                <a:ea typeface="Bookman Old Style"/>
                <a:cs typeface="Bookman Old Style"/>
                <a:sym typeface="Bookman Old Style"/>
              </a:rPr>
              <a:t>LuBAIR™ Paradigm</a:t>
            </a:r>
            <a:endParaRPr/>
          </a:p>
        </p:txBody>
      </p:sp>
      <p:sp>
        <p:nvSpPr>
          <p:cNvPr id="175" name="Google Shape;175;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3200"/>
              <a:buChar char="•"/>
            </a:pPr>
            <a:r>
              <a:rPr lang="en-US" sz="3200">
                <a:latin typeface="Bookman Old Style"/>
                <a:ea typeface="Bookman Old Style"/>
                <a:cs typeface="Bookman Old Style"/>
                <a:sym typeface="Bookman Old Style"/>
              </a:rPr>
              <a:t>BE due to Impairment of Motivational Circuits</a:t>
            </a:r>
            <a:endParaRPr/>
          </a:p>
          <a:p>
            <a:pPr marL="0" lvl="0" indent="0" algn="l" rtl="0">
              <a:lnSpc>
                <a:spcPct val="80000"/>
              </a:lnSpc>
              <a:spcBef>
                <a:spcPts val="1000"/>
              </a:spcBef>
              <a:spcAft>
                <a:spcPts val="0"/>
              </a:spcAft>
              <a:buClr>
                <a:schemeClr val="dk1"/>
              </a:buClr>
              <a:buSzPts val="3200"/>
              <a:buNone/>
            </a:pPr>
            <a:endParaRPr sz="3200">
              <a:latin typeface="Bookman Old Style"/>
              <a:ea typeface="Bookman Old Style"/>
              <a:cs typeface="Bookman Old Style"/>
              <a:sym typeface="Bookman Old Style"/>
            </a:endParaRPr>
          </a:p>
          <a:p>
            <a:pPr marL="685800" lvl="1" indent="-228600" algn="l" rtl="0">
              <a:lnSpc>
                <a:spcPct val="80000"/>
              </a:lnSpc>
              <a:spcBef>
                <a:spcPts val="500"/>
              </a:spcBef>
              <a:spcAft>
                <a:spcPts val="0"/>
              </a:spcAft>
              <a:buClr>
                <a:schemeClr val="dk1"/>
              </a:buClr>
              <a:buSzPts val="2800"/>
              <a:buChar char="•"/>
            </a:pPr>
            <a:r>
              <a:rPr lang="en-US" sz="2800">
                <a:latin typeface="Bookman Old Style"/>
                <a:ea typeface="Bookman Old Style"/>
                <a:cs typeface="Bookman Old Style"/>
                <a:sym typeface="Bookman Old Style"/>
              </a:rPr>
              <a:t>Goal Directed Expressions</a:t>
            </a:r>
            <a:endParaRPr/>
          </a:p>
          <a:p>
            <a:pPr marL="457200" lvl="1" indent="0" algn="l" rtl="0">
              <a:lnSpc>
                <a:spcPct val="80000"/>
              </a:lnSpc>
              <a:spcBef>
                <a:spcPts val="500"/>
              </a:spcBef>
              <a:spcAft>
                <a:spcPts val="0"/>
              </a:spcAft>
              <a:buClr>
                <a:schemeClr val="dk1"/>
              </a:buClr>
              <a:buSzPts val="2800"/>
              <a:buNone/>
            </a:pPr>
            <a:endParaRPr sz="2800">
              <a:latin typeface="Bookman Old Style"/>
              <a:ea typeface="Bookman Old Style"/>
              <a:cs typeface="Bookman Old Style"/>
              <a:sym typeface="Bookman Old Style"/>
            </a:endParaRPr>
          </a:p>
          <a:p>
            <a:pPr marL="685800" lvl="1" indent="-228600" algn="l" rtl="0">
              <a:lnSpc>
                <a:spcPct val="80000"/>
              </a:lnSpc>
              <a:spcBef>
                <a:spcPts val="500"/>
              </a:spcBef>
              <a:spcAft>
                <a:spcPts val="0"/>
              </a:spcAft>
              <a:buClr>
                <a:schemeClr val="dk1"/>
              </a:buClr>
              <a:buSzPts val="2800"/>
              <a:buChar char="•"/>
            </a:pPr>
            <a:r>
              <a:rPr lang="en-US" sz="2800">
                <a:latin typeface="Bookman Old Style"/>
                <a:ea typeface="Bookman Old Style"/>
                <a:cs typeface="Bookman Old Style"/>
                <a:sym typeface="Bookman Old Style"/>
              </a:rPr>
              <a:t>Apathy Expressions</a:t>
            </a:r>
            <a:endParaRPr/>
          </a:p>
          <a:p>
            <a:pPr marL="457200" lvl="1" indent="0" algn="l" rtl="0">
              <a:lnSpc>
                <a:spcPct val="80000"/>
              </a:lnSpc>
              <a:spcBef>
                <a:spcPts val="500"/>
              </a:spcBef>
              <a:spcAft>
                <a:spcPts val="0"/>
              </a:spcAft>
              <a:buClr>
                <a:schemeClr val="dk1"/>
              </a:buClr>
              <a:buSzPts val="2800"/>
              <a:buNone/>
            </a:pPr>
            <a:endParaRPr sz="2800">
              <a:latin typeface="Bookman Old Style"/>
              <a:ea typeface="Bookman Old Style"/>
              <a:cs typeface="Bookman Old Style"/>
              <a:sym typeface="Bookman Old Style"/>
            </a:endParaRPr>
          </a:p>
          <a:p>
            <a:pPr marL="685800" lvl="1" indent="-228600" algn="l" rtl="0">
              <a:lnSpc>
                <a:spcPct val="80000"/>
              </a:lnSpc>
              <a:spcBef>
                <a:spcPts val="500"/>
              </a:spcBef>
              <a:spcAft>
                <a:spcPts val="0"/>
              </a:spcAft>
              <a:buClr>
                <a:schemeClr val="dk1"/>
              </a:buClr>
              <a:buSzPts val="2800"/>
              <a:buChar char="•"/>
            </a:pPr>
            <a:r>
              <a:rPr lang="en-US" sz="2800">
                <a:latin typeface="Bookman Old Style"/>
                <a:ea typeface="Bookman Old Style"/>
                <a:cs typeface="Bookman Old Style"/>
                <a:sym typeface="Bookman Old Style"/>
              </a:rPr>
              <a:t>Motor Expressions</a:t>
            </a:r>
            <a:endParaRPr/>
          </a:p>
          <a:p>
            <a:pPr marL="457200" lvl="1" indent="0" algn="l" rtl="0">
              <a:lnSpc>
                <a:spcPct val="80000"/>
              </a:lnSpc>
              <a:spcBef>
                <a:spcPts val="500"/>
              </a:spcBef>
              <a:spcAft>
                <a:spcPts val="0"/>
              </a:spcAft>
              <a:buClr>
                <a:schemeClr val="dk1"/>
              </a:buClr>
              <a:buSzPts val="2800"/>
              <a:buNone/>
            </a:pPr>
            <a:endParaRPr sz="2800">
              <a:latin typeface="Bookman Old Style"/>
              <a:ea typeface="Bookman Old Style"/>
              <a:cs typeface="Bookman Old Style"/>
              <a:sym typeface="Bookman Old Style"/>
            </a:endParaRPr>
          </a:p>
          <a:p>
            <a:pPr marL="685800" lvl="1" indent="-228600" algn="l" rtl="0">
              <a:lnSpc>
                <a:spcPct val="80000"/>
              </a:lnSpc>
              <a:spcBef>
                <a:spcPts val="500"/>
              </a:spcBef>
              <a:spcAft>
                <a:spcPts val="0"/>
              </a:spcAft>
              <a:buClr>
                <a:schemeClr val="dk1"/>
              </a:buClr>
              <a:buSzPts val="2800"/>
              <a:buChar char="•"/>
            </a:pPr>
            <a:r>
              <a:rPr lang="en-US" sz="2800">
                <a:latin typeface="Bookman Old Style"/>
                <a:ea typeface="Bookman Old Style"/>
                <a:cs typeface="Bookman Old Style"/>
                <a:sym typeface="Bookman Old Style"/>
              </a:rPr>
              <a:t>Importuning Expressions</a:t>
            </a:r>
            <a:endParaRPr/>
          </a:p>
          <a:p>
            <a:pPr marL="0" lvl="0" indent="0" algn="ctr" rtl="0">
              <a:lnSpc>
                <a:spcPct val="80000"/>
              </a:lnSpc>
              <a:spcBef>
                <a:spcPts val="1000"/>
              </a:spcBef>
              <a:spcAft>
                <a:spcPts val="0"/>
              </a:spcAft>
              <a:buClr>
                <a:srgbClr val="000000"/>
              </a:buClr>
              <a:buSzPts val="2000"/>
              <a:buNone/>
            </a:pPr>
            <a:r>
              <a:rPr lang="en-US" sz="2000">
                <a:solidFill>
                  <a:srgbClr val="000000"/>
                </a:solidFill>
                <a:latin typeface="Bookman Old Style"/>
                <a:ea typeface="Bookman Old Style"/>
                <a:cs typeface="Bookman Old Style"/>
                <a:sym typeface="Bookman Old Style"/>
              </a:rPr>
              <a:t>www.dementiabehaviors.com</a:t>
            </a:r>
            <a:endParaRPr/>
          </a:p>
          <a:p>
            <a:pPr marL="457200" lvl="1" indent="0" algn="ctr" rtl="0">
              <a:lnSpc>
                <a:spcPct val="80000"/>
              </a:lnSpc>
              <a:spcBef>
                <a:spcPts val="500"/>
              </a:spcBef>
              <a:spcAft>
                <a:spcPts val="0"/>
              </a:spcAft>
              <a:buClr>
                <a:schemeClr val="dk1"/>
              </a:buClr>
              <a:buSzPts val="2800"/>
              <a:buNone/>
            </a:pPr>
            <a:endParaRPr sz="2800">
              <a:latin typeface="Bookman Old Style"/>
              <a:ea typeface="Bookman Old Style"/>
              <a:cs typeface="Bookman Old Style"/>
              <a:sym typeface="Bookman Old Style"/>
            </a:endParaRPr>
          </a:p>
        </p:txBody>
      </p:sp>
    </p:spTree>
    <p:extLst>
      <p:ext uri="{BB962C8B-B14F-4D97-AF65-F5344CB8AC3E}">
        <p14:creationId xmlns:p14="http://schemas.microsoft.com/office/powerpoint/2010/main" val="198958442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a:solidFill>
                  <a:srgbClr val="000000"/>
                </a:solidFill>
                <a:latin typeface="Bookman Old Style"/>
                <a:ea typeface="Bookman Old Style"/>
                <a:cs typeface="Bookman Old Style"/>
                <a:sym typeface="Bookman Old Style"/>
              </a:rPr>
              <a:t>Meaning of Behaviors in NCD</a:t>
            </a:r>
            <a:br>
              <a:rPr lang="en-US" sz="2500">
                <a:solidFill>
                  <a:srgbClr val="000000"/>
                </a:solidFill>
                <a:latin typeface="Bookman Old Style"/>
                <a:ea typeface="Bookman Old Style"/>
                <a:cs typeface="Bookman Old Style"/>
                <a:sym typeface="Bookman Old Style"/>
              </a:rPr>
            </a:br>
            <a:r>
              <a:rPr lang="en-US" sz="2500">
                <a:solidFill>
                  <a:srgbClr val="000000"/>
                </a:solidFill>
                <a:latin typeface="Bookman Old Style"/>
                <a:ea typeface="Bookman Old Style"/>
                <a:cs typeface="Bookman Old Style"/>
                <a:sym typeface="Bookman Old Style"/>
              </a:rPr>
              <a:t/>
            </a:r>
            <a:br>
              <a:rPr lang="en-US" sz="2500">
                <a:solidFill>
                  <a:srgbClr val="000000"/>
                </a:solidFill>
                <a:latin typeface="Bookman Old Style"/>
                <a:ea typeface="Bookman Old Style"/>
                <a:cs typeface="Bookman Old Style"/>
                <a:sym typeface="Bookman Old Style"/>
              </a:rPr>
            </a:br>
            <a:r>
              <a:rPr lang="en-US" sz="3200">
                <a:solidFill>
                  <a:srgbClr val="000000"/>
                </a:solidFill>
                <a:latin typeface="Bookman Old Style"/>
                <a:ea typeface="Bookman Old Style"/>
                <a:cs typeface="Bookman Old Style"/>
                <a:sym typeface="Bookman Old Style"/>
              </a:rPr>
              <a:t>LuBAIR™ Paradigm</a:t>
            </a:r>
            <a:endParaRPr/>
          </a:p>
        </p:txBody>
      </p:sp>
      <p:sp>
        <p:nvSpPr>
          <p:cNvPr id="181" name="Google Shape;181;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latin typeface="Bookman Old Style"/>
              <a:ea typeface="Bookman Old Style"/>
              <a:cs typeface="Bookman Old Style"/>
              <a:sym typeface="Bookman Old Style"/>
            </a:endParaRPr>
          </a:p>
          <a:p>
            <a:pPr marL="228600" lvl="0" indent="-228600" algn="l" rtl="0">
              <a:lnSpc>
                <a:spcPct val="90000"/>
              </a:lnSpc>
              <a:spcBef>
                <a:spcPts val="1000"/>
              </a:spcBef>
              <a:spcAft>
                <a:spcPts val="0"/>
              </a:spcAft>
              <a:buClr>
                <a:schemeClr val="dk1"/>
              </a:buClr>
              <a:buSzPts val="2800"/>
              <a:buChar char="•"/>
            </a:pPr>
            <a:r>
              <a:rPr lang="en-US">
                <a:latin typeface="Bookman Old Style"/>
                <a:ea typeface="Bookman Old Style"/>
                <a:cs typeface="Bookman Old Style"/>
                <a:sym typeface="Bookman Old Style"/>
              </a:rPr>
              <a:t>BE due to Impairment of Emotional Regulatory Circuits</a:t>
            </a:r>
            <a:endParaRPr/>
          </a:p>
          <a:p>
            <a:pPr marL="0" lvl="0" indent="0" algn="l" rtl="0">
              <a:lnSpc>
                <a:spcPct val="90000"/>
              </a:lnSpc>
              <a:spcBef>
                <a:spcPts val="1000"/>
              </a:spcBef>
              <a:spcAft>
                <a:spcPts val="0"/>
              </a:spcAft>
              <a:buClr>
                <a:schemeClr val="dk1"/>
              </a:buClr>
              <a:buSzPts val="2800"/>
              <a:buNone/>
            </a:pPr>
            <a:endParaRPr>
              <a:latin typeface="Bookman Old Style"/>
              <a:ea typeface="Bookman Old Style"/>
              <a:cs typeface="Bookman Old Style"/>
              <a:sym typeface="Bookman Old Style"/>
            </a:endParaRPr>
          </a:p>
          <a:p>
            <a:pPr marL="685800" lvl="1" indent="-228600" algn="l" rtl="0">
              <a:lnSpc>
                <a:spcPct val="90000"/>
              </a:lnSpc>
              <a:spcBef>
                <a:spcPts val="500"/>
              </a:spcBef>
              <a:spcAft>
                <a:spcPts val="0"/>
              </a:spcAft>
              <a:buClr>
                <a:schemeClr val="dk1"/>
              </a:buClr>
              <a:buSzPts val="2400"/>
              <a:buChar char="•"/>
            </a:pPr>
            <a:r>
              <a:rPr lang="en-US">
                <a:latin typeface="Bookman Old Style"/>
                <a:ea typeface="Bookman Old Style"/>
                <a:cs typeface="Bookman Old Style"/>
                <a:sym typeface="Bookman Old Style"/>
              </a:rPr>
              <a:t>Emotional Expressions</a:t>
            </a:r>
            <a:endParaRPr/>
          </a:p>
          <a:p>
            <a:pPr marL="457200" lvl="1" indent="0" algn="l" rtl="0">
              <a:lnSpc>
                <a:spcPct val="90000"/>
              </a:lnSpc>
              <a:spcBef>
                <a:spcPts val="500"/>
              </a:spcBef>
              <a:spcAft>
                <a:spcPts val="0"/>
              </a:spcAft>
              <a:buClr>
                <a:schemeClr val="dk1"/>
              </a:buClr>
              <a:buSzPts val="2400"/>
              <a:buNone/>
            </a:pPr>
            <a:endParaRPr>
              <a:latin typeface="Bookman Old Style"/>
              <a:ea typeface="Bookman Old Style"/>
              <a:cs typeface="Bookman Old Style"/>
              <a:sym typeface="Bookman Old Style"/>
            </a:endParaRPr>
          </a:p>
          <a:p>
            <a:pPr marL="685800" lvl="1" indent="-228600" algn="l" rtl="0">
              <a:lnSpc>
                <a:spcPct val="90000"/>
              </a:lnSpc>
              <a:spcBef>
                <a:spcPts val="500"/>
              </a:spcBef>
              <a:spcAft>
                <a:spcPts val="0"/>
              </a:spcAft>
              <a:buClr>
                <a:schemeClr val="dk1"/>
              </a:buClr>
              <a:buSzPts val="2400"/>
              <a:buChar char="•"/>
            </a:pPr>
            <a:r>
              <a:rPr lang="en-US">
                <a:latin typeface="Bookman Old Style"/>
                <a:ea typeface="Bookman Old Style"/>
                <a:cs typeface="Bookman Old Style"/>
                <a:sym typeface="Bookman Old Style"/>
              </a:rPr>
              <a:t>Vocal Expressions</a:t>
            </a:r>
            <a:endParaRPr/>
          </a:p>
          <a:p>
            <a:pPr marL="457200" lvl="1" indent="0" algn="l" rtl="0">
              <a:lnSpc>
                <a:spcPct val="90000"/>
              </a:lnSpc>
              <a:spcBef>
                <a:spcPts val="500"/>
              </a:spcBef>
              <a:spcAft>
                <a:spcPts val="0"/>
              </a:spcAft>
              <a:buClr>
                <a:schemeClr val="dk1"/>
              </a:buClr>
              <a:buSzPts val="2400"/>
              <a:buNone/>
            </a:pPr>
            <a:r>
              <a:rPr lang="en-US">
                <a:latin typeface="Bookman Old Style"/>
                <a:ea typeface="Bookman Old Style"/>
                <a:cs typeface="Bookman Old Style"/>
                <a:sym typeface="Bookman Old Style"/>
              </a:rPr>
              <a:t> </a:t>
            </a:r>
            <a:endParaRPr/>
          </a:p>
          <a:p>
            <a:pPr marL="685800" lvl="1" indent="-228600" algn="l" rtl="0">
              <a:lnSpc>
                <a:spcPct val="90000"/>
              </a:lnSpc>
              <a:spcBef>
                <a:spcPts val="500"/>
              </a:spcBef>
              <a:spcAft>
                <a:spcPts val="0"/>
              </a:spcAft>
              <a:buClr>
                <a:schemeClr val="dk1"/>
              </a:buClr>
              <a:buSzPts val="2400"/>
              <a:buChar char="•"/>
            </a:pPr>
            <a:r>
              <a:rPr lang="en-US">
                <a:latin typeface="Bookman Old Style"/>
                <a:ea typeface="Bookman Old Style"/>
                <a:cs typeface="Bookman Old Style"/>
                <a:sym typeface="Bookman Old Style"/>
              </a:rPr>
              <a:t>Fretful/Trepidated Expression </a:t>
            </a:r>
            <a:endParaRPr/>
          </a:p>
          <a:p>
            <a:pPr marL="685800" lvl="1" indent="-76200" algn="l" rtl="0">
              <a:lnSpc>
                <a:spcPct val="90000"/>
              </a:lnSpc>
              <a:spcBef>
                <a:spcPts val="500"/>
              </a:spcBef>
              <a:spcAft>
                <a:spcPts val="0"/>
              </a:spcAft>
              <a:buClr>
                <a:schemeClr val="dk1"/>
              </a:buClr>
              <a:buSzPts val="2400"/>
              <a:buNone/>
            </a:pPr>
            <a:endParaRPr>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rgbClr val="000000"/>
              </a:buClr>
              <a:buSzPts val="2000"/>
              <a:buNone/>
            </a:pPr>
            <a:r>
              <a:rPr lang="en-US" sz="2000">
                <a:solidFill>
                  <a:srgbClr val="000000"/>
                </a:solidFill>
                <a:latin typeface="Bookman Old Style"/>
                <a:ea typeface="Bookman Old Style"/>
                <a:cs typeface="Bookman Old Style"/>
                <a:sym typeface="Bookman Old Style"/>
              </a:rPr>
              <a:t>www.dementiabehaviors.com</a:t>
            </a:r>
            <a:endParaRPr/>
          </a:p>
          <a:p>
            <a:pPr marL="457200" lvl="1" indent="0" algn="ctr" rtl="0">
              <a:lnSpc>
                <a:spcPct val="90000"/>
              </a:lnSpc>
              <a:spcBef>
                <a:spcPts val="500"/>
              </a:spcBef>
              <a:spcAft>
                <a:spcPts val="0"/>
              </a:spcAft>
              <a:buClr>
                <a:schemeClr val="dk1"/>
              </a:buClr>
              <a:buSzPts val="2400"/>
              <a:buNone/>
            </a:pPr>
            <a:endParaRPr>
              <a:latin typeface="Bookman Old Style"/>
              <a:ea typeface="Bookman Old Style"/>
              <a:cs typeface="Bookman Old Style"/>
              <a:sym typeface="Bookman Old Style"/>
            </a:endParaRPr>
          </a:p>
        </p:txBody>
      </p:sp>
    </p:spTree>
    <p:extLst>
      <p:ext uri="{BB962C8B-B14F-4D97-AF65-F5344CB8AC3E}">
        <p14:creationId xmlns:p14="http://schemas.microsoft.com/office/powerpoint/2010/main" val="18674771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dirty="0">
                <a:solidFill>
                  <a:srgbClr val="000000"/>
                </a:solidFill>
                <a:latin typeface="Bookman Old Style"/>
                <a:ea typeface="Bookman Old Style"/>
                <a:cs typeface="Bookman Old Style"/>
                <a:sym typeface="Bookman Old Style"/>
              </a:rPr>
              <a:t>Meaning of Behaviors in NCD</a:t>
            </a:r>
            <a:br>
              <a:rPr lang="en-US" sz="2500" dirty="0">
                <a:solidFill>
                  <a:srgbClr val="000000"/>
                </a:solidFill>
                <a:latin typeface="Bookman Old Style"/>
                <a:ea typeface="Bookman Old Style"/>
                <a:cs typeface="Bookman Old Style"/>
                <a:sym typeface="Bookman Old Style"/>
              </a:rPr>
            </a:br>
            <a:r>
              <a:rPr lang="en-US" sz="2500" dirty="0">
                <a:solidFill>
                  <a:srgbClr val="000000"/>
                </a:solidFill>
                <a:latin typeface="Bookman Old Style"/>
                <a:ea typeface="Bookman Old Style"/>
                <a:cs typeface="Bookman Old Style"/>
                <a:sym typeface="Bookman Old Style"/>
              </a:rPr>
              <a:t/>
            </a:r>
            <a:br>
              <a:rPr lang="en-US" sz="2500" dirty="0">
                <a:solidFill>
                  <a:srgbClr val="000000"/>
                </a:solidFill>
                <a:latin typeface="Bookman Old Style"/>
                <a:ea typeface="Bookman Old Style"/>
                <a:cs typeface="Bookman Old Style"/>
                <a:sym typeface="Bookman Old Style"/>
              </a:rPr>
            </a:br>
            <a:r>
              <a:rPr lang="en-US" sz="3200" dirty="0" err="1">
                <a:solidFill>
                  <a:srgbClr val="000000"/>
                </a:solidFill>
                <a:latin typeface="Bookman Old Style"/>
                <a:ea typeface="Bookman Old Style"/>
                <a:cs typeface="Bookman Old Style"/>
                <a:sym typeface="Bookman Old Style"/>
              </a:rPr>
              <a:t>LuBAIR</a:t>
            </a:r>
            <a:r>
              <a:rPr lang="en-US" sz="3200" dirty="0">
                <a:solidFill>
                  <a:srgbClr val="000000"/>
                </a:solidFill>
                <a:latin typeface="Bookman Old Style"/>
                <a:ea typeface="Bookman Old Style"/>
                <a:cs typeface="Bookman Old Style"/>
                <a:sym typeface="Bookman Old Style"/>
              </a:rPr>
              <a:t>™ Paradigm</a:t>
            </a:r>
            <a:endParaRPr dirty="0"/>
          </a:p>
        </p:txBody>
      </p:sp>
      <p:sp>
        <p:nvSpPr>
          <p:cNvPr id="187" name="Google Shape;187;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76200" algn="l" rtl="0">
              <a:lnSpc>
                <a:spcPct val="90000"/>
              </a:lnSpc>
              <a:spcBef>
                <a:spcPts val="0"/>
              </a:spcBef>
              <a:spcAft>
                <a:spcPts val="0"/>
              </a:spcAft>
              <a:buClr>
                <a:schemeClr val="dk1"/>
              </a:buClr>
              <a:buSzPts val="2400"/>
              <a:buNone/>
            </a:pPr>
            <a:endParaRPr sz="2400" dirty="0">
              <a:latin typeface="Bookman Old Style"/>
              <a:ea typeface="Bookman Old Style"/>
              <a:cs typeface="Bookman Old Style"/>
              <a:sym typeface="Bookman Old Style"/>
            </a:endParaRPr>
          </a:p>
          <a:p>
            <a:pPr marL="228600" lvl="0" indent="-228600" algn="l" rtl="0">
              <a:lnSpc>
                <a:spcPct val="90000"/>
              </a:lnSpc>
              <a:spcBef>
                <a:spcPts val="1000"/>
              </a:spcBef>
              <a:spcAft>
                <a:spcPts val="0"/>
              </a:spcAft>
              <a:buClr>
                <a:schemeClr val="dk1"/>
              </a:buClr>
              <a:buSzPts val="2400"/>
              <a:buChar char="•"/>
            </a:pPr>
            <a:r>
              <a:rPr lang="en-US" sz="2400" dirty="0">
                <a:latin typeface="Bookman Old Style"/>
                <a:ea typeface="Bookman Old Style"/>
                <a:cs typeface="Bookman Old Style"/>
                <a:sym typeface="Bookman Old Style"/>
              </a:rPr>
              <a:t>BE due to Impairment in Self-Monitoring and Regulatory Circuits</a:t>
            </a:r>
            <a:endParaRPr dirty="0"/>
          </a:p>
          <a:p>
            <a:pPr marL="228600" lvl="0" indent="-76200" algn="l" rtl="0">
              <a:lnSpc>
                <a:spcPct val="90000"/>
              </a:lnSpc>
              <a:spcBef>
                <a:spcPts val="1000"/>
              </a:spcBef>
              <a:spcAft>
                <a:spcPts val="0"/>
              </a:spcAft>
              <a:buClr>
                <a:schemeClr val="dk1"/>
              </a:buClr>
              <a:buSzPts val="2400"/>
              <a:buNone/>
            </a:pPr>
            <a:endParaRPr sz="2400" dirty="0">
              <a:latin typeface="Bookman Old Style"/>
              <a:ea typeface="Bookman Old Style"/>
              <a:cs typeface="Bookman Old Style"/>
              <a:sym typeface="Bookman Old Style"/>
            </a:endParaRPr>
          </a:p>
          <a:p>
            <a:pPr marL="685800" lvl="1" indent="-228600" algn="l" rtl="0">
              <a:lnSpc>
                <a:spcPct val="90000"/>
              </a:lnSpc>
              <a:spcBef>
                <a:spcPts val="500"/>
              </a:spcBef>
              <a:spcAft>
                <a:spcPts val="0"/>
              </a:spcAft>
              <a:buClr>
                <a:schemeClr val="dk1"/>
              </a:buClr>
              <a:buSzPts val="2400"/>
              <a:buChar char="•"/>
            </a:pPr>
            <a:r>
              <a:rPr lang="en-US" dirty="0">
                <a:latin typeface="Bookman Old Style"/>
                <a:ea typeface="Bookman Old Style"/>
                <a:cs typeface="Bookman Old Style"/>
                <a:sym typeface="Bookman Old Style"/>
              </a:rPr>
              <a:t>Oppositional Expressions</a:t>
            </a:r>
            <a:endParaRPr dirty="0"/>
          </a:p>
          <a:p>
            <a:pPr marL="685800" lvl="1" indent="-76200" algn="l" rtl="0">
              <a:lnSpc>
                <a:spcPct val="90000"/>
              </a:lnSpc>
              <a:spcBef>
                <a:spcPts val="500"/>
              </a:spcBef>
              <a:spcAft>
                <a:spcPts val="0"/>
              </a:spcAft>
              <a:buClr>
                <a:schemeClr val="dk1"/>
              </a:buClr>
              <a:buSzPts val="2400"/>
              <a:buNone/>
            </a:pPr>
            <a:endParaRPr dirty="0">
              <a:latin typeface="Bookman Old Style"/>
              <a:ea typeface="Bookman Old Style"/>
              <a:cs typeface="Bookman Old Style"/>
              <a:sym typeface="Bookman Old Style"/>
            </a:endParaRPr>
          </a:p>
          <a:p>
            <a:pPr marL="685800" lvl="1" indent="-228600" algn="l" rtl="0">
              <a:lnSpc>
                <a:spcPct val="90000"/>
              </a:lnSpc>
              <a:spcBef>
                <a:spcPts val="500"/>
              </a:spcBef>
              <a:spcAft>
                <a:spcPts val="0"/>
              </a:spcAft>
              <a:buClr>
                <a:schemeClr val="dk1"/>
              </a:buClr>
              <a:buSzPts val="2400"/>
              <a:buChar char="•"/>
            </a:pPr>
            <a:r>
              <a:rPr lang="en-US" dirty="0">
                <a:latin typeface="Bookman Old Style"/>
                <a:ea typeface="Bookman Old Style"/>
                <a:cs typeface="Bookman Old Style"/>
                <a:sym typeface="Bookman Old Style"/>
              </a:rPr>
              <a:t>Physical Expressions</a:t>
            </a:r>
            <a:endParaRPr dirty="0"/>
          </a:p>
          <a:p>
            <a:pPr marL="685800" lvl="1" indent="-76200" algn="l" rtl="0">
              <a:lnSpc>
                <a:spcPct val="90000"/>
              </a:lnSpc>
              <a:spcBef>
                <a:spcPts val="500"/>
              </a:spcBef>
              <a:spcAft>
                <a:spcPts val="0"/>
              </a:spcAft>
              <a:buClr>
                <a:schemeClr val="dk1"/>
              </a:buClr>
              <a:buSzPts val="2400"/>
              <a:buNone/>
            </a:pPr>
            <a:endParaRPr dirty="0">
              <a:latin typeface="Bookman Old Style"/>
              <a:ea typeface="Bookman Old Style"/>
              <a:cs typeface="Bookman Old Style"/>
              <a:sym typeface="Bookman Old Style"/>
            </a:endParaRPr>
          </a:p>
          <a:p>
            <a:pPr marL="685800" lvl="1" indent="-228600" algn="l" rtl="0">
              <a:lnSpc>
                <a:spcPct val="90000"/>
              </a:lnSpc>
              <a:spcBef>
                <a:spcPts val="500"/>
              </a:spcBef>
              <a:spcAft>
                <a:spcPts val="0"/>
              </a:spcAft>
              <a:buClr>
                <a:schemeClr val="dk1"/>
              </a:buClr>
              <a:buSzPts val="2400"/>
              <a:buChar char="•"/>
            </a:pPr>
            <a:r>
              <a:rPr lang="en-US" dirty="0">
                <a:latin typeface="Bookman Old Style"/>
                <a:ea typeface="Bookman Old Style"/>
                <a:cs typeface="Bookman Old Style"/>
                <a:sym typeface="Bookman Old Style"/>
              </a:rPr>
              <a:t>Sexual Expressions</a:t>
            </a:r>
            <a:endParaRPr dirty="0"/>
          </a:p>
          <a:p>
            <a:pPr marL="685800" lvl="1" indent="-76200" algn="l" rtl="0">
              <a:lnSpc>
                <a:spcPct val="90000"/>
              </a:lnSpc>
              <a:spcBef>
                <a:spcPts val="500"/>
              </a:spcBef>
              <a:spcAft>
                <a:spcPts val="0"/>
              </a:spcAft>
              <a:buClr>
                <a:schemeClr val="dk1"/>
              </a:buClr>
              <a:buSzPts val="24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rgbClr val="000000"/>
              </a:buClr>
              <a:buSzPts val="2000"/>
              <a:buNone/>
            </a:pPr>
            <a:r>
              <a:rPr lang="en-US" sz="2000" dirty="0">
                <a:solidFill>
                  <a:srgbClr val="000000"/>
                </a:solidFill>
                <a:latin typeface="Bookman Old Style"/>
                <a:ea typeface="Bookman Old Style"/>
                <a:cs typeface="Bookman Old Style"/>
                <a:sym typeface="Bookman Old Style"/>
              </a:rPr>
              <a:t>www.dementiabehaviors.com</a:t>
            </a:r>
            <a:endParaRPr dirty="0"/>
          </a:p>
          <a:p>
            <a:pPr marL="457200" lvl="1" indent="0" algn="ctr" rtl="0">
              <a:lnSpc>
                <a:spcPct val="90000"/>
              </a:lnSpc>
              <a:spcBef>
                <a:spcPts val="500"/>
              </a:spcBef>
              <a:spcAft>
                <a:spcPts val="0"/>
              </a:spcAft>
              <a:buClr>
                <a:schemeClr val="dk1"/>
              </a:buClr>
              <a:buSzPts val="2400"/>
              <a:buNone/>
            </a:pPr>
            <a:endParaRPr dirty="0">
              <a:latin typeface="Bookman Old Style"/>
              <a:ea typeface="Bookman Old Style"/>
              <a:cs typeface="Bookman Old Style"/>
              <a:sym typeface="Bookman Old Style"/>
            </a:endParaRPr>
          </a:p>
        </p:txBody>
      </p:sp>
    </p:spTree>
    <p:extLst>
      <p:ext uri="{BB962C8B-B14F-4D97-AF65-F5344CB8AC3E}">
        <p14:creationId xmlns:p14="http://schemas.microsoft.com/office/powerpoint/2010/main" val="42014973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524000" y="-35648"/>
            <a:ext cx="9144000" cy="569048"/>
          </a:xfrm>
          <a:prstGeom prst="rect">
            <a:avLst/>
          </a:prstGeom>
        </p:spPr>
        <p:txBody>
          <a:bodyPr vert="horz">
            <a:no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
                <a:srgbClr val="F0A22E"/>
              </a:buClr>
              <a:buSzPct val="70000"/>
              <a:buFont typeface="Wingdings 2"/>
              <a:buNone/>
              <a:tabLst/>
              <a:defRPr/>
            </a:pPr>
            <a:r>
              <a:rPr kumimoji="0" lang="en-CA" sz="2000" b="1" i="0" u="none" strike="noStrike" kern="1200" cap="none" spc="0" normalizeH="0" baseline="0" noProof="0" dirty="0" err="1">
                <a:ln>
                  <a:noFill/>
                </a:ln>
                <a:solidFill>
                  <a:prstClr val="black"/>
                </a:solidFill>
                <a:effectLst/>
                <a:uLnTx/>
                <a:uFillTx/>
                <a:latin typeface="Bookman Old Style" panose="02050604050505020204" pitchFamily="18" charset="0"/>
                <a:ea typeface="+mn-ea"/>
                <a:cs typeface="+mn-cs"/>
              </a:rPr>
              <a:t>Luthra’s</a:t>
            </a:r>
            <a:r>
              <a:rPr kumimoji="0" lang="en-CA" sz="20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Behavioral Assessment and Intervention Response (</a:t>
            </a:r>
            <a:r>
              <a:rPr kumimoji="0" lang="en-CA" sz="2000" b="1" i="0" u="none" strike="noStrike" kern="1200" cap="none" spc="0" normalizeH="0" baseline="0" noProof="0" dirty="0" err="1">
                <a:ln>
                  <a:noFill/>
                </a:ln>
                <a:solidFill>
                  <a:prstClr val="black"/>
                </a:solidFill>
                <a:effectLst/>
                <a:uLnTx/>
                <a:uFillTx/>
                <a:latin typeface="Bookman Old Style" panose="02050604050505020204" pitchFamily="18" charset="0"/>
                <a:ea typeface="+mn-ea"/>
                <a:cs typeface="+mn-cs"/>
              </a:rPr>
              <a:t>LuBAIR</a:t>
            </a:r>
            <a:r>
              <a:rPr kumimoji="0" lang="en-CA" sz="20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Inventory</a:t>
            </a:r>
            <a:endParaRPr kumimoji="0" lang="en-US" sz="2000" b="1"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0A0DDF-9B95-4961-8F3C-303932E2D10A}" type="slidenum">
              <a:rPr kumimoji="0" lang="en-US" sz="1200" b="0" i="0" u="none" strike="noStrike" kern="1200" cap="none" spc="0" normalizeH="0" baseline="0" noProof="0">
                <a:ln>
                  <a:noFill/>
                </a:ln>
                <a:solidFill>
                  <a:prstClr val="black"/>
                </a:solidFill>
                <a:effectLst/>
                <a:uLnTx/>
                <a:uFillTx/>
                <a:ea typeface="+mn-ea"/>
                <a:cs typeface="Aharoni" panose="02010803020104030203" pitchFamily="2" charset="-79"/>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US" sz="1200" b="0" i="0" u="none" strike="noStrike" kern="1200" cap="none" spc="0" normalizeH="0" baseline="0" noProof="0" dirty="0">
              <a:ln>
                <a:noFill/>
              </a:ln>
              <a:solidFill>
                <a:prstClr val="black"/>
              </a:solidFill>
              <a:effectLst/>
              <a:uLnTx/>
              <a:uFillTx/>
              <a:ea typeface="+mn-ea"/>
              <a:cs typeface="Aharoni" panose="02010803020104030203" pitchFamily="2" charset="-79"/>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685800"/>
            <a:ext cx="9144000" cy="6172200"/>
          </a:xfrm>
          <a:prstGeom prst="rect">
            <a:avLst/>
          </a:prstGeom>
        </p:spPr>
      </p:pic>
    </p:spTree>
    <p:extLst>
      <p:ext uri="{BB962C8B-B14F-4D97-AF65-F5344CB8AC3E}">
        <p14:creationId xmlns:p14="http://schemas.microsoft.com/office/powerpoint/2010/main" val="250595172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1450" y="0"/>
            <a:ext cx="9196551" cy="6858000"/>
          </a:xfrm>
        </p:spPr>
      </p:pic>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0A0DDF-9B95-4961-8F3C-303932E2D10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8729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rgbClr val="000000"/>
                </a:solidFill>
                <a:latin typeface="Bookman Old Style"/>
                <a:ea typeface="Bookman Old Style"/>
                <a:cs typeface="Bookman Old Style"/>
                <a:sym typeface="Bookman Old Style"/>
              </a:rPr>
              <a:t>Approach to Understanding the ‘Meaning’ of Behaviors in NCD</a:t>
            </a:r>
            <a:endParaRPr lang="en-US" dirty="0"/>
          </a:p>
        </p:txBody>
      </p:sp>
      <p:sp>
        <p:nvSpPr>
          <p:cNvPr id="3" name="Text Placeholder 2"/>
          <p:cNvSpPr>
            <a:spLocks noGrp="1"/>
          </p:cNvSpPr>
          <p:nvPr>
            <p:ph type="body" idx="1"/>
          </p:nvPr>
        </p:nvSpPr>
        <p:spPr/>
        <p:txBody>
          <a:bodyPr/>
          <a:lstStyle/>
          <a:p>
            <a:pPr marL="114300" indent="0" algn="ctr">
              <a:buNone/>
            </a:pPr>
            <a:endParaRPr lang="en-US" dirty="0" smtClean="0"/>
          </a:p>
          <a:p>
            <a:pPr marL="114300" indent="0" algn="ctr">
              <a:buNone/>
            </a:pPr>
            <a:r>
              <a:rPr lang="en-US" dirty="0" smtClean="0"/>
              <a:t>Problem Behaviors, Disruptive Behaviors, Disturbing Behaviors</a:t>
            </a:r>
          </a:p>
          <a:p>
            <a:pPr marL="114300" indent="0" algn="ctr">
              <a:buNone/>
            </a:pPr>
            <a:endParaRPr lang="en-US" dirty="0"/>
          </a:p>
          <a:p>
            <a:pPr marL="114300" indent="0" algn="ctr">
              <a:buNone/>
            </a:pPr>
            <a:r>
              <a:rPr lang="en-US" sz="2000" dirty="0" smtClean="0"/>
              <a:t>Cross-Referenced with </a:t>
            </a:r>
          </a:p>
          <a:p>
            <a:pPr marL="114300" indent="0" algn="ctr">
              <a:buNone/>
            </a:pPr>
            <a:endParaRPr lang="en-US" dirty="0"/>
          </a:p>
          <a:p>
            <a:pPr marL="114300" indent="0" algn="ctr">
              <a:buNone/>
            </a:pPr>
            <a:r>
              <a:rPr lang="en-US" dirty="0" smtClean="0"/>
              <a:t>Agitation or Aggression</a:t>
            </a:r>
          </a:p>
          <a:p>
            <a:pPr marL="114300" indent="0" algn="ctr">
              <a:buNone/>
            </a:pPr>
            <a:endParaRPr lang="en-US" dirty="0"/>
          </a:p>
          <a:p>
            <a:pPr marL="114300" indent="0" algn="ctr">
              <a:buNone/>
            </a:pPr>
            <a:r>
              <a:rPr lang="en-US" sz="2000" dirty="0" smtClean="0"/>
              <a:t>In Dementia</a:t>
            </a:r>
            <a:endParaRPr lang="en-US" sz="2000" dirty="0"/>
          </a:p>
        </p:txBody>
      </p:sp>
    </p:spTree>
    <p:extLst>
      <p:ext uri="{BB962C8B-B14F-4D97-AF65-F5344CB8AC3E}">
        <p14:creationId xmlns:p14="http://schemas.microsoft.com/office/powerpoint/2010/main" val="360038880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500" dirty="0">
                <a:solidFill>
                  <a:srgbClr val="000000"/>
                </a:solidFill>
                <a:latin typeface="Bookman Old Style"/>
                <a:ea typeface="Bookman Old Style"/>
                <a:cs typeface="Bookman Old Style"/>
                <a:sym typeface="Bookman Old Style"/>
              </a:rPr>
              <a:t>Meaning of Behaviors in NCD</a:t>
            </a:r>
            <a:br>
              <a:rPr lang="en-US" sz="2500" dirty="0">
                <a:solidFill>
                  <a:srgbClr val="000000"/>
                </a:solidFill>
                <a:latin typeface="Bookman Old Style"/>
                <a:ea typeface="Bookman Old Style"/>
                <a:cs typeface="Bookman Old Style"/>
                <a:sym typeface="Bookman Old Style"/>
              </a:rPr>
            </a:br>
            <a:r>
              <a:rPr lang="en-US" sz="2500" dirty="0">
                <a:solidFill>
                  <a:srgbClr val="000000"/>
                </a:solidFill>
                <a:latin typeface="Bookman Old Style"/>
                <a:ea typeface="Bookman Old Style"/>
                <a:cs typeface="Bookman Old Style"/>
                <a:sym typeface="Bookman Old Style"/>
              </a:rPr>
              <a:t/>
            </a:r>
            <a:br>
              <a:rPr lang="en-US" sz="2500" dirty="0">
                <a:solidFill>
                  <a:srgbClr val="000000"/>
                </a:solidFill>
                <a:latin typeface="Bookman Old Style"/>
                <a:ea typeface="Bookman Old Style"/>
                <a:cs typeface="Bookman Old Style"/>
                <a:sym typeface="Bookman Old Style"/>
              </a:rPr>
            </a:br>
            <a:r>
              <a:rPr lang="en-US" sz="3200" dirty="0" err="1">
                <a:solidFill>
                  <a:srgbClr val="000000"/>
                </a:solidFill>
                <a:latin typeface="Bookman Old Style"/>
                <a:ea typeface="Bookman Old Style"/>
                <a:cs typeface="Bookman Old Style"/>
                <a:sym typeface="Bookman Old Style"/>
              </a:rPr>
              <a:t>LuBAIR</a:t>
            </a:r>
            <a:r>
              <a:rPr lang="en-US" sz="3200" dirty="0">
                <a:solidFill>
                  <a:srgbClr val="000000"/>
                </a:solidFill>
                <a:latin typeface="Bookman Old Style"/>
                <a:ea typeface="Bookman Old Style"/>
                <a:cs typeface="Bookman Old Style"/>
                <a:sym typeface="Bookman Old Style"/>
              </a:rPr>
              <a:t>™ Paradigm</a:t>
            </a:r>
            <a:endParaRPr lang="en-US" dirty="0"/>
          </a:p>
        </p:txBody>
      </p:sp>
      <p:sp>
        <p:nvSpPr>
          <p:cNvPr id="3" name="Text Placeholder 2"/>
          <p:cNvSpPr>
            <a:spLocks noGrp="1"/>
          </p:cNvSpPr>
          <p:nvPr>
            <p:ph type="body" idx="1"/>
          </p:nvPr>
        </p:nvSpPr>
        <p:spPr/>
        <p:txBody>
          <a:bodyPr/>
          <a:lstStyle/>
          <a:p>
            <a:endParaRPr lang="en-US" dirty="0" smtClean="0"/>
          </a:p>
          <a:p>
            <a:endParaRPr lang="en-US" dirty="0"/>
          </a:p>
          <a:p>
            <a:r>
              <a:rPr lang="en-US" dirty="0" smtClean="0"/>
              <a:t>Next Steps……………</a:t>
            </a:r>
          </a:p>
          <a:p>
            <a:endParaRPr lang="en-US" dirty="0"/>
          </a:p>
          <a:p>
            <a:r>
              <a:rPr lang="en-US" dirty="0" smtClean="0"/>
              <a:t>Future Direction……….</a:t>
            </a:r>
            <a:endParaRPr lang="en-US" dirty="0"/>
          </a:p>
        </p:txBody>
      </p:sp>
    </p:spTree>
    <p:extLst>
      <p:ext uri="{BB962C8B-B14F-4D97-AF65-F5344CB8AC3E}">
        <p14:creationId xmlns:p14="http://schemas.microsoft.com/office/powerpoint/2010/main" val="41555644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a:solidFill>
                  <a:srgbClr val="000000"/>
                </a:solidFill>
                <a:latin typeface="Bookman Old Style"/>
                <a:ea typeface="Bookman Old Style"/>
                <a:cs typeface="Bookman Old Style"/>
                <a:sym typeface="Bookman Old Style"/>
              </a:rPr>
              <a:t>Meaning of Behaviors in NCD</a:t>
            </a:r>
            <a:br>
              <a:rPr lang="en-US" sz="2500">
                <a:solidFill>
                  <a:srgbClr val="000000"/>
                </a:solidFill>
                <a:latin typeface="Bookman Old Style"/>
                <a:ea typeface="Bookman Old Style"/>
                <a:cs typeface="Bookman Old Style"/>
                <a:sym typeface="Bookman Old Style"/>
              </a:rPr>
            </a:br>
            <a:r>
              <a:rPr lang="en-US" sz="2500">
                <a:solidFill>
                  <a:srgbClr val="000000"/>
                </a:solidFill>
                <a:latin typeface="Bookman Old Style"/>
                <a:ea typeface="Bookman Old Style"/>
                <a:cs typeface="Bookman Old Style"/>
                <a:sym typeface="Bookman Old Style"/>
              </a:rPr>
              <a:t/>
            </a:r>
            <a:br>
              <a:rPr lang="en-US" sz="2500">
                <a:solidFill>
                  <a:srgbClr val="000000"/>
                </a:solidFill>
                <a:latin typeface="Bookman Old Style"/>
                <a:ea typeface="Bookman Old Style"/>
                <a:cs typeface="Bookman Old Style"/>
                <a:sym typeface="Bookman Old Style"/>
              </a:rPr>
            </a:br>
            <a:r>
              <a:rPr lang="en-US" sz="3600">
                <a:solidFill>
                  <a:srgbClr val="000000"/>
                </a:solidFill>
                <a:latin typeface="Bookman Old Style"/>
                <a:ea typeface="Bookman Old Style"/>
                <a:cs typeface="Bookman Old Style"/>
                <a:sym typeface="Bookman Old Style"/>
              </a:rPr>
              <a:t>LuBAIR™ Paradigm</a:t>
            </a:r>
            <a:endParaRPr/>
          </a:p>
        </p:txBody>
      </p:sp>
      <p:sp>
        <p:nvSpPr>
          <p:cNvPr id="157" name="Google Shape;15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ctr" rtl="0">
              <a:lnSpc>
                <a:spcPct val="70000"/>
              </a:lnSpc>
              <a:spcBef>
                <a:spcPts val="0"/>
              </a:spcBef>
              <a:spcAft>
                <a:spcPts val="0"/>
              </a:spcAft>
              <a:buClr>
                <a:schemeClr val="dk1"/>
              </a:buClr>
              <a:buSzPts val="2960"/>
              <a:buNone/>
            </a:pPr>
            <a:r>
              <a:rPr lang="en-US" sz="2960" dirty="0">
                <a:latin typeface="Bookman Old Style"/>
                <a:ea typeface="Bookman Old Style"/>
                <a:cs typeface="Bookman Old Style"/>
                <a:sym typeface="Bookman Old Style"/>
              </a:rPr>
              <a:t>Neuro-Circuitry of Brain</a:t>
            </a:r>
            <a:endParaRPr dirty="0"/>
          </a:p>
          <a:p>
            <a:pPr marL="0" lvl="0" indent="0" algn="ctr" rtl="0">
              <a:lnSpc>
                <a:spcPct val="70000"/>
              </a:lnSpc>
              <a:spcBef>
                <a:spcPts val="1000"/>
              </a:spcBef>
              <a:spcAft>
                <a:spcPts val="0"/>
              </a:spcAft>
              <a:buClr>
                <a:schemeClr val="dk1"/>
              </a:buClr>
              <a:buSzPts val="2960"/>
              <a:buNone/>
            </a:pPr>
            <a:endParaRPr sz="2960" dirty="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590"/>
              <a:buChar char="•"/>
            </a:pPr>
            <a:r>
              <a:rPr lang="en-US" sz="2590" dirty="0">
                <a:latin typeface="Bookman Old Style"/>
                <a:ea typeface="Bookman Old Style"/>
                <a:cs typeface="Bookman Old Style"/>
                <a:sym typeface="Bookman Old Style"/>
              </a:rPr>
              <a:t>Information Processing Pathways (</a:t>
            </a:r>
            <a:r>
              <a:rPr lang="en-US" sz="2590" dirty="0" err="1">
                <a:latin typeface="Bookman Old Style"/>
                <a:ea typeface="Bookman Old Style"/>
                <a:cs typeface="Bookman Old Style"/>
                <a:sym typeface="Bookman Old Style"/>
              </a:rPr>
              <a:t>SenF</a:t>
            </a:r>
            <a:r>
              <a:rPr lang="en-US" sz="2590" dirty="0">
                <a:latin typeface="Bookman Old Style"/>
                <a:ea typeface="Bookman Old Style"/>
                <a:cs typeface="Bookman Old Style"/>
                <a:sym typeface="Bookman Old Style"/>
              </a:rPr>
              <a:t> and HCIF)</a:t>
            </a:r>
            <a:endParaRPr dirty="0"/>
          </a:p>
          <a:p>
            <a:pPr marL="0" lvl="0" indent="0" algn="l" rtl="0">
              <a:lnSpc>
                <a:spcPct val="70000"/>
              </a:lnSpc>
              <a:spcBef>
                <a:spcPts val="1000"/>
              </a:spcBef>
              <a:spcAft>
                <a:spcPts val="0"/>
              </a:spcAft>
              <a:buClr>
                <a:schemeClr val="dk1"/>
              </a:buClr>
              <a:buSzPts val="2590"/>
              <a:buNone/>
            </a:pPr>
            <a:endParaRPr sz="2590" dirty="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590"/>
              <a:buChar char="•"/>
            </a:pPr>
            <a:r>
              <a:rPr lang="en-US" sz="2590" dirty="0">
                <a:latin typeface="Bookman Old Style"/>
                <a:ea typeface="Bookman Old Style"/>
                <a:cs typeface="Bookman Old Style"/>
                <a:sym typeface="Bookman Old Style"/>
              </a:rPr>
              <a:t>Motivational Circuits (</a:t>
            </a:r>
            <a:r>
              <a:rPr lang="en-US" sz="2590" dirty="0" err="1">
                <a:latin typeface="Bookman Old Style"/>
                <a:ea typeface="Bookman Old Style"/>
                <a:cs typeface="Bookman Old Style"/>
                <a:sym typeface="Bookman Old Style"/>
              </a:rPr>
              <a:t>ThiF</a:t>
            </a:r>
            <a:r>
              <a:rPr lang="en-US" sz="2590" dirty="0">
                <a:latin typeface="Bookman Old Style"/>
                <a:ea typeface="Bookman Old Style"/>
                <a:cs typeface="Bookman Old Style"/>
                <a:sym typeface="Bookman Old Style"/>
              </a:rPr>
              <a:t>)</a:t>
            </a:r>
            <a:endParaRPr dirty="0"/>
          </a:p>
          <a:p>
            <a:pPr marL="0" lvl="0" indent="0" algn="l" rtl="0">
              <a:lnSpc>
                <a:spcPct val="70000"/>
              </a:lnSpc>
              <a:spcBef>
                <a:spcPts val="1000"/>
              </a:spcBef>
              <a:spcAft>
                <a:spcPts val="0"/>
              </a:spcAft>
              <a:buClr>
                <a:schemeClr val="dk1"/>
              </a:buClr>
              <a:buSzPts val="2590"/>
              <a:buNone/>
            </a:pPr>
            <a:endParaRPr sz="2590" dirty="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590"/>
              <a:buChar char="•"/>
            </a:pPr>
            <a:r>
              <a:rPr lang="en-US" sz="2590" dirty="0">
                <a:latin typeface="Bookman Old Style"/>
                <a:ea typeface="Bookman Old Style"/>
                <a:cs typeface="Bookman Old Style"/>
                <a:sym typeface="Bookman Old Style"/>
              </a:rPr>
              <a:t>Emotional Regulatory Circuits (</a:t>
            </a:r>
            <a:r>
              <a:rPr lang="en-US" sz="2590" dirty="0" err="1">
                <a:latin typeface="Bookman Old Style"/>
                <a:ea typeface="Bookman Old Style"/>
                <a:cs typeface="Bookman Old Style"/>
                <a:sym typeface="Bookman Old Style"/>
              </a:rPr>
              <a:t>EmoF</a:t>
            </a:r>
            <a:r>
              <a:rPr lang="en-US" sz="2590" dirty="0">
                <a:latin typeface="Bookman Old Style"/>
                <a:ea typeface="Bookman Old Style"/>
                <a:cs typeface="Bookman Old Style"/>
                <a:sym typeface="Bookman Old Style"/>
              </a:rPr>
              <a:t>)</a:t>
            </a:r>
            <a:endParaRPr dirty="0"/>
          </a:p>
          <a:p>
            <a:pPr marL="0" lvl="0" indent="0" algn="l" rtl="0">
              <a:lnSpc>
                <a:spcPct val="70000"/>
              </a:lnSpc>
              <a:spcBef>
                <a:spcPts val="1000"/>
              </a:spcBef>
              <a:spcAft>
                <a:spcPts val="0"/>
              </a:spcAft>
              <a:buClr>
                <a:schemeClr val="dk1"/>
              </a:buClr>
              <a:buSzPts val="2590"/>
              <a:buNone/>
            </a:pPr>
            <a:endParaRPr sz="2590" dirty="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590"/>
              <a:buChar char="•"/>
            </a:pPr>
            <a:r>
              <a:rPr lang="en-US" sz="2590" dirty="0">
                <a:latin typeface="Bookman Old Style"/>
                <a:ea typeface="Bookman Old Style"/>
                <a:cs typeface="Bookman Old Style"/>
                <a:sym typeface="Bookman Old Style"/>
              </a:rPr>
              <a:t>Self Monitoring and Regulatory Circuits (</a:t>
            </a:r>
            <a:r>
              <a:rPr lang="en-US" sz="2590" dirty="0" err="1">
                <a:latin typeface="Bookman Old Style"/>
                <a:ea typeface="Bookman Old Style"/>
                <a:cs typeface="Bookman Old Style"/>
                <a:sym typeface="Bookman Old Style"/>
              </a:rPr>
              <a:t>BehF</a:t>
            </a:r>
            <a:r>
              <a:rPr lang="en-US" sz="2590" dirty="0">
                <a:latin typeface="Bookman Old Style"/>
                <a:ea typeface="Bookman Old Style"/>
                <a:cs typeface="Bookman Old Style"/>
                <a:sym typeface="Bookman Old Style"/>
              </a:rPr>
              <a:t>)</a:t>
            </a:r>
            <a:endParaRPr dirty="0"/>
          </a:p>
          <a:p>
            <a:pPr marL="0" lvl="0" indent="0" algn="ctr" rtl="0">
              <a:lnSpc>
                <a:spcPct val="70000"/>
              </a:lnSpc>
              <a:spcBef>
                <a:spcPts val="1000"/>
              </a:spcBef>
              <a:spcAft>
                <a:spcPts val="0"/>
              </a:spcAft>
              <a:buClr>
                <a:srgbClr val="000000"/>
              </a:buClr>
              <a:buSzPts val="2220"/>
              <a:buNone/>
            </a:pPr>
            <a:r>
              <a:rPr lang="en-US" sz="2220" dirty="0">
                <a:solidFill>
                  <a:srgbClr val="000000"/>
                </a:solidFill>
                <a:latin typeface="Bookman Old Style"/>
                <a:ea typeface="Bookman Old Style"/>
                <a:cs typeface="Bookman Old Style"/>
                <a:sym typeface="Bookman Old Style"/>
              </a:rPr>
              <a:t>www.dementiabehaviors.com</a:t>
            </a:r>
            <a:endParaRPr dirty="0"/>
          </a:p>
          <a:p>
            <a:pPr marL="0" lvl="0" indent="0" algn="ctr" rtl="0">
              <a:lnSpc>
                <a:spcPct val="70000"/>
              </a:lnSpc>
              <a:spcBef>
                <a:spcPts val="1000"/>
              </a:spcBef>
              <a:spcAft>
                <a:spcPts val="0"/>
              </a:spcAft>
              <a:buClr>
                <a:schemeClr val="dk1"/>
              </a:buClr>
              <a:buSzPts val="2590"/>
              <a:buNone/>
            </a:pPr>
            <a:endParaRPr sz="2590" dirty="0">
              <a:latin typeface="Bookman Old Style"/>
              <a:ea typeface="Bookman Old Style"/>
              <a:cs typeface="Bookman Old Style"/>
              <a:sym typeface="Bookman Old Style"/>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20"/>
              <a:buFont typeface="Bookman Old Style"/>
              <a:buNone/>
            </a:pPr>
            <a:r>
              <a:rPr lang="en-US" sz="2520">
                <a:solidFill>
                  <a:srgbClr val="000000"/>
                </a:solidFill>
                <a:latin typeface="Bookman Old Style"/>
                <a:ea typeface="Bookman Old Style"/>
                <a:cs typeface="Bookman Old Style"/>
                <a:sym typeface="Bookman Old Style"/>
              </a:rPr>
              <a:t>Meaning of Behaviors in NCD</a:t>
            </a:r>
            <a:br>
              <a:rPr lang="en-US" sz="2520">
                <a:solidFill>
                  <a:srgbClr val="000000"/>
                </a:solidFill>
                <a:latin typeface="Bookman Old Style"/>
                <a:ea typeface="Bookman Old Style"/>
                <a:cs typeface="Bookman Old Style"/>
                <a:sym typeface="Bookman Old Style"/>
              </a:rPr>
            </a:br>
            <a:r>
              <a:rPr lang="en-US" sz="2520">
                <a:solidFill>
                  <a:srgbClr val="000000"/>
                </a:solidFill>
                <a:latin typeface="Bookman Old Style"/>
                <a:ea typeface="Bookman Old Style"/>
                <a:cs typeface="Bookman Old Style"/>
                <a:sym typeface="Bookman Old Style"/>
              </a:rPr>
              <a:t/>
            </a:r>
            <a:br>
              <a:rPr lang="en-US" sz="2520">
                <a:solidFill>
                  <a:srgbClr val="000000"/>
                </a:solidFill>
                <a:latin typeface="Bookman Old Style"/>
                <a:ea typeface="Bookman Old Style"/>
                <a:cs typeface="Bookman Old Style"/>
                <a:sym typeface="Bookman Old Style"/>
              </a:rPr>
            </a:br>
            <a:r>
              <a:rPr lang="en-US" sz="3240">
                <a:solidFill>
                  <a:srgbClr val="000000"/>
                </a:solidFill>
                <a:latin typeface="Bookman Old Style"/>
                <a:ea typeface="Bookman Old Style"/>
                <a:cs typeface="Bookman Old Style"/>
                <a:sym typeface="Bookman Old Style"/>
              </a:rPr>
              <a:t>LuBAIR™ Paradigm</a:t>
            </a:r>
            <a:endParaRPr sz="3240"/>
          </a:p>
        </p:txBody>
      </p:sp>
      <p:sp>
        <p:nvSpPr>
          <p:cNvPr id="163" name="Google Shape;16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550"/>
              <a:buNone/>
            </a:pPr>
            <a:r>
              <a:rPr lang="en-US" sz="2550">
                <a:latin typeface="Bookman Old Style"/>
                <a:ea typeface="Bookman Old Style"/>
                <a:cs typeface="Bookman Old Style"/>
                <a:sym typeface="Bookman Old Style"/>
              </a:rPr>
              <a:t>Psychological Theories Used to Classify BE in NCD</a:t>
            </a:r>
            <a:endParaRPr/>
          </a:p>
          <a:p>
            <a:pPr marL="0" lvl="0" indent="0" algn="l" rtl="0">
              <a:lnSpc>
                <a:spcPct val="70000"/>
              </a:lnSpc>
              <a:spcBef>
                <a:spcPts val="1000"/>
              </a:spcBef>
              <a:spcAft>
                <a:spcPts val="0"/>
              </a:spcAft>
              <a:buClr>
                <a:schemeClr val="dk1"/>
              </a:buClr>
              <a:buSzPts val="2380"/>
              <a:buNone/>
            </a:pPr>
            <a:endParaRPr sz="238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Regulation of Sensorium</a:t>
            </a:r>
            <a:endParaRPr/>
          </a:p>
          <a:p>
            <a:pPr marL="0" lvl="0" indent="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Information Processing Cascades</a:t>
            </a:r>
            <a:endParaRPr/>
          </a:p>
          <a:p>
            <a:pPr marL="0" lvl="0" indent="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Motivation</a:t>
            </a:r>
            <a:endParaRPr/>
          </a:p>
          <a:p>
            <a:pPr marL="0" lvl="0" indent="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Regulation of Emotions</a:t>
            </a:r>
            <a:endParaRPr/>
          </a:p>
          <a:p>
            <a:pPr marL="0" lvl="0" indent="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228600" algn="l" rtl="0">
              <a:lnSpc>
                <a:spcPct val="70000"/>
              </a:lnSpc>
              <a:spcBef>
                <a:spcPts val="1000"/>
              </a:spcBef>
              <a:spcAft>
                <a:spcPts val="0"/>
              </a:spcAft>
              <a:buClr>
                <a:schemeClr val="dk1"/>
              </a:buClr>
              <a:buSzPts val="2040"/>
              <a:buChar char="•"/>
            </a:pPr>
            <a:r>
              <a:rPr lang="en-US" sz="2040">
                <a:latin typeface="Bookman Old Style"/>
                <a:ea typeface="Bookman Old Style"/>
                <a:cs typeface="Bookman Old Style"/>
                <a:sym typeface="Bookman Old Style"/>
              </a:rPr>
              <a:t>Theories on Compliance and Aggression</a:t>
            </a:r>
            <a:endParaRPr/>
          </a:p>
          <a:p>
            <a:pPr marL="0" lvl="0" indent="0" algn="ctr" rtl="0">
              <a:lnSpc>
                <a:spcPct val="70000"/>
              </a:lnSpc>
              <a:spcBef>
                <a:spcPts val="1000"/>
              </a:spcBef>
              <a:spcAft>
                <a:spcPts val="0"/>
              </a:spcAft>
              <a:buClr>
                <a:schemeClr val="dk1"/>
              </a:buClr>
              <a:buSzPts val="2040"/>
              <a:buNone/>
            </a:pPr>
            <a:r>
              <a:rPr lang="en-US" sz="2040">
                <a:latin typeface="Bookman Old Style"/>
                <a:ea typeface="Bookman Old Style"/>
                <a:cs typeface="Bookman Old Style"/>
                <a:sym typeface="Bookman Old Style"/>
              </a:rPr>
              <a:t>www.dementiabehaviors.com</a:t>
            </a:r>
            <a:endParaRPr/>
          </a:p>
          <a:p>
            <a:pPr marL="228600" lvl="0" indent="-99060" algn="l" rtl="0">
              <a:lnSpc>
                <a:spcPct val="70000"/>
              </a:lnSpc>
              <a:spcBef>
                <a:spcPts val="1000"/>
              </a:spcBef>
              <a:spcAft>
                <a:spcPts val="0"/>
              </a:spcAft>
              <a:buClr>
                <a:schemeClr val="dk1"/>
              </a:buClr>
              <a:buSzPts val="2040"/>
              <a:buNone/>
            </a:pPr>
            <a:endParaRPr sz="2040">
              <a:latin typeface="Bookman Old Style"/>
              <a:ea typeface="Bookman Old Style"/>
              <a:cs typeface="Bookman Old Style"/>
              <a:sym typeface="Bookman Old Style"/>
            </a:endParaRPr>
          </a:p>
          <a:p>
            <a:pPr marL="228600" lvl="0" indent="-77470" algn="l" rtl="0">
              <a:lnSpc>
                <a:spcPct val="70000"/>
              </a:lnSpc>
              <a:spcBef>
                <a:spcPts val="1000"/>
              </a:spcBef>
              <a:spcAft>
                <a:spcPts val="0"/>
              </a:spcAft>
              <a:buClr>
                <a:schemeClr val="dk1"/>
              </a:buClr>
              <a:buSzPts val="2380"/>
              <a:buNone/>
            </a:pPr>
            <a:endParaRPr sz="2380">
              <a:latin typeface="Bookman Old Style"/>
              <a:ea typeface="Bookman Old Style"/>
              <a:cs typeface="Bookman Old Style"/>
              <a:sym typeface="Bookman Old Style"/>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a:solidFill>
                  <a:srgbClr val="000000"/>
                </a:solidFill>
                <a:latin typeface="Bookman Old Style"/>
                <a:ea typeface="Bookman Old Style"/>
                <a:cs typeface="Bookman Old Style"/>
                <a:sym typeface="Bookman Old Style"/>
              </a:rPr>
              <a:t>Meaning of Behaviors in NCD</a:t>
            </a:r>
            <a:br>
              <a:rPr lang="en-US" sz="2500">
                <a:solidFill>
                  <a:srgbClr val="000000"/>
                </a:solidFill>
                <a:latin typeface="Bookman Old Style"/>
                <a:ea typeface="Bookman Old Style"/>
                <a:cs typeface="Bookman Old Style"/>
                <a:sym typeface="Bookman Old Style"/>
              </a:rPr>
            </a:br>
            <a:r>
              <a:rPr lang="en-US" sz="2500">
                <a:solidFill>
                  <a:srgbClr val="000000"/>
                </a:solidFill>
                <a:latin typeface="Bookman Old Style"/>
                <a:ea typeface="Bookman Old Style"/>
                <a:cs typeface="Bookman Old Style"/>
                <a:sym typeface="Bookman Old Style"/>
              </a:rPr>
              <a:t/>
            </a:r>
            <a:br>
              <a:rPr lang="en-US" sz="2500">
                <a:solidFill>
                  <a:srgbClr val="000000"/>
                </a:solidFill>
                <a:latin typeface="Bookman Old Style"/>
                <a:ea typeface="Bookman Old Style"/>
                <a:cs typeface="Bookman Old Style"/>
                <a:sym typeface="Bookman Old Style"/>
              </a:rPr>
            </a:br>
            <a:r>
              <a:rPr lang="en-US" sz="3200">
                <a:solidFill>
                  <a:srgbClr val="000000"/>
                </a:solidFill>
                <a:latin typeface="Bookman Old Style"/>
                <a:ea typeface="Bookman Old Style"/>
                <a:cs typeface="Bookman Old Style"/>
                <a:sym typeface="Bookman Old Style"/>
              </a:rPr>
              <a:t>LuBAIR™ Paradigm</a:t>
            </a:r>
            <a:endParaRPr/>
          </a:p>
        </p:txBody>
      </p:sp>
      <p:sp>
        <p:nvSpPr>
          <p:cNvPr id="169" name="Google Shape;16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a:latin typeface="Bookman Old Style"/>
                <a:ea typeface="Bookman Old Style"/>
                <a:cs typeface="Bookman Old Style"/>
                <a:sym typeface="Bookman Old Style"/>
              </a:rPr>
              <a:t>Behavioral Categories</a:t>
            </a:r>
            <a:endParaRPr/>
          </a:p>
          <a:p>
            <a:pPr marL="0" lvl="0" indent="0" algn="l" rtl="0">
              <a:lnSpc>
                <a:spcPct val="90000"/>
              </a:lnSpc>
              <a:spcBef>
                <a:spcPts val="1000"/>
              </a:spcBef>
              <a:spcAft>
                <a:spcPts val="0"/>
              </a:spcAft>
              <a:buClr>
                <a:schemeClr val="dk1"/>
              </a:buClr>
              <a:buSzPts val="3200"/>
              <a:buNone/>
            </a:pPr>
            <a:endParaRPr sz="3200">
              <a:latin typeface="Bookman Old Style"/>
              <a:ea typeface="Bookman Old Style"/>
              <a:cs typeface="Bookman Old Style"/>
              <a:sym typeface="Bookman Old Style"/>
            </a:endParaRPr>
          </a:p>
          <a:p>
            <a:pPr marL="228600" lvl="0" indent="-228600" algn="l" rtl="0">
              <a:lnSpc>
                <a:spcPct val="90000"/>
              </a:lnSpc>
              <a:spcBef>
                <a:spcPts val="1000"/>
              </a:spcBef>
              <a:spcAft>
                <a:spcPts val="0"/>
              </a:spcAft>
              <a:buClr>
                <a:schemeClr val="dk1"/>
              </a:buClr>
              <a:buSzPts val="2800"/>
              <a:buChar char="•"/>
            </a:pPr>
            <a:r>
              <a:rPr lang="en-US">
                <a:latin typeface="Bookman Old Style"/>
                <a:ea typeface="Bookman Old Style"/>
                <a:cs typeface="Bookman Old Style"/>
                <a:sym typeface="Bookman Old Style"/>
              </a:rPr>
              <a:t>BE due to Impairment of Regulation of Sensorium</a:t>
            </a:r>
            <a:endParaRPr/>
          </a:p>
          <a:p>
            <a:pPr marL="0" lvl="0" indent="0" algn="l" rtl="0">
              <a:lnSpc>
                <a:spcPct val="90000"/>
              </a:lnSpc>
              <a:spcBef>
                <a:spcPts val="1000"/>
              </a:spcBef>
              <a:spcAft>
                <a:spcPts val="0"/>
              </a:spcAft>
              <a:buClr>
                <a:schemeClr val="dk1"/>
              </a:buClr>
              <a:buSzPts val="2800"/>
              <a:buNone/>
            </a:pPr>
            <a:r>
              <a:rPr lang="en-US">
                <a:latin typeface="Bookman Old Style"/>
                <a:ea typeface="Bookman Old Style"/>
                <a:cs typeface="Bookman Old Style"/>
                <a:sym typeface="Bookman Old Style"/>
              </a:rPr>
              <a:t>      Disorganized Expressions</a:t>
            </a:r>
            <a:endParaRPr/>
          </a:p>
          <a:p>
            <a:pPr marL="228600" lvl="0" indent="-50800" algn="l" rtl="0">
              <a:lnSpc>
                <a:spcPct val="90000"/>
              </a:lnSpc>
              <a:spcBef>
                <a:spcPts val="1000"/>
              </a:spcBef>
              <a:spcAft>
                <a:spcPts val="0"/>
              </a:spcAft>
              <a:buClr>
                <a:schemeClr val="dk1"/>
              </a:buClr>
              <a:buSzPts val="2800"/>
              <a:buNone/>
            </a:pPr>
            <a:endParaRPr>
              <a:latin typeface="Bookman Old Style"/>
              <a:ea typeface="Bookman Old Style"/>
              <a:cs typeface="Bookman Old Style"/>
              <a:sym typeface="Bookman Old Style"/>
            </a:endParaRPr>
          </a:p>
          <a:p>
            <a:pPr marL="228600" lvl="0" indent="-228600" algn="l" rtl="0">
              <a:lnSpc>
                <a:spcPct val="90000"/>
              </a:lnSpc>
              <a:spcBef>
                <a:spcPts val="1000"/>
              </a:spcBef>
              <a:spcAft>
                <a:spcPts val="0"/>
              </a:spcAft>
              <a:buClr>
                <a:schemeClr val="dk1"/>
              </a:buClr>
              <a:buSzPts val="2800"/>
              <a:buChar char="•"/>
            </a:pPr>
            <a:r>
              <a:rPr lang="en-US">
                <a:latin typeface="Bookman Old Style"/>
                <a:ea typeface="Bookman Old Style"/>
                <a:cs typeface="Bookman Old Style"/>
                <a:sym typeface="Bookman Old Style"/>
              </a:rPr>
              <a:t>BE due to Impairment of Information Processing Cascade</a:t>
            </a:r>
            <a:endParaRPr/>
          </a:p>
          <a:p>
            <a:pPr marL="0" lvl="0" indent="0" algn="l" rtl="0">
              <a:lnSpc>
                <a:spcPct val="90000"/>
              </a:lnSpc>
              <a:spcBef>
                <a:spcPts val="1000"/>
              </a:spcBef>
              <a:spcAft>
                <a:spcPts val="0"/>
              </a:spcAft>
              <a:buClr>
                <a:schemeClr val="dk1"/>
              </a:buClr>
              <a:buSzPts val="2800"/>
              <a:buNone/>
            </a:pPr>
            <a:r>
              <a:rPr lang="en-US">
                <a:latin typeface="Bookman Old Style"/>
                <a:ea typeface="Bookman Old Style"/>
                <a:cs typeface="Bookman Old Style"/>
                <a:sym typeface="Bookman Old Style"/>
              </a:rPr>
              <a:t>      Mis-Identification Expressions</a:t>
            </a:r>
            <a:endParaRPr/>
          </a:p>
          <a:p>
            <a:pPr marL="0" lvl="0" indent="0" algn="ctr" rtl="0">
              <a:lnSpc>
                <a:spcPct val="90000"/>
              </a:lnSpc>
              <a:spcBef>
                <a:spcPts val="1000"/>
              </a:spcBef>
              <a:spcAft>
                <a:spcPts val="0"/>
              </a:spcAft>
              <a:buClr>
                <a:schemeClr val="dk1"/>
              </a:buClr>
              <a:buSzPts val="2000"/>
              <a:buNone/>
            </a:pPr>
            <a:r>
              <a:rPr lang="en-US" sz="2000">
                <a:latin typeface="Bookman Old Style"/>
                <a:ea typeface="Bookman Old Style"/>
                <a:cs typeface="Bookman Old Style"/>
                <a:sym typeface="Bookman Old Style"/>
              </a:rPr>
              <a:t>www.dementiabehaviors.com</a:t>
            </a:r>
            <a:endParaRPr/>
          </a:p>
          <a:p>
            <a:pPr marL="457200" lvl="1" indent="0" algn="l" rtl="0">
              <a:lnSpc>
                <a:spcPct val="90000"/>
              </a:lnSpc>
              <a:spcBef>
                <a:spcPts val="500"/>
              </a:spcBef>
              <a:spcAft>
                <a:spcPts val="0"/>
              </a:spcAft>
              <a:buClr>
                <a:schemeClr val="dk1"/>
              </a:buClr>
              <a:buSzPts val="2400"/>
              <a:buNone/>
            </a:pPr>
            <a:endParaRPr>
              <a:latin typeface="Bookman Old Style"/>
              <a:ea typeface="Bookman Old Style"/>
              <a:cs typeface="Bookman Old Style"/>
              <a:sym typeface="Bookman Old Style"/>
            </a:endParaRPr>
          </a:p>
          <a:p>
            <a:pPr marL="457200" lvl="1" indent="0" algn="l" rtl="0">
              <a:lnSpc>
                <a:spcPct val="90000"/>
              </a:lnSpc>
              <a:spcBef>
                <a:spcPts val="500"/>
              </a:spcBef>
              <a:spcAft>
                <a:spcPts val="0"/>
              </a:spcAft>
              <a:buClr>
                <a:schemeClr val="dk1"/>
              </a:buClr>
              <a:buSzPts val="2400"/>
              <a:buNone/>
            </a:pPr>
            <a:endParaRPr>
              <a:latin typeface="Bookman Old Style"/>
              <a:ea typeface="Bookman Old Style"/>
              <a:cs typeface="Bookman Old Style"/>
              <a:sym typeface="Bookman Old Style"/>
            </a:endParaRPr>
          </a:p>
          <a:p>
            <a:pPr marL="685800" lvl="1" indent="-76200" algn="l" rtl="0">
              <a:lnSpc>
                <a:spcPct val="90000"/>
              </a:lnSpc>
              <a:spcBef>
                <a:spcPts val="500"/>
              </a:spcBef>
              <a:spcAft>
                <a:spcPts val="0"/>
              </a:spcAft>
              <a:buClr>
                <a:schemeClr val="dk1"/>
              </a:buClr>
              <a:buSzPts val="2400"/>
              <a:buNone/>
            </a:pPr>
            <a:endParaRPr>
              <a:latin typeface="Bookman Old Style"/>
              <a:ea typeface="Bookman Old Style"/>
              <a:cs typeface="Bookman Old Style"/>
              <a:sym typeface="Bookman Old Style"/>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a:solidFill>
                  <a:srgbClr val="000000"/>
                </a:solidFill>
                <a:latin typeface="Bookman Old Style"/>
                <a:ea typeface="Bookman Old Style"/>
                <a:cs typeface="Bookman Old Style"/>
                <a:sym typeface="Bookman Old Style"/>
              </a:rPr>
              <a:t>Meaning of Behaviors in NCD</a:t>
            </a:r>
            <a:br>
              <a:rPr lang="en-US" sz="2500">
                <a:solidFill>
                  <a:srgbClr val="000000"/>
                </a:solidFill>
                <a:latin typeface="Bookman Old Style"/>
                <a:ea typeface="Bookman Old Style"/>
                <a:cs typeface="Bookman Old Style"/>
                <a:sym typeface="Bookman Old Style"/>
              </a:rPr>
            </a:br>
            <a:r>
              <a:rPr lang="en-US" sz="2500">
                <a:solidFill>
                  <a:srgbClr val="000000"/>
                </a:solidFill>
                <a:latin typeface="Bookman Old Style"/>
                <a:ea typeface="Bookman Old Style"/>
                <a:cs typeface="Bookman Old Style"/>
                <a:sym typeface="Bookman Old Style"/>
              </a:rPr>
              <a:t/>
            </a:r>
            <a:br>
              <a:rPr lang="en-US" sz="2500">
                <a:solidFill>
                  <a:srgbClr val="000000"/>
                </a:solidFill>
                <a:latin typeface="Bookman Old Style"/>
                <a:ea typeface="Bookman Old Style"/>
                <a:cs typeface="Bookman Old Style"/>
                <a:sym typeface="Bookman Old Style"/>
              </a:rPr>
            </a:br>
            <a:r>
              <a:rPr lang="en-US" sz="3200">
                <a:solidFill>
                  <a:srgbClr val="000000"/>
                </a:solidFill>
                <a:latin typeface="Bookman Old Style"/>
                <a:ea typeface="Bookman Old Style"/>
                <a:cs typeface="Bookman Old Style"/>
                <a:sym typeface="Bookman Old Style"/>
              </a:rPr>
              <a:t>LuBAIR™ Paradigm</a:t>
            </a:r>
            <a:endParaRPr/>
          </a:p>
        </p:txBody>
      </p:sp>
      <p:sp>
        <p:nvSpPr>
          <p:cNvPr id="175" name="Google Shape;175;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3200"/>
              <a:buChar char="•"/>
            </a:pPr>
            <a:r>
              <a:rPr lang="en-US" sz="3200">
                <a:latin typeface="Bookman Old Style"/>
                <a:ea typeface="Bookman Old Style"/>
                <a:cs typeface="Bookman Old Style"/>
                <a:sym typeface="Bookman Old Style"/>
              </a:rPr>
              <a:t>BE due to Impairment of Motivational Circuits</a:t>
            </a:r>
            <a:endParaRPr/>
          </a:p>
          <a:p>
            <a:pPr marL="0" lvl="0" indent="0" algn="l" rtl="0">
              <a:lnSpc>
                <a:spcPct val="80000"/>
              </a:lnSpc>
              <a:spcBef>
                <a:spcPts val="1000"/>
              </a:spcBef>
              <a:spcAft>
                <a:spcPts val="0"/>
              </a:spcAft>
              <a:buClr>
                <a:schemeClr val="dk1"/>
              </a:buClr>
              <a:buSzPts val="3200"/>
              <a:buNone/>
            </a:pPr>
            <a:endParaRPr sz="3200">
              <a:latin typeface="Bookman Old Style"/>
              <a:ea typeface="Bookman Old Style"/>
              <a:cs typeface="Bookman Old Style"/>
              <a:sym typeface="Bookman Old Style"/>
            </a:endParaRPr>
          </a:p>
          <a:p>
            <a:pPr marL="685800" lvl="1" indent="-228600" algn="l" rtl="0">
              <a:lnSpc>
                <a:spcPct val="80000"/>
              </a:lnSpc>
              <a:spcBef>
                <a:spcPts val="500"/>
              </a:spcBef>
              <a:spcAft>
                <a:spcPts val="0"/>
              </a:spcAft>
              <a:buClr>
                <a:schemeClr val="dk1"/>
              </a:buClr>
              <a:buSzPts val="2800"/>
              <a:buChar char="•"/>
            </a:pPr>
            <a:r>
              <a:rPr lang="en-US" sz="2800">
                <a:latin typeface="Bookman Old Style"/>
                <a:ea typeface="Bookman Old Style"/>
                <a:cs typeface="Bookman Old Style"/>
                <a:sym typeface="Bookman Old Style"/>
              </a:rPr>
              <a:t>Goal Directed Expressions</a:t>
            </a:r>
            <a:endParaRPr/>
          </a:p>
          <a:p>
            <a:pPr marL="457200" lvl="1" indent="0" algn="l" rtl="0">
              <a:lnSpc>
                <a:spcPct val="80000"/>
              </a:lnSpc>
              <a:spcBef>
                <a:spcPts val="500"/>
              </a:spcBef>
              <a:spcAft>
                <a:spcPts val="0"/>
              </a:spcAft>
              <a:buClr>
                <a:schemeClr val="dk1"/>
              </a:buClr>
              <a:buSzPts val="2800"/>
              <a:buNone/>
            </a:pPr>
            <a:endParaRPr sz="2800">
              <a:latin typeface="Bookman Old Style"/>
              <a:ea typeface="Bookman Old Style"/>
              <a:cs typeface="Bookman Old Style"/>
              <a:sym typeface="Bookman Old Style"/>
            </a:endParaRPr>
          </a:p>
          <a:p>
            <a:pPr marL="685800" lvl="1" indent="-228600" algn="l" rtl="0">
              <a:lnSpc>
                <a:spcPct val="80000"/>
              </a:lnSpc>
              <a:spcBef>
                <a:spcPts val="500"/>
              </a:spcBef>
              <a:spcAft>
                <a:spcPts val="0"/>
              </a:spcAft>
              <a:buClr>
                <a:schemeClr val="dk1"/>
              </a:buClr>
              <a:buSzPts val="2800"/>
              <a:buChar char="•"/>
            </a:pPr>
            <a:r>
              <a:rPr lang="en-US" sz="2800">
                <a:latin typeface="Bookman Old Style"/>
                <a:ea typeface="Bookman Old Style"/>
                <a:cs typeface="Bookman Old Style"/>
                <a:sym typeface="Bookman Old Style"/>
              </a:rPr>
              <a:t>Apathy Expressions</a:t>
            </a:r>
            <a:endParaRPr/>
          </a:p>
          <a:p>
            <a:pPr marL="457200" lvl="1" indent="0" algn="l" rtl="0">
              <a:lnSpc>
                <a:spcPct val="80000"/>
              </a:lnSpc>
              <a:spcBef>
                <a:spcPts val="500"/>
              </a:spcBef>
              <a:spcAft>
                <a:spcPts val="0"/>
              </a:spcAft>
              <a:buClr>
                <a:schemeClr val="dk1"/>
              </a:buClr>
              <a:buSzPts val="2800"/>
              <a:buNone/>
            </a:pPr>
            <a:endParaRPr sz="2800">
              <a:latin typeface="Bookman Old Style"/>
              <a:ea typeface="Bookman Old Style"/>
              <a:cs typeface="Bookman Old Style"/>
              <a:sym typeface="Bookman Old Style"/>
            </a:endParaRPr>
          </a:p>
          <a:p>
            <a:pPr marL="685800" lvl="1" indent="-228600" algn="l" rtl="0">
              <a:lnSpc>
                <a:spcPct val="80000"/>
              </a:lnSpc>
              <a:spcBef>
                <a:spcPts val="500"/>
              </a:spcBef>
              <a:spcAft>
                <a:spcPts val="0"/>
              </a:spcAft>
              <a:buClr>
                <a:schemeClr val="dk1"/>
              </a:buClr>
              <a:buSzPts val="2800"/>
              <a:buChar char="•"/>
            </a:pPr>
            <a:r>
              <a:rPr lang="en-US" sz="2800">
                <a:latin typeface="Bookman Old Style"/>
                <a:ea typeface="Bookman Old Style"/>
                <a:cs typeface="Bookman Old Style"/>
                <a:sym typeface="Bookman Old Style"/>
              </a:rPr>
              <a:t>Motor Expressions</a:t>
            </a:r>
            <a:endParaRPr/>
          </a:p>
          <a:p>
            <a:pPr marL="457200" lvl="1" indent="0" algn="l" rtl="0">
              <a:lnSpc>
                <a:spcPct val="80000"/>
              </a:lnSpc>
              <a:spcBef>
                <a:spcPts val="500"/>
              </a:spcBef>
              <a:spcAft>
                <a:spcPts val="0"/>
              </a:spcAft>
              <a:buClr>
                <a:schemeClr val="dk1"/>
              </a:buClr>
              <a:buSzPts val="2800"/>
              <a:buNone/>
            </a:pPr>
            <a:endParaRPr sz="2800">
              <a:latin typeface="Bookman Old Style"/>
              <a:ea typeface="Bookman Old Style"/>
              <a:cs typeface="Bookman Old Style"/>
              <a:sym typeface="Bookman Old Style"/>
            </a:endParaRPr>
          </a:p>
          <a:p>
            <a:pPr marL="685800" lvl="1" indent="-228600" algn="l" rtl="0">
              <a:lnSpc>
                <a:spcPct val="80000"/>
              </a:lnSpc>
              <a:spcBef>
                <a:spcPts val="500"/>
              </a:spcBef>
              <a:spcAft>
                <a:spcPts val="0"/>
              </a:spcAft>
              <a:buClr>
                <a:schemeClr val="dk1"/>
              </a:buClr>
              <a:buSzPts val="2800"/>
              <a:buChar char="•"/>
            </a:pPr>
            <a:r>
              <a:rPr lang="en-US" sz="2800">
                <a:latin typeface="Bookman Old Style"/>
                <a:ea typeface="Bookman Old Style"/>
                <a:cs typeface="Bookman Old Style"/>
                <a:sym typeface="Bookman Old Style"/>
              </a:rPr>
              <a:t>Importuning Expressions</a:t>
            </a:r>
            <a:endParaRPr/>
          </a:p>
          <a:p>
            <a:pPr marL="0" lvl="0" indent="0" algn="ctr" rtl="0">
              <a:lnSpc>
                <a:spcPct val="80000"/>
              </a:lnSpc>
              <a:spcBef>
                <a:spcPts val="1000"/>
              </a:spcBef>
              <a:spcAft>
                <a:spcPts val="0"/>
              </a:spcAft>
              <a:buClr>
                <a:srgbClr val="000000"/>
              </a:buClr>
              <a:buSzPts val="2000"/>
              <a:buNone/>
            </a:pPr>
            <a:r>
              <a:rPr lang="en-US" sz="2000">
                <a:solidFill>
                  <a:srgbClr val="000000"/>
                </a:solidFill>
                <a:latin typeface="Bookman Old Style"/>
                <a:ea typeface="Bookman Old Style"/>
                <a:cs typeface="Bookman Old Style"/>
                <a:sym typeface="Bookman Old Style"/>
              </a:rPr>
              <a:t>www.dementiabehaviors.com</a:t>
            </a:r>
            <a:endParaRPr/>
          </a:p>
          <a:p>
            <a:pPr marL="457200" lvl="1" indent="0" algn="ctr" rtl="0">
              <a:lnSpc>
                <a:spcPct val="80000"/>
              </a:lnSpc>
              <a:spcBef>
                <a:spcPts val="500"/>
              </a:spcBef>
              <a:spcAft>
                <a:spcPts val="0"/>
              </a:spcAft>
              <a:buClr>
                <a:schemeClr val="dk1"/>
              </a:buClr>
              <a:buSzPts val="2800"/>
              <a:buNone/>
            </a:pPr>
            <a:endParaRPr sz="2800">
              <a:latin typeface="Bookman Old Style"/>
              <a:ea typeface="Bookman Old Style"/>
              <a:cs typeface="Bookman Old Style"/>
              <a:sym typeface="Bookman Old Style"/>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dirty="0">
                <a:solidFill>
                  <a:srgbClr val="000000"/>
                </a:solidFill>
                <a:latin typeface="Bookman Old Style"/>
                <a:ea typeface="Bookman Old Style"/>
                <a:cs typeface="Bookman Old Style"/>
                <a:sym typeface="Bookman Old Style"/>
              </a:rPr>
              <a:t>Meaning of Behaviors in NCD</a:t>
            </a:r>
            <a:br>
              <a:rPr lang="en-US" sz="2500" dirty="0">
                <a:solidFill>
                  <a:srgbClr val="000000"/>
                </a:solidFill>
                <a:latin typeface="Bookman Old Style"/>
                <a:ea typeface="Bookman Old Style"/>
                <a:cs typeface="Bookman Old Style"/>
                <a:sym typeface="Bookman Old Style"/>
              </a:rPr>
            </a:br>
            <a:r>
              <a:rPr lang="en-US" sz="2500" dirty="0">
                <a:solidFill>
                  <a:srgbClr val="000000"/>
                </a:solidFill>
                <a:latin typeface="Bookman Old Style"/>
                <a:ea typeface="Bookman Old Style"/>
                <a:cs typeface="Bookman Old Style"/>
                <a:sym typeface="Bookman Old Style"/>
              </a:rPr>
              <a:t/>
            </a:r>
            <a:br>
              <a:rPr lang="en-US" sz="2500" dirty="0">
                <a:solidFill>
                  <a:srgbClr val="000000"/>
                </a:solidFill>
                <a:latin typeface="Bookman Old Style"/>
                <a:ea typeface="Bookman Old Style"/>
                <a:cs typeface="Bookman Old Style"/>
                <a:sym typeface="Bookman Old Style"/>
              </a:rPr>
            </a:br>
            <a:r>
              <a:rPr lang="en-US" sz="3200" dirty="0" err="1">
                <a:solidFill>
                  <a:srgbClr val="000000"/>
                </a:solidFill>
                <a:latin typeface="Bookman Old Style"/>
                <a:ea typeface="Bookman Old Style"/>
                <a:cs typeface="Bookman Old Style"/>
                <a:sym typeface="Bookman Old Style"/>
              </a:rPr>
              <a:t>LuBAIR</a:t>
            </a:r>
            <a:r>
              <a:rPr lang="en-US" sz="3200" dirty="0">
                <a:solidFill>
                  <a:srgbClr val="000000"/>
                </a:solidFill>
                <a:latin typeface="Bookman Old Style"/>
                <a:ea typeface="Bookman Old Style"/>
                <a:cs typeface="Bookman Old Style"/>
                <a:sym typeface="Bookman Old Style"/>
              </a:rPr>
              <a:t>™ Paradigm</a:t>
            </a:r>
            <a:endParaRPr dirty="0"/>
          </a:p>
        </p:txBody>
      </p:sp>
      <p:sp>
        <p:nvSpPr>
          <p:cNvPr id="181" name="Google Shape;181;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dirty="0">
              <a:latin typeface="Bookman Old Style"/>
              <a:ea typeface="Bookman Old Style"/>
              <a:cs typeface="Bookman Old Style"/>
              <a:sym typeface="Bookman Old Style"/>
            </a:endParaRPr>
          </a:p>
          <a:p>
            <a:pPr marL="228600" lvl="0" indent="-228600" algn="l" rtl="0">
              <a:lnSpc>
                <a:spcPct val="90000"/>
              </a:lnSpc>
              <a:spcBef>
                <a:spcPts val="1000"/>
              </a:spcBef>
              <a:spcAft>
                <a:spcPts val="0"/>
              </a:spcAft>
              <a:buClr>
                <a:schemeClr val="dk1"/>
              </a:buClr>
              <a:buSzPts val="2800"/>
              <a:buChar char="•"/>
            </a:pPr>
            <a:r>
              <a:rPr lang="en-US" dirty="0">
                <a:latin typeface="Bookman Old Style"/>
                <a:ea typeface="Bookman Old Style"/>
                <a:cs typeface="Bookman Old Style"/>
                <a:sym typeface="Bookman Old Style"/>
              </a:rPr>
              <a:t>BE due to Impairment of Emotional Regulatory Circuits</a:t>
            </a:r>
            <a:endParaRPr dirty="0"/>
          </a:p>
          <a:p>
            <a:pPr marL="0" lvl="0" indent="0" algn="l" rtl="0">
              <a:lnSpc>
                <a:spcPct val="90000"/>
              </a:lnSpc>
              <a:spcBef>
                <a:spcPts val="1000"/>
              </a:spcBef>
              <a:spcAft>
                <a:spcPts val="0"/>
              </a:spcAft>
              <a:buClr>
                <a:schemeClr val="dk1"/>
              </a:buClr>
              <a:buSzPts val="2800"/>
              <a:buNone/>
            </a:pPr>
            <a:endParaRPr dirty="0">
              <a:latin typeface="Bookman Old Style"/>
              <a:ea typeface="Bookman Old Style"/>
              <a:cs typeface="Bookman Old Style"/>
              <a:sym typeface="Bookman Old Style"/>
            </a:endParaRPr>
          </a:p>
          <a:p>
            <a:pPr marL="685800" lvl="1" indent="-228600" algn="l" rtl="0">
              <a:lnSpc>
                <a:spcPct val="90000"/>
              </a:lnSpc>
              <a:spcBef>
                <a:spcPts val="500"/>
              </a:spcBef>
              <a:spcAft>
                <a:spcPts val="0"/>
              </a:spcAft>
              <a:buClr>
                <a:schemeClr val="dk1"/>
              </a:buClr>
              <a:buSzPts val="2400"/>
              <a:buChar char="•"/>
            </a:pPr>
            <a:r>
              <a:rPr lang="en-US" dirty="0">
                <a:latin typeface="Bookman Old Style"/>
                <a:ea typeface="Bookman Old Style"/>
                <a:cs typeface="Bookman Old Style"/>
                <a:sym typeface="Bookman Old Style"/>
              </a:rPr>
              <a:t>Emotional Expressions</a:t>
            </a:r>
            <a:endParaRPr dirty="0"/>
          </a:p>
          <a:p>
            <a:pPr marL="457200" lvl="1" indent="0" algn="l" rtl="0">
              <a:lnSpc>
                <a:spcPct val="90000"/>
              </a:lnSpc>
              <a:spcBef>
                <a:spcPts val="500"/>
              </a:spcBef>
              <a:spcAft>
                <a:spcPts val="0"/>
              </a:spcAft>
              <a:buClr>
                <a:schemeClr val="dk1"/>
              </a:buClr>
              <a:buSzPts val="2400"/>
              <a:buNone/>
            </a:pPr>
            <a:endParaRPr dirty="0">
              <a:latin typeface="Bookman Old Style"/>
              <a:ea typeface="Bookman Old Style"/>
              <a:cs typeface="Bookman Old Style"/>
              <a:sym typeface="Bookman Old Style"/>
            </a:endParaRPr>
          </a:p>
          <a:p>
            <a:pPr marL="685800" lvl="1" indent="-228600" algn="l" rtl="0">
              <a:lnSpc>
                <a:spcPct val="90000"/>
              </a:lnSpc>
              <a:spcBef>
                <a:spcPts val="500"/>
              </a:spcBef>
              <a:spcAft>
                <a:spcPts val="0"/>
              </a:spcAft>
              <a:buClr>
                <a:schemeClr val="dk1"/>
              </a:buClr>
              <a:buSzPts val="2400"/>
              <a:buChar char="•"/>
            </a:pPr>
            <a:r>
              <a:rPr lang="en-US" dirty="0">
                <a:latin typeface="Bookman Old Style"/>
                <a:ea typeface="Bookman Old Style"/>
                <a:cs typeface="Bookman Old Style"/>
                <a:sym typeface="Bookman Old Style"/>
              </a:rPr>
              <a:t>Vocal Expressions</a:t>
            </a:r>
            <a:endParaRPr dirty="0"/>
          </a:p>
          <a:p>
            <a:pPr marL="457200" lvl="1" indent="0" algn="l" rtl="0">
              <a:lnSpc>
                <a:spcPct val="90000"/>
              </a:lnSpc>
              <a:spcBef>
                <a:spcPts val="500"/>
              </a:spcBef>
              <a:spcAft>
                <a:spcPts val="0"/>
              </a:spcAft>
              <a:buClr>
                <a:schemeClr val="dk1"/>
              </a:buClr>
              <a:buSzPts val="2400"/>
              <a:buNone/>
            </a:pPr>
            <a:r>
              <a:rPr lang="en-US" dirty="0">
                <a:latin typeface="Bookman Old Style"/>
                <a:ea typeface="Bookman Old Style"/>
                <a:cs typeface="Bookman Old Style"/>
                <a:sym typeface="Bookman Old Style"/>
              </a:rPr>
              <a:t> </a:t>
            </a:r>
            <a:endParaRPr dirty="0"/>
          </a:p>
          <a:p>
            <a:pPr marL="685800" lvl="1" indent="-228600" algn="l" rtl="0">
              <a:lnSpc>
                <a:spcPct val="90000"/>
              </a:lnSpc>
              <a:spcBef>
                <a:spcPts val="500"/>
              </a:spcBef>
              <a:spcAft>
                <a:spcPts val="0"/>
              </a:spcAft>
              <a:buClr>
                <a:schemeClr val="dk1"/>
              </a:buClr>
              <a:buSzPts val="2400"/>
              <a:buChar char="•"/>
            </a:pPr>
            <a:r>
              <a:rPr lang="en-US" dirty="0">
                <a:latin typeface="Bookman Old Style"/>
                <a:ea typeface="Bookman Old Style"/>
                <a:cs typeface="Bookman Old Style"/>
                <a:sym typeface="Bookman Old Style"/>
              </a:rPr>
              <a:t>Fretful/</a:t>
            </a:r>
            <a:r>
              <a:rPr lang="en-US" dirty="0" err="1">
                <a:latin typeface="Bookman Old Style"/>
                <a:ea typeface="Bookman Old Style"/>
                <a:cs typeface="Bookman Old Style"/>
                <a:sym typeface="Bookman Old Style"/>
              </a:rPr>
              <a:t>Trepidated</a:t>
            </a:r>
            <a:r>
              <a:rPr lang="en-US" dirty="0">
                <a:latin typeface="Bookman Old Style"/>
                <a:ea typeface="Bookman Old Style"/>
                <a:cs typeface="Bookman Old Style"/>
                <a:sym typeface="Bookman Old Style"/>
              </a:rPr>
              <a:t> Expression </a:t>
            </a:r>
            <a:endParaRPr dirty="0"/>
          </a:p>
          <a:p>
            <a:pPr marL="685800" lvl="1" indent="-76200" algn="l" rtl="0">
              <a:lnSpc>
                <a:spcPct val="90000"/>
              </a:lnSpc>
              <a:spcBef>
                <a:spcPts val="500"/>
              </a:spcBef>
              <a:spcAft>
                <a:spcPts val="0"/>
              </a:spcAft>
              <a:buClr>
                <a:schemeClr val="dk1"/>
              </a:buClr>
              <a:buSzPts val="2400"/>
              <a:buNone/>
            </a:pPr>
            <a:endParaRPr dirty="0">
              <a:latin typeface="Bookman Old Style"/>
              <a:ea typeface="Bookman Old Style"/>
              <a:cs typeface="Bookman Old Style"/>
              <a:sym typeface="Bookman Old Style"/>
            </a:endParaRPr>
          </a:p>
          <a:p>
            <a:pPr marL="0" lvl="0" indent="0" algn="ctr" rtl="0">
              <a:lnSpc>
                <a:spcPct val="90000"/>
              </a:lnSpc>
              <a:spcBef>
                <a:spcPts val="1000"/>
              </a:spcBef>
              <a:spcAft>
                <a:spcPts val="0"/>
              </a:spcAft>
              <a:buClr>
                <a:srgbClr val="000000"/>
              </a:buClr>
              <a:buSzPts val="2000"/>
              <a:buNone/>
            </a:pPr>
            <a:r>
              <a:rPr lang="en-US" sz="2000" dirty="0">
                <a:solidFill>
                  <a:srgbClr val="000000"/>
                </a:solidFill>
                <a:latin typeface="Bookman Old Style"/>
                <a:ea typeface="Bookman Old Style"/>
                <a:cs typeface="Bookman Old Style"/>
                <a:sym typeface="Bookman Old Style"/>
              </a:rPr>
              <a:t>www.dementiabehaviors.com</a:t>
            </a:r>
            <a:endParaRPr dirty="0"/>
          </a:p>
          <a:p>
            <a:pPr marL="457200" lvl="1" indent="0" algn="ctr" rtl="0">
              <a:lnSpc>
                <a:spcPct val="90000"/>
              </a:lnSpc>
              <a:spcBef>
                <a:spcPts val="500"/>
              </a:spcBef>
              <a:spcAft>
                <a:spcPts val="0"/>
              </a:spcAft>
              <a:buClr>
                <a:schemeClr val="dk1"/>
              </a:buClr>
              <a:buSzPts val="2400"/>
              <a:buNone/>
            </a:pPr>
            <a:endParaRPr dirty="0">
              <a:latin typeface="Bookman Old Style"/>
              <a:ea typeface="Bookman Old Style"/>
              <a:cs typeface="Bookman Old Style"/>
              <a:sym typeface="Bookman Old Style"/>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500" dirty="0">
                <a:solidFill>
                  <a:srgbClr val="000000"/>
                </a:solidFill>
                <a:latin typeface="Bookman Old Style"/>
                <a:ea typeface="Bookman Old Style"/>
                <a:cs typeface="Bookman Old Style"/>
                <a:sym typeface="Bookman Old Style"/>
              </a:rPr>
              <a:t>Meaning of Behaviors in NCD</a:t>
            </a:r>
            <a:br>
              <a:rPr lang="en-US" sz="2500" dirty="0">
                <a:solidFill>
                  <a:srgbClr val="000000"/>
                </a:solidFill>
                <a:latin typeface="Bookman Old Style"/>
                <a:ea typeface="Bookman Old Style"/>
                <a:cs typeface="Bookman Old Style"/>
                <a:sym typeface="Bookman Old Style"/>
              </a:rPr>
            </a:br>
            <a:r>
              <a:rPr lang="en-US" sz="2500" dirty="0">
                <a:solidFill>
                  <a:srgbClr val="000000"/>
                </a:solidFill>
                <a:latin typeface="Bookman Old Style"/>
                <a:ea typeface="Bookman Old Style"/>
                <a:cs typeface="Bookman Old Style"/>
                <a:sym typeface="Bookman Old Style"/>
              </a:rPr>
              <a:t/>
            </a:r>
            <a:br>
              <a:rPr lang="en-US" sz="2500" dirty="0">
                <a:solidFill>
                  <a:srgbClr val="000000"/>
                </a:solidFill>
                <a:latin typeface="Bookman Old Style"/>
                <a:ea typeface="Bookman Old Style"/>
                <a:cs typeface="Bookman Old Style"/>
                <a:sym typeface="Bookman Old Style"/>
              </a:rPr>
            </a:br>
            <a:r>
              <a:rPr lang="en-US" sz="3200" dirty="0" err="1">
                <a:solidFill>
                  <a:srgbClr val="000000"/>
                </a:solidFill>
                <a:latin typeface="Bookman Old Style"/>
                <a:ea typeface="Bookman Old Style"/>
                <a:cs typeface="Bookman Old Style"/>
                <a:sym typeface="Bookman Old Style"/>
              </a:rPr>
              <a:t>LuBAIR</a:t>
            </a:r>
            <a:r>
              <a:rPr lang="en-US" sz="3200" dirty="0">
                <a:solidFill>
                  <a:srgbClr val="000000"/>
                </a:solidFill>
                <a:latin typeface="Bookman Old Style"/>
                <a:ea typeface="Bookman Old Style"/>
                <a:cs typeface="Bookman Old Style"/>
                <a:sym typeface="Bookman Old Style"/>
              </a:rPr>
              <a:t>™ Paradigm</a:t>
            </a:r>
            <a:endParaRPr lang="en-US" dirty="0"/>
          </a:p>
        </p:txBody>
      </p:sp>
      <p:sp>
        <p:nvSpPr>
          <p:cNvPr id="3" name="Text Placeholder 2"/>
          <p:cNvSpPr>
            <a:spLocks noGrp="1"/>
          </p:cNvSpPr>
          <p:nvPr>
            <p:ph type="body" idx="1"/>
          </p:nvPr>
        </p:nvSpPr>
        <p:spPr/>
        <p:txBody>
          <a:bodyPr>
            <a:normAutofit/>
          </a:bodyPr>
          <a:lstStyle/>
          <a:p>
            <a:endParaRPr lang="en-US" sz="2400" dirty="0" smtClean="0">
              <a:latin typeface="Bookman Old Style" panose="02050604050505020204" pitchFamily="18" charset="0"/>
            </a:endParaRPr>
          </a:p>
          <a:p>
            <a:r>
              <a:rPr lang="en-US" sz="2400" dirty="0" smtClean="0">
                <a:latin typeface="Bookman Old Style" panose="02050604050505020204" pitchFamily="18" charset="0"/>
              </a:rPr>
              <a:t>BE Due to Impairment </a:t>
            </a:r>
            <a:r>
              <a:rPr lang="en-US" sz="2400" dirty="0">
                <a:solidFill>
                  <a:srgbClr val="000000"/>
                </a:solidFill>
                <a:latin typeface="Bookman Old Style"/>
                <a:ea typeface="Bookman Old Style"/>
                <a:cs typeface="Bookman Old Style"/>
                <a:sym typeface="Bookman Old Style"/>
              </a:rPr>
              <a:t>Self Monitoring and Regulatory </a:t>
            </a:r>
            <a:r>
              <a:rPr lang="en-US" sz="2400" dirty="0" smtClean="0">
                <a:solidFill>
                  <a:srgbClr val="000000"/>
                </a:solidFill>
                <a:latin typeface="Bookman Old Style"/>
                <a:ea typeface="Bookman Old Style"/>
                <a:cs typeface="Bookman Old Style"/>
                <a:sym typeface="Bookman Old Style"/>
              </a:rPr>
              <a:t>Circuits</a:t>
            </a:r>
          </a:p>
          <a:p>
            <a:endParaRPr lang="en-US" sz="2400" dirty="0">
              <a:solidFill>
                <a:srgbClr val="000000"/>
              </a:solidFill>
              <a:latin typeface="Bookman Old Style"/>
              <a:sym typeface="Bookman Old Style"/>
            </a:endParaRPr>
          </a:p>
          <a:p>
            <a:pPr lvl="2"/>
            <a:r>
              <a:rPr lang="en-US" dirty="0" smtClean="0">
                <a:solidFill>
                  <a:srgbClr val="000000"/>
                </a:solidFill>
                <a:latin typeface="Bookman Old Style"/>
                <a:sym typeface="Bookman Old Style"/>
              </a:rPr>
              <a:t>Oppositional Expressions </a:t>
            </a:r>
            <a:r>
              <a:rPr lang="en-US" dirty="0" smtClean="0">
                <a:latin typeface="Bookman Old Style" panose="02050604050505020204" pitchFamily="18" charset="0"/>
              </a:rPr>
              <a:t> </a:t>
            </a:r>
          </a:p>
          <a:p>
            <a:pPr lvl="2"/>
            <a:endParaRPr lang="en-US" dirty="0">
              <a:latin typeface="Bookman Old Style" panose="02050604050505020204" pitchFamily="18" charset="0"/>
            </a:endParaRPr>
          </a:p>
          <a:p>
            <a:pPr lvl="2"/>
            <a:r>
              <a:rPr lang="en-US" dirty="0" smtClean="0">
                <a:latin typeface="Bookman Old Style" panose="02050604050505020204" pitchFamily="18" charset="0"/>
              </a:rPr>
              <a:t>Physical Expressions</a:t>
            </a:r>
          </a:p>
          <a:p>
            <a:pPr lvl="2"/>
            <a:endParaRPr lang="en-US" dirty="0">
              <a:latin typeface="Bookman Old Style" panose="02050604050505020204" pitchFamily="18" charset="0"/>
            </a:endParaRPr>
          </a:p>
          <a:p>
            <a:pPr lvl="2"/>
            <a:r>
              <a:rPr lang="en-US" dirty="0" smtClean="0">
                <a:latin typeface="Bookman Old Style" panose="02050604050505020204" pitchFamily="18" charset="0"/>
              </a:rPr>
              <a:t>Sexual Expressions</a:t>
            </a:r>
            <a:endParaRPr lang="en-US" dirty="0">
              <a:latin typeface="Bookman Old Style" panose="02050604050505020204" pitchFamily="18" charset="0"/>
            </a:endParaRPr>
          </a:p>
        </p:txBody>
      </p:sp>
    </p:spTree>
    <p:extLst>
      <p:ext uri="{BB962C8B-B14F-4D97-AF65-F5344CB8AC3E}">
        <p14:creationId xmlns:p14="http://schemas.microsoft.com/office/powerpoint/2010/main" val="220832949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a:solidFill>
                  <a:srgbClr val="000000"/>
                </a:solidFill>
                <a:latin typeface="Bookman Old Style"/>
                <a:ea typeface="Bookman Old Style"/>
                <a:cs typeface="Bookman Old Style"/>
                <a:sym typeface="Bookman Old Style"/>
              </a:rPr>
              <a:t>Meaning of Behaviors in NCD</a:t>
            </a:r>
            <a:br>
              <a:rPr lang="en-US" sz="2500">
                <a:solidFill>
                  <a:srgbClr val="000000"/>
                </a:solidFill>
                <a:latin typeface="Bookman Old Style"/>
                <a:ea typeface="Bookman Old Style"/>
                <a:cs typeface="Bookman Old Style"/>
                <a:sym typeface="Bookman Old Style"/>
              </a:rPr>
            </a:br>
            <a:r>
              <a:rPr lang="en-US" sz="2500">
                <a:solidFill>
                  <a:srgbClr val="000000"/>
                </a:solidFill>
                <a:latin typeface="Bookman Old Style"/>
                <a:ea typeface="Bookman Old Style"/>
                <a:cs typeface="Bookman Old Style"/>
                <a:sym typeface="Bookman Old Style"/>
              </a:rPr>
              <a:t/>
            </a:r>
            <a:br>
              <a:rPr lang="en-US" sz="2500">
                <a:solidFill>
                  <a:srgbClr val="000000"/>
                </a:solidFill>
                <a:latin typeface="Bookman Old Style"/>
                <a:ea typeface="Bookman Old Style"/>
                <a:cs typeface="Bookman Old Style"/>
                <a:sym typeface="Bookman Old Style"/>
              </a:rPr>
            </a:br>
            <a:r>
              <a:rPr lang="en-US" sz="3200">
                <a:solidFill>
                  <a:srgbClr val="000000"/>
                </a:solidFill>
                <a:latin typeface="Bookman Old Style"/>
                <a:ea typeface="Bookman Old Style"/>
                <a:cs typeface="Bookman Old Style"/>
                <a:sym typeface="Bookman Old Style"/>
              </a:rPr>
              <a:t>LuBAIR™ Paradigm</a:t>
            </a:r>
            <a:endParaRPr/>
          </a:p>
        </p:txBody>
      </p:sp>
      <p:sp>
        <p:nvSpPr>
          <p:cNvPr id="193" name="Google Shape;193;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342900" lvl="0" indent="-342900" algn="l" rtl="0">
              <a:lnSpc>
                <a:spcPct val="140000"/>
              </a:lnSpc>
              <a:spcBef>
                <a:spcPts val="0"/>
              </a:spcBef>
              <a:spcAft>
                <a:spcPts val="0"/>
              </a:spcAft>
              <a:buClr>
                <a:srgbClr val="F0A22E"/>
              </a:buClr>
              <a:buSzPts val="2890"/>
              <a:buFont typeface="Noto Sans Symbols"/>
              <a:buChar char="▪"/>
            </a:pPr>
            <a:r>
              <a:rPr lang="en-US" sz="2890">
                <a:solidFill>
                  <a:srgbClr val="000000"/>
                </a:solidFill>
                <a:latin typeface="Bookman Old Style"/>
                <a:ea typeface="Bookman Old Style"/>
                <a:cs typeface="Bookman Old Style"/>
                <a:sym typeface="Bookman Old Style"/>
              </a:rPr>
              <a:t>Accepting them as ‘Normal’</a:t>
            </a:r>
            <a:endParaRPr/>
          </a:p>
          <a:p>
            <a:pPr marL="342900" lvl="0" indent="-342900" algn="l" rtl="0">
              <a:lnSpc>
                <a:spcPct val="140000"/>
              </a:lnSpc>
              <a:spcBef>
                <a:spcPts val="1200"/>
              </a:spcBef>
              <a:spcAft>
                <a:spcPts val="0"/>
              </a:spcAft>
              <a:buClr>
                <a:srgbClr val="F0A22E"/>
              </a:buClr>
              <a:buSzPts val="2890"/>
              <a:buFont typeface="Noto Sans Symbols"/>
              <a:buChar char="▪"/>
            </a:pPr>
            <a:r>
              <a:rPr lang="en-US" sz="2890">
                <a:solidFill>
                  <a:srgbClr val="000000"/>
                </a:solidFill>
                <a:latin typeface="Bookman Old Style"/>
                <a:ea typeface="Bookman Old Style"/>
                <a:cs typeface="Bookman Old Style"/>
                <a:sym typeface="Bookman Old Style"/>
              </a:rPr>
              <a:t>‘Normalized’ for the ‘Personhood’.</a:t>
            </a:r>
            <a:endParaRPr/>
          </a:p>
          <a:p>
            <a:pPr marL="342900" lvl="0" indent="-342900" algn="l" rtl="0">
              <a:lnSpc>
                <a:spcPct val="140000"/>
              </a:lnSpc>
              <a:spcBef>
                <a:spcPts val="1200"/>
              </a:spcBef>
              <a:spcAft>
                <a:spcPts val="0"/>
              </a:spcAft>
              <a:buClr>
                <a:srgbClr val="F0A22E"/>
              </a:buClr>
              <a:buSzPts val="2890"/>
              <a:buFont typeface="Noto Sans Symbols"/>
              <a:buChar char="▪"/>
            </a:pPr>
            <a:r>
              <a:rPr lang="en-US" sz="2890">
                <a:solidFill>
                  <a:srgbClr val="000000"/>
                </a:solidFill>
                <a:latin typeface="Bookman Old Style"/>
                <a:ea typeface="Bookman Old Style"/>
                <a:cs typeface="Bookman Old Style"/>
                <a:sym typeface="Bookman Old Style"/>
              </a:rPr>
              <a:t>As a means of ‘Communication’ by Pwd.  </a:t>
            </a:r>
            <a:endParaRPr/>
          </a:p>
          <a:p>
            <a:pPr marL="342900" lvl="0" indent="-342900" algn="l" rtl="0">
              <a:lnSpc>
                <a:spcPct val="140000"/>
              </a:lnSpc>
              <a:spcBef>
                <a:spcPts val="1200"/>
              </a:spcBef>
              <a:spcAft>
                <a:spcPts val="0"/>
              </a:spcAft>
              <a:buClr>
                <a:srgbClr val="F0A22E"/>
              </a:buClr>
              <a:buSzPts val="2890"/>
              <a:buFont typeface="Noto Sans Symbols"/>
              <a:buChar char="▪"/>
            </a:pPr>
            <a:r>
              <a:rPr lang="en-US" sz="2890">
                <a:solidFill>
                  <a:srgbClr val="000000"/>
                </a:solidFill>
                <a:latin typeface="Bookman Old Style"/>
                <a:ea typeface="Bookman Old Style"/>
                <a:cs typeface="Bookman Old Style"/>
                <a:sym typeface="Bookman Old Style"/>
              </a:rPr>
              <a:t>From the point of view of caregivers</a:t>
            </a:r>
            <a:endParaRPr/>
          </a:p>
          <a:p>
            <a:pPr marL="342900" lvl="0" indent="-342900" algn="l" rtl="0">
              <a:lnSpc>
                <a:spcPct val="140000"/>
              </a:lnSpc>
              <a:spcBef>
                <a:spcPts val="1200"/>
              </a:spcBef>
              <a:spcAft>
                <a:spcPts val="0"/>
              </a:spcAft>
              <a:buClr>
                <a:srgbClr val="F0A22E"/>
              </a:buClr>
              <a:buSzPts val="2890"/>
              <a:buFont typeface="Noto Sans Symbols"/>
              <a:buChar char="▪"/>
            </a:pPr>
            <a:r>
              <a:rPr lang="en-US" sz="2890">
                <a:solidFill>
                  <a:srgbClr val="000000"/>
                </a:solidFill>
                <a:latin typeface="Bookman Old Style"/>
                <a:ea typeface="Bookman Old Style"/>
                <a:cs typeface="Bookman Old Style"/>
                <a:sym typeface="Bookman Old Style"/>
              </a:rPr>
              <a:t>From the point of view of PwD</a:t>
            </a:r>
            <a:endParaRPr sz="2890">
              <a:solidFill>
                <a:srgbClr val="000000"/>
              </a:solidFill>
              <a:latin typeface="Bookman Old Style"/>
              <a:ea typeface="Bookman Old Style"/>
              <a:cs typeface="Bookman Old Style"/>
              <a:sym typeface="Bookman Old Style"/>
            </a:endParaRPr>
          </a:p>
          <a:p>
            <a:pPr marL="0" lvl="0" indent="0" algn="ctr" rtl="0">
              <a:lnSpc>
                <a:spcPct val="70000"/>
              </a:lnSpc>
              <a:spcBef>
                <a:spcPts val="2200"/>
              </a:spcBef>
              <a:spcAft>
                <a:spcPts val="0"/>
              </a:spcAft>
              <a:buClr>
                <a:srgbClr val="000000"/>
              </a:buClr>
              <a:buSzPts val="1700"/>
              <a:buNone/>
            </a:pPr>
            <a:r>
              <a:rPr lang="en-US" sz="1700">
                <a:solidFill>
                  <a:srgbClr val="000000"/>
                </a:solidFill>
                <a:latin typeface="Bookman Old Style"/>
                <a:ea typeface="Bookman Old Style"/>
                <a:cs typeface="Bookman Old Style"/>
                <a:sym typeface="Bookman Old Style"/>
              </a:rPr>
              <a:t>www.dementiabehaviors.com</a:t>
            </a:r>
            <a:endParaRPr sz="1700">
              <a:solidFill>
                <a:srgbClr val="000000"/>
              </a:solidFill>
              <a:latin typeface="Bookman Old Style"/>
              <a:ea typeface="Bookman Old Style"/>
              <a:cs typeface="Bookman Old Style"/>
              <a:sym typeface="Bookman Old Style"/>
            </a:endParaRPr>
          </a:p>
          <a:p>
            <a:pPr marL="0" lvl="0" indent="0" algn="ctr" rtl="0">
              <a:lnSpc>
                <a:spcPct val="70000"/>
              </a:lnSpc>
              <a:spcBef>
                <a:spcPts val="1000"/>
              </a:spcBef>
              <a:spcAft>
                <a:spcPts val="0"/>
              </a:spcAft>
              <a:buClr>
                <a:schemeClr val="dk1"/>
              </a:buClr>
              <a:buSzPts val="2380"/>
              <a:buNone/>
            </a:pPr>
            <a:endParaRPr sz="238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00"/>
              </a:buClr>
              <a:buSzPts val="2500"/>
              <a:buFont typeface="Bookman Old Style"/>
              <a:buNone/>
            </a:pPr>
            <a:r>
              <a:rPr lang="en-US" sz="2500">
                <a:solidFill>
                  <a:srgbClr val="000000"/>
                </a:solidFill>
                <a:latin typeface="Bookman Old Style"/>
                <a:ea typeface="Bookman Old Style"/>
                <a:cs typeface="Bookman Old Style"/>
                <a:sym typeface="Bookman Old Style"/>
              </a:rPr>
              <a:t>Meaning of Behaviors in NCD</a:t>
            </a:r>
            <a:br>
              <a:rPr lang="en-US" sz="2500">
                <a:solidFill>
                  <a:srgbClr val="000000"/>
                </a:solidFill>
                <a:latin typeface="Bookman Old Style"/>
                <a:ea typeface="Bookman Old Style"/>
                <a:cs typeface="Bookman Old Style"/>
                <a:sym typeface="Bookman Old Style"/>
              </a:rPr>
            </a:br>
            <a:r>
              <a:rPr lang="en-US" sz="2500">
                <a:solidFill>
                  <a:srgbClr val="000000"/>
                </a:solidFill>
                <a:latin typeface="Bookman Old Style"/>
                <a:ea typeface="Bookman Old Style"/>
                <a:cs typeface="Bookman Old Style"/>
                <a:sym typeface="Bookman Old Style"/>
              </a:rPr>
              <a:t/>
            </a:r>
            <a:br>
              <a:rPr lang="en-US" sz="2500">
                <a:solidFill>
                  <a:srgbClr val="000000"/>
                </a:solidFill>
                <a:latin typeface="Bookman Old Style"/>
                <a:ea typeface="Bookman Old Style"/>
                <a:cs typeface="Bookman Old Style"/>
                <a:sym typeface="Bookman Old Style"/>
              </a:rPr>
            </a:br>
            <a:r>
              <a:rPr lang="en-US" sz="3200">
                <a:solidFill>
                  <a:srgbClr val="000000"/>
                </a:solidFill>
                <a:latin typeface="Bookman Old Style"/>
                <a:ea typeface="Bookman Old Style"/>
                <a:cs typeface="Bookman Old Style"/>
                <a:sym typeface="Bookman Old Style"/>
              </a:rPr>
              <a:t>LuBAIR™ Paradigm</a:t>
            </a:r>
            <a:endParaRPr/>
          </a:p>
        </p:txBody>
      </p:sp>
      <p:sp>
        <p:nvSpPr>
          <p:cNvPr id="199" name="Google Shape;199;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000000"/>
              </a:buClr>
              <a:buSzPts val="3200"/>
              <a:buNone/>
            </a:pPr>
            <a:r>
              <a:rPr lang="en-US" sz="3200" b="1">
                <a:solidFill>
                  <a:srgbClr val="000000"/>
                </a:solidFill>
                <a:latin typeface="Arial Rounded"/>
                <a:ea typeface="Arial Rounded"/>
                <a:cs typeface="Arial Rounded"/>
                <a:sym typeface="Arial Rounded"/>
              </a:rPr>
              <a:t>Expressions have a ‘Purpose’…</a:t>
            </a:r>
            <a:endParaRPr/>
          </a:p>
          <a:p>
            <a:pPr marL="742950" lvl="1" indent="-285750" algn="l" rtl="0">
              <a:lnSpc>
                <a:spcPct val="100000"/>
              </a:lnSpc>
              <a:spcBef>
                <a:spcPts val="4200"/>
              </a:spcBef>
              <a:spcAft>
                <a:spcPts val="0"/>
              </a:spcAft>
              <a:buClr>
                <a:srgbClr val="000000"/>
              </a:buClr>
              <a:buSzPts val="2500"/>
              <a:buChar char="•"/>
            </a:pPr>
            <a:r>
              <a:rPr lang="en-US" sz="2500" b="1">
                <a:solidFill>
                  <a:srgbClr val="000000"/>
                </a:solidFill>
                <a:latin typeface="Arial Rounded"/>
                <a:ea typeface="Arial Rounded"/>
                <a:cs typeface="Arial Rounded"/>
                <a:sym typeface="Arial Rounded"/>
              </a:rPr>
              <a:t>How caregivers interpret expressions</a:t>
            </a:r>
            <a:endParaRPr/>
          </a:p>
          <a:p>
            <a:pPr marL="0" lvl="0" indent="0" algn="l" rtl="0">
              <a:lnSpc>
                <a:spcPct val="100000"/>
              </a:lnSpc>
              <a:spcBef>
                <a:spcPts val="4200"/>
              </a:spcBef>
              <a:spcAft>
                <a:spcPts val="0"/>
              </a:spcAft>
              <a:buClr>
                <a:srgbClr val="000000"/>
              </a:buClr>
              <a:buSzPts val="3200"/>
              <a:buNone/>
            </a:pPr>
            <a:r>
              <a:rPr lang="en-US" sz="3200" b="1">
                <a:solidFill>
                  <a:srgbClr val="000000"/>
                </a:solidFill>
                <a:latin typeface="Arial Rounded"/>
                <a:ea typeface="Arial Rounded"/>
                <a:cs typeface="Arial Rounded"/>
                <a:sym typeface="Arial Rounded"/>
              </a:rPr>
              <a:t>Expressions have a ‘Meaning’…</a:t>
            </a:r>
            <a:endParaRPr/>
          </a:p>
          <a:p>
            <a:pPr marL="742950" lvl="1" indent="-285750" algn="l" rtl="0">
              <a:lnSpc>
                <a:spcPct val="100000"/>
              </a:lnSpc>
              <a:spcBef>
                <a:spcPts val="4200"/>
              </a:spcBef>
              <a:spcAft>
                <a:spcPts val="0"/>
              </a:spcAft>
              <a:buClr>
                <a:srgbClr val="000000"/>
              </a:buClr>
              <a:buSzPts val="2500"/>
              <a:buChar char="•"/>
            </a:pPr>
            <a:r>
              <a:rPr lang="en-US" sz="2500" b="1">
                <a:solidFill>
                  <a:srgbClr val="000000"/>
                </a:solidFill>
                <a:latin typeface="Arial Rounded"/>
                <a:ea typeface="Arial Rounded"/>
                <a:cs typeface="Arial Rounded"/>
                <a:sym typeface="Arial Rounded"/>
              </a:rPr>
              <a:t>What the PwD is ‘communicating’ to caregivers</a:t>
            </a:r>
            <a:endParaRPr/>
          </a:p>
          <a:p>
            <a:pPr marL="0" lvl="0" indent="0" algn="ctr" rtl="0">
              <a:lnSpc>
                <a:spcPct val="90000"/>
              </a:lnSpc>
              <a:spcBef>
                <a:spcPts val="5200"/>
              </a:spcBef>
              <a:spcAft>
                <a:spcPts val="0"/>
              </a:spcAft>
              <a:buClr>
                <a:srgbClr val="000000"/>
              </a:buClr>
              <a:buSzPts val="1700"/>
              <a:buNone/>
            </a:pPr>
            <a:r>
              <a:rPr lang="en-US" sz="1700">
                <a:solidFill>
                  <a:srgbClr val="000000"/>
                </a:solidFill>
                <a:latin typeface="Bookman Old Style"/>
                <a:ea typeface="Bookman Old Style"/>
                <a:cs typeface="Bookman Old Style"/>
                <a:sym typeface="Bookman Old Style"/>
              </a:rPr>
              <a:t>www.dementiabehaviors.com</a:t>
            </a:r>
            <a:endParaRPr/>
          </a:p>
          <a:p>
            <a:pPr marL="457200" lvl="1" indent="0" algn="ctr" rtl="0">
              <a:lnSpc>
                <a:spcPct val="100000"/>
              </a:lnSpc>
              <a:spcBef>
                <a:spcPts val="0"/>
              </a:spcBef>
              <a:spcAft>
                <a:spcPts val="0"/>
              </a:spcAft>
              <a:buClr>
                <a:schemeClr val="dk1"/>
              </a:buClr>
              <a:buSzPts val="2500"/>
              <a:buNone/>
            </a:pPr>
            <a:endParaRPr sz="2500" b="1">
              <a:solidFill>
                <a:srgbClr val="000000"/>
              </a:solidFill>
              <a:latin typeface="Arial Rounded"/>
              <a:ea typeface="Arial Rounded"/>
              <a:cs typeface="Arial Rounded"/>
              <a:sym typeface="Arial Rounded"/>
            </a:endParaRPr>
          </a:p>
          <a:p>
            <a:pPr marL="457200" lvl="1" indent="0" algn="l" rtl="0">
              <a:lnSpc>
                <a:spcPct val="100000"/>
              </a:lnSpc>
              <a:spcBef>
                <a:spcPts val="4200"/>
              </a:spcBef>
              <a:spcAft>
                <a:spcPts val="0"/>
              </a:spcAft>
              <a:buClr>
                <a:schemeClr val="dk1"/>
              </a:buClr>
              <a:buSzPts val="2500"/>
              <a:buNone/>
            </a:pPr>
            <a:endParaRPr sz="2500" b="1">
              <a:solidFill>
                <a:srgbClr val="000000"/>
              </a:solidFill>
              <a:latin typeface="Arial Rounded"/>
              <a:ea typeface="Arial Rounded"/>
              <a:cs typeface="Arial Rounded"/>
              <a:sym typeface="Arial Rounded"/>
            </a:endParaRPr>
          </a:p>
        </p:txBody>
      </p:sp>
    </p:spTree>
  </p:cSld>
  <p:clrMapOvr>
    <a:masterClrMapping/>
  </p:clrMapOvr>
</p:sld>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3624</Words>
  <Application>Microsoft Office PowerPoint</Application>
  <PresentationFormat>Widescreen</PresentationFormat>
  <Paragraphs>1096</Paragraphs>
  <Slides>98</Slides>
  <Notes>56</Notes>
  <HiddenSlides>0</HiddenSlides>
  <MMClips>0</MMClips>
  <ScaleCrop>false</ScaleCrop>
  <HeadingPairs>
    <vt:vector size="6" baseType="variant">
      <vt:variant>
        <vt:lpstr>Fonts Used</vt:lpstr>
      </vt:variant>
      <vt:variant>
        <vt:i4>13</vt:i4>
      </vt:variant>
      <vt:variant>
        <vt:lpstr>Theme</vt:lpstr>
      </vt:variant>
      <vt:variant>
        <vt:i4>5</vt:i4>
      </vt:variant>
      <vt:variant>
        <vt:lpstr>Slide Titles</vt:lpstr>
      </vt:variant>
      <vt:variant>
        <vt:i4>98</vt:i4>
      </vt:variant>
    </vt:vector>
  </HeadingPairs>
  <TitlesOfParts>
    <vt:vector size="116" baseType="lpstr">
      <vt:lpstr>Aharoni</vt:lpstr>
      <vt:lpstr>Arial</vt:lpstr>
      <vt:lpstr>Arial Black</vt:lpstr>
      <vt:lpstr>Arial Rounded</vt:lpstr>
      <vt:lpstr>Bookman Old Style</vt:lpstr>
      <vt:lpstr>Calibri</vt:lpstr>
      <vt:lpstr>Calibri Light</vt:lpstr>
      <vt:lpstr>Courier New</vt:lpstr>
      <vt:lpstr>Franklin Gothic Book</vt:lpstr>
      <vt:lpstr>Franklin Gothic Medium</vt:lpstr>
      <vt:lpstr>Noto Sans Symbols</vt:lpstr>
      <vt:lpstr>Wingdings</vt:lpstr>
      <vt:lpstr>Wingdings 2</vt:lpstr>
      <vt:lpstr>Office Theme</vt:lpstr>
      <vt:lpstr>Default Design</vt:lpstr>
      <vt:lpstr>1_Default Design</vt:lpstr>
      <vt:lpstr>Trek</vt:lpstr>
      <vt:lpstr>1_Office Theme</vt:lpstr>
      <vt:lpstr>Approach to Understanding the ‘Meaning’ of Behaviors in NCD  (Luthra’s Behavioral Assessment and Intervention Response Paradigm)   LuBAIR™ Paradigm</vt:lpstr>
      <vt:lpstr>Approach to Understanding the ‘Meaning’ of Behaviors in NCD</vt:lpstr>
      <vt:lpstr>Approach to Understanding the ‘Meaning’ of Behaviors in NCD</vt:lpstr>
      <vt:lpstr>Approach to Understanding the ‘Meaning’ of Behaviors in NCD</vt:lpstr>
      <vt:lpstr>Approach to Understanding the ‘Meaning’ of Behaviors in NCD</vt:lpstr>
      <vt:lpstr>Approach to Understanding the ‘Meaning’ of Behaviors in NCD</vt:lpstr>
      <vt:lpstr>Terminology and Conceptual Models </vt:lpstr>
      <vt:lpstr>Biological Model</vt:lpstr>
      <vt:lpstr>Approach to Understanding the ‘Meaning’ of Behaviors in NCD</vt:lpstr>
      <vt:lpstr>Approach to Understanding the ‘Meaning’ of Behaviors in NCD</vt:lpstr>
      <vt:lpstr>Terminology and Definitions</vt:lpstr>
      <vt:lpstr>Approach to Understanding the ‘Meaning’ of Behaviors in NCD</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lpstr> Conceptualizing Behaviors as ‘Symptom’ or ‘Syndrome’ </vt:lpstr>
      <vt:lpstr>Consequences of Needs-Driven, Dementia-Compromised Behaviors        (C-NDB) (Algase et. al., 1996 and Kovach et al., 2005) </vt:lpstr>
      <vt:lpstr>Conceptualizing Behaviors as ‘Symptom’ or ‘Syndrome’</vt:lpstr>
      <vt:lpstr>Conceptualizing Behaviors as ‘Symptom’ or ‘Syndrome’</vt:lpstr>
      <vt:lpstr>Conceptualizing Behaviors as ‘Symptom’ or ‘Syndrome’</vt:lpstr>
      <vt:lpstr>Conceptualizing Behaviors as ‘Symptom’ or ‘Syndrome’</vt:lpstr>
      <vt:lpstr>Conceptualizing Behaviors as ‘Symptom’ or ‘Syndrome’</vt:lpstr>
      <vt:lpstr>Meaning of Behaviors in NCD  LuBAIR™ Paradigm</vt:lpstr>
      <vt:lpstr>Meaning of Behaviors in NCD  LuBAIR™ Paradigm</vt:lpstr>
      <vt:lpstr>Meaning of Behaviors in NCD  LuBAIR™ Paradigm</vt:lpstr>
      <vt:lpstr>PowerPoint Presentation</vt:lpstr>
      <vt:lpstr>PowerPoint Presentation</vt:lpstr>
      <vt:lpstr>PowerPoint Presentation</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lpstr>PowerPoint Presentation</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lpstr>Biological Factors </vt:lpstr>
      <vt:lpstr>Biological Factors </vt:lpstr>
      <vt:lpstr>Model of Illness</vt:lpstr>
      <vt:lpstr>Model of Illness  Biological Factors</vt:lpstr>
      <vt:lpstr>Biological Facotrs </vt:lpstr>
      <vt:lpstr> Biological Factors</vt:lpstr>
      <vt:lpstr>Biological Factors</vt:lpstr>
      <vt:lpstr>Model of Illness  Biological Factors</vt:lpstr>
      <vt:lpstr>Model of Illness</vt:lpstr>
      <vt:lpstr>Model of Illness</vt:lpstr>
      <vt:lpstr>Model of Illness</vt:lpstr>
      <vt:lpstr>Model of Illness</vt:lpstr>
      <vt:lpstr>Model of illness Model</vt:lpstr>
      <vt:lpstr>Model of illness Model</vt:lpstr>
      <vt:lpstr>Model of Illness</vt:lpstr>
      <vt:lpstr>Model of Illness</vt:lpstr>
      <vt:lpstr>Model of Illness</vt:lpstr>
      <vt:lpstr>Model of Illness</vt:lpstr>
      <vt:lpstr>Model of Illness</vt:lpstr>
      <vt:lpstr>Model of Illness  Personal Factors</vt:lpstr>
      <vt:lpstr>Model of Illness</vt:lpstr>
      <vt:lpstr>Model of Illness</vt:lpstr>
      <vt:lpstr>Model of Illness  Environmental Factors</vt:lpstr>
      <vt:lpstr>Model of Illness</vt:lpstr>
      <vt:lpstr>Model of Illness  Environmental Factors</vt:lpstr>
      <vt:lpstr>Model of Illness</vt:lpstr>
      <vt:lpstr>Model of Illness</vt:lpstr>
      <vt:lpstr>Bio-psycho-social (BPS) Model</vt:lpstr>
      <vt:lpstr>BPS Model</vt:lpstr>
      <vt:lpstr>BPS Model</vt:lpstr>
      <vt:lpstr>BPS Model</vt:lpstr>
      <vt:lpstr>BPS Model</vt:lpstr>
      <vt:lpstr>New Model New Terminology  (Stage Congruent Responsive Behaviors)</vt:lpstr>
      <vt:lpstr>Understanding Behaviors</vt:lpstr>
      <vt:lpstr>Proposed Classification System</vt:lpstr>
      <vt:lpstr>Proposed Classification System</vt:lpstr>
      <vt:lpstr>Proposed Classification System</vt:lpstr>
      <vt:lpstr>Proposed Classification System</vt:lpstr>
      <vt:lpstr>Proposed Classification System</vt:lpstr>
      <vt:lpstr>Proposed Classification System</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lpstr>PowerPoint Presentation</vt:lpstr>
      <vt:lpstr>PowerPoint Presentation</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lpstr>Meaning of Behaviors in NCD  LuBAIR™ Paradigm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name: Annual Scientific Meeting. 16-17th October 2020. Canadian Academy of Geriatric Psychiatry. Presentational Title:  “A new approach to understanding the meaning of behavioral expressions in persons living with neurocognitive disorders”</dc:title>
  <dc:creator>Atul Sunny Luthra</dc:creator>
  <cp:lastModifiedBy>Natalia Chernykh</cp:lastModifiedBy>
  <cp:revision>96</cp:revision>
  <dcterms:created xsi:type="dcterms:W3CDTF">2020-09-09T23:05:47Z</dcterms:created>
  <dcterms:modified xsi:type="dcterms:W3CDTF">2021-04-09T18:26:10Z</dcterms:modified>
</cp:coreProperties>
</file>