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866" r:id="rId2"/>
    <p:sldId id="773" r:id="rId3"/>
    <p:sldId id="838" r:id="rId4"/>
    <p:sldId id="846" r:id="rId5"/>
    <p:sldId id="847" r:id="rId6"/>
    <p:sldId id="848" r:id="rId7"/>
    <p:sldId id="794" r:id="rId8"/>
    <p:sldId id="795" r:id="rId9"/>
    <p:sldId id="796" r:id="rId10"/>
    <p:sldId id="834" r:id="rId11"/>
    <p:sldId id="835" r:id="rId12"/>
    <p:sldId id="836" r:id="rId13"/>
    <p:sldId id="780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81D"/>
    <a:srgbClr val="FFFF6D"/>
    <a:srgbClr val="81FF81"/>
    <a:srgbClr val="F1FAB8"/>
    <a:srgbClr val="FFB685"/>
    <a:srgbClr val="FF8989"/>
    <a:srgbClr val="8F8FFF"/>
    <a:srgbClr val="6161FF"/>
    <a:srgbClr val="FF3333"/>
    <a:srgbClr val="2AC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9" autoAdjust="0"/>
    <p:restoredTop sz="81670" autoAdjust="0"/>
  </p:normalViewPr>
  <p:slideViewPr>
    <p:cSldViewPr>
      <p:cViewPr varScale="1">
        <p:scale>
          <a:sx n="94" d="100"/>
          <a:sy n="94" d="100"/>
        </p:scale>
        <p:origin x="23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5868"/>
    </p:cViewPr>
  </p:sorterViewPr>
  <p:notesViewPr>
    <p:cSldViewPr>
      <p:cViewPr varScale="1">
        <p:scale>
          <a:sx n="114" d="100"/>
          <a:sy n="114" d="100"/>
        </p:scale>
        <p:origin x="-2292" y="-96"/>
      </p:cViewPr>
      <p:guideLst>
        <p:guide orient="horz" pos="2929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ED4206-1841-48F1-A0BB-661AD6A8444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3E7476AC-12A1-4CCD-9E81-D68ACBA96083}">
      <dgm:prSet phldrT="[Text]" custT="1"/>
      <dgm:spPr>
        <a:xfrm>
          <a:off x="1335490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1F154D37-FBDE-4948-9DF3-FD4C07AA283B}" type="par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80CF9F67-8485-4836-94A1-6CD3B2749229}" type="sibTrans" cxnId="{335A5600-559F-407E-B2A2-632373547CA8}">
      <dgm:prSet/>
      <dgm:spPr/>
      <dgm:t>
        <a:bodyPr/>
        <a:lstStyle/>
        <a:p>
          <a:pPr algn="ctr"/>
          <a:endParaRPr lang="en-CA" sz="3200" b="1"/>
        </a:p>
      </dgm:t>
    </dgm:pt>
    <dgm:pt modelId="{6BDBDDFD-03FF-4FEA-B042-D5294A2B246F}">
      <dgm:prSet phldrT="[Text]" custT="1"/>
      <dgm:spPr>
        <a:xfrm rot="5400000">
          <a:off x="2789586" y="182965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 rIns="64008"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4813428D-3C96-4354-9EF2-A08368DEDF8C}" type="par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5DE32896-1420-4C09-84A4-6AB762118BDC}" type="sibTrans" cxnId="{7443AD65-EA80-4B5D-B2BE-F003A6484804}">
      <dgm:prSet/>
      <dgm:spPr/>
      <dgm:t>
        <a:bodyPr/>
        <a:lstStyle/>
        <a:p>
          <a:pPr algn="ctr"/>
          <a:endParaRPr lang="en-CA" sz="3200" b="1"/>
        </a:p>
      </dgm:t>
    </dgm:pt>
    <dgm:pt modelId="{C4317CD5-8BA5-4833-993A-EF0F65610CC7}">
      <dgm:prSet phldrT="[Text]" custT="1"/>
      <dgm:spPr>
        <a:xfrm rot="10800000">
          <a:off x="2789586" y="1637061"/>
          <a:ext cx="1389897" cy="1389897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/>
          <a:endParaRPr lang="en-CA" sz="1800" b="1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gm:t>
    </dgm:pt>
    <dgm:pt modelId="{F6C15282-CB05-4E76-84D4-EA37ED227253}" type="par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A034068D-6037-43AB-A5EF-0BBC1DA47591}" type="sibTrans" cxnId="{AB221E37-8BEA-4DC9-9A47-103A89146E3B}">
      <dgm:prSet/>
      <dgm:spPr/>
      <dgm:t>
        <a:bodyPr/>
        <a:lstStyle/>
        <a:p>
          <a:pPr algn="ctr"/>
          <a:endParaRPr lang="en-CA" sz="3200" b="1"/>
        </a:p>
      </dgm:t>
    </dgm:pt>
    <dgm:pt modelId="{4B12BB1A-6F4D-4D01-BA2D-C5DC8C924F20}">
      <dgm:prSet phldrT="[Text]" custT="1"/>
      <dgm:spPr>
        <a:xfrm rot="16200000">
          <a:off x="1335490" y="1637061"/>
          <a:ext cx="1389897" cy="1389897"/>
        </a:xfrm>
        <a:solidFill>
          <a:srgbClr val="81FF8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CA" sz="1800" b="1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gm:t>
    </dgm:pt>
    <dgm:pt modelId="{8E86FA51-DC96-425E-A2D0-31D930B2DF61}" type="par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FE54B19C-8825-4D67-A142-23196C5895AD}" type="sibTrans" cxnId="{31AF9EEF-9F55-41FB-8EF8-31070978ADD9}">
      <dgm:prSet/>
      <dgm:spPr/>
      <dgm:t>
        <a:bodyPr/>
        <a:lstStyle/>
        <a:p>
          <a:pPr algn="ctr"/>
          <a:endParaRPr lang="en-CA" sz="3200" b="1"/>
        </a:p>
      </dgm:t>
    </dgm:pt>
    <dgm:pt modelId="{3C3F9F88-D18D-4B53-8A09-4517EA20FB79}" type="pres">
      <dgm:prSet presAssocID="{14ED4206-1841-48F1-A0BB-661AD6A8444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C172904-0E0F-48C0-834C-C131143236FD}" type="pres">
      <dgm:prSet presAssocID="{14ED4206-1841-48F1-A0BB-661AD6A84442}" presName="children" presStyleCnt="0"/>
      <dgm:spPr/>
    </dgm:pt>
    <dgm:pt modelId="{B7C991F5-105E-4ADE-9CBA-8CF9A7E681AD}" type="pres">
      <dgm:prSet presAssocID="{14ED4206-1841-48F1-A0BB-661AD6A84442}" presName="childPlaceholder" presStyleCnt="0"/>
      <dgm:spPr/>
    </dgm:pt>
    <dgm:pt modelId="{3177EBE1-11FF-4C75-AF75-4F1B4B2BE0C9}" type="pres">
      <dgm:prSet presAssocID="{14ED4206-1841-48F1-A0BB-661AD6A84442}" presName="circle" presStyleCnt="0"/>
      <dgm:spPr/>
    </dgm:pt>
    <dgm:pt modelId="{60A9F77C-9928-4712-94E8-776330C81AD7}" type="pres">
      <dgm:prSet presAssocID="{14ED4206-1841-48F1-A0BB-661AD6A84442}" presName="quadrant1" presStyleLbl="node1" presStyleIdx="0" presStyleCnt="4" custLinFactNeighborY="2510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3B1705FC-D93C-4CCA-BF1F-077100556E12}" type="pres">
      <dgm:prSet presAssocID="{14ED4206-1841-48F1-A0BB-661AD6A84442}" presName="quadrant2" presStyleLbl="node1" presStyleIdx="1" presStyleCnt="4" custLinFactNeighborY="2346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44944ADF-60D0-4C61-BDF9-72B0901E7FAD}" type="pres">
      <dgm:prSet presAssocID="{14ED4206-1841-48F1-A0BB-661AD6A84442}" presName="quadrant3" presStyleLbl="node1" presStyleIdx="2" presStyleCnt="4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FEABE245-4E48-4017-BFE7-45E0FD7F126B}" type="pres">
      <dgm:prSet presAssocID="{14ED4206-1841-48F1-A0BB-661AD6A84442}" presName="quadrant4" presStyleLbl="node1" presStyleIdx="3" presStyleCnt="4" custScaleY="80247">
        <dgm:presLayoutVars>
          <dgm:chMax val="1"/>
          <dgm:bulletEnabled val="1"/>
        </dgm:presLayoutVars>
      </dgm:prSet>
      <dgm:spPr>
        <a:prstGeom prst="pieWedge">
          <a:avLst/>
        </a:prstGeom>
      </dgm:spPr>
      <dgm:t>
        <a:bodyPr/>
        <a:lstStyle/>
        <a:p>
          <a:endParaRPr lang="en-CA"/>
        </a:p>
      </dgm:t>
    </dgm:pt>
    <dgm:pt modelId="{197E6CDB-C097-4870-9BED-83FEEEDB74D9}" type="pres">
      <dgm:prSet presAssocID="{14ED4206-1841-48F1-A0BB-661AD6A84442}" presName="quadrantPlaceholder" presStyleCnt="0"/>
      <dgm:spPr/>
    </dgm:pt>
    <dgm:pt modelId="{5459FCAA-D102-4722-A5C3-6C6E6A7B2D65}" type="pres">
      <dgm:prSet presAssocID="{14ED4206-1841-48F1-A0BB-661AD6A84442}" presName="center1" presStyleLbl="fgShp" presStyleIdx="0" presStyleCnt="2"/>
      <dgm:spPr>
        <a:xfrm>
          <a:off x="2517545" y="1316069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  <dgm:pt modelId="{C5EE75AB-5F0A-4E46-9893-70B56524ADE4}" type="pres">
      <dgm:prSet presAssocID="{14ED4206-1841-48F1-A0BB-661AD6A84442}" presName="center2" presStyleLbl="fgShp" presStyleIdx="1" presStyleCnt="2"/>
      <dgm:spPr>
        <a:xfrm rot="10800000">
          <a:off x="2517545" y="1476565"/>
          <a:ext cx="479883" cy="417290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endParaRPr lang="en-CA"/>
        </a:p>
      </dgm:t>
    </dgm:pt>
  </dgm:ptLst>
  <dgm:cxnLst>
    <dgm:cxn modelId="{AB221E37-8BEA-4DC9-9A47-103A89146E3B}" srcId="{14ED4206-1841-48F1-A0BB-661AD6A84442}" destId="{C4317CD5-8BA5-4833-993A-EF0F65610CC7}" srcOrd="2" destOrd="0" parTransId="{F6C15282-CB05-4E76-84D4-EA37ED227253}" sibTransId="{A034068D-6037-43AB-A5EF-0BBC1DA47591}"/>
    <dgm:cxn modelId="{31AF9EEF-9F55-41FB-8EF8-31070978ADD9}" srcId="{14ED4206-1841-48F1-A0BB-661AD6A84442}" destId="{4B12BB1A-6F4D-4D01-BA2D-C5DC8C924F20}" srcOrd="3" destOrd="0" parTransId="{8E86FA51-DC96-425E-A2D0-31D930B2DF61}" sibTransId="{FE54B19C-8825-4D67-A142-23196C5895AD}"/>
    <dgm:cxn modelId="{FE6A8352-C0DE-46A7-BBD8-62054C5F5E34}" type="presOf" srcId="{4B12BB1A-6F4D-4D01-BA2D-C5DC8C924F20}" destId="{FEABE245-4E48-4017-BFE7-45E0FD7F126B}" srcOrd="0" destOrd="0" presId="urn:microsoft.com/office/officeart/2005/8/layout/cycle4"/>
    <dgm:cxn modelId="{C9E8BCAD-F488-4E7D-BFFF-C3A1F7E8C68A}" type="presOf" srcId="{3E7476AC-12A1-4CCD-9E81-D68ACBA96083}" destId="{60A9F77C-9928-4712-94E8-776330C81AD7}" srcOrd="0" destOrd="0" presId="urn:microsoft.com/office/officeart/2005/8/layout/cycle4"/>
    <dgm:cxn modelId="{91EA095A-1A39-4E39-9474-5D7D607BF693}" type="presOf" srcId="{14ED4206-1841-48F1-A0BB-661AD6A84442}" destId="{3C3F9F88-D18D-4B53-8A09-4517EA20FB79}" srcOrd="0" destOrd="0" presId="urn:microsoft.com/office/officeart/2005/8/layout/cycle4"/>
    <dgm:cxn modelId="{003AB775-0CE4-4E2C-9BDD-EF8F3D719722}" type="presOf" srcId="{6BDBDDFD-03FF-4FEA-B042-D5294A2B246F}" destId="{3B1705FC-D93C-4CCA-BF1F-077100556E12}" srcOrd="0" destOrd="0" presId="urn:microsoft.com/office/officeart/2005/8/layout/cycle4"/>
    <dgm:cxn modelId="{335A5600-559F-407E-B2A2-632373547CA8}" srcId="{14ED4206-1841-48F1-A0BB-661AD6A84442}" destId="{3E7476AC-12A1-4CCD-9E81-D68ACBA96083}" srcOrd="0" destOrd="0" parTransId="{1F154D37-FBDE-4948-9DF3-FD4C07AA283B}" sibTransId="{80CF9F67-8485-4836-94A1-6CD3B2749229}"/>
    <dgm:cxn modelId="{D701A33E-0392-46BA-B5EE-920CB3E2E460}" type="presOf" srcId="{C4317CD5-8BA5-4833-993A-EF0F65610CC7}" destId="{44944ADF-60D0-4C61-BDF9-72B0901E7FAD}" srcOrd="0" destOrd="0" presId="urn:microsoft.com/office/officeart/2005/8/layout/cycle4"/>
    <dgm:cxn modelId="{7443AD65-EA80-4B5D-B2BE-F003A6484804}" srcId="{14ED4206-1841-48F1-A0BB-661AD6A84442}" destId="{6BDBDDFD-03FF-4FEA-B042-D5294A2B246F}" srcOrd="1" destOrd="0" parTransId="{4813428D-3C96-4354-9EF2-A08368DEDF8C}" sibTransId="{5DE32896-1420-4C09-84A4-6AB762118BDC}"/>
    <dgm:cxn modelId="{D9F31B9C-66DB-47DF-81B8-400F0DD02535}" type="presParOf" srcId="{3C3F9F88-D18D-4B53-8A09-4517EA20FB79}" destId="{8C172904-0E0F-48C0-834C-C131143236FD}" srcOrd="0" destOrd="0" presId="urn:microsoft.com/office/officeart/2005/8/layout/cycle4"/>
    <dgm:cxn modelId="{3F413728-3253-4974-A5AB-B778B8498507}" type="presParOf" srcId="{8C172904-0E0F-48C0-834C-C131143236FD}" destId="{B7C991F5-105E-4ADE-9CBA-8CF9A7E681AD}" srcOrd="0" destOrd="0" presId="urn:microsoft.com/office/officeart/2005/8/layout/cycle4"/>
    <dgm:cxn modelId="{F99C9651-F61F-4562-900E-0D4120DF333E}" type="presParOf" srcId="{3C3F9F88-D18D-4B53-8A09-4517EA20FB79}" destId="{3177EBE1-11FF-4C75-AF75-4F1B4B2BE0C9}" srcOrd="1" destOrd="0" presId="urn:microsoft.com/office/officeart/2005/8/layout/cycle4"/>
    <dgm:cxn modelId="{3ADA4116-8A48-40B1-B633-0045E2DD07BD}" type="presParOf" srcId="{3177EBE1-11FF-4C75-AF75-4F1B4B2BE0C9}" destId="{60A9F77C-9928-4712-94E8-776330C81AD7}" srcOrd="0" destOrd="0" presId="urn:microsoft.com/office/officeart/2005/8/layout/cycle4"/>
    <dgm:cxn modelId="{7B4EA3B2-3963-470C-A319-71EB756252BF}" type="presParOf" srcId="{3177EBE1-11FF-4C75-AF75-4F1B4B2BE0C9}" destId="{3B1705FC-D93C-4CCA-BF1F-077100556E12}" srcOrd="1" destOrd="0" presId="urn:microsoft.com/office/officeart/2005/8/layout/cycle4"/>
    <dgm:cxn modelId="{C0E1EAE4-B23A-4310-A36B-DDF327A529F4}" type="presParOf" srcId="{3177EBE1-11FF-4C75-AF75-4F1B4B2BE0C9}" destId="{44944ADF-60D0-4C61-BDF9-72B0901E7FAD}" srcOrd="2" destOrd="0" presId="urn:microsoft.com/office/officeart/2005/8/layout/cycle4"/>
    <dgm:cxn modelId="{52F1704A-3A3F-42BB-B9AF-E408DF305647}" type="presParOf" srcId="{3177EBE1-11FF-4C75-AF75-4F1B4B2BE0C9}" destId="{FEABE245-4E48-4017-BFE7-45E0FD7F126B}" srcOrd="3" destOrd="0" presId="urn:microsoft.com/office/officeart/2005/8/layout/cycle4"/>
    <dgm:cxn modelId="{1A6404CB-7C26-4609-BFDF-D0B406852B54}" type="presParOf" srcId="{3177EBE1-11FF-4C75-AF75-4F1B4B2BE0C9}" destId="{197E6CDB-C097-4870-9BED-83FEEEDB74D9}" srcOrd="4" destOrd="0" presId="urn:microsoft.com/office/officeart/2005/8/layout/cycle4"/>
    <dgm:cxn modelId="{1D4D4B9B-56B3-4F6F-9724-C68A459519D5}" type="presParOf" srcId="{3C3F9F88-D18D-4B53-8A09-4517EA20FB79}" destId="{5459FCAA-D102-4722-A5C3-6C6E6A7B2D65}" srcOrd="2" destOrd="0" presId="urn:microsoft.com/office/officeart/2005/8/layout/cycle4"/>
    <dgm:cxn modelId="{26756AB8-0D6E-4BD8-BA71-C1D6B02C5667}" type="presParOf" srcId="{3C3F9F88-D18D-4B53-8A09-4517EA20FB79}" destId="{C5EE75AB-5F0A-4E46-9893-70B56524ADE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9F77C-9928-4712-94E8-776330C81AD7}">
      <dsp:nvSpPr>
        <dsp:cNvPr id="0" name=""/>
        <dsp:cNvSpPr/>
      </dsp:nvSpPr>
      <dsp:spPr>
        <a:xfrm>
          <a:off x="1306189" y="383587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>
        <a:off x="2022984" y="1100382"/>
        <a:ext cx="1730496" cy="1730496"/>
      </dsp:txXfrm>
    </dsp:sp>
    <dsp:sp modelId="{3B1705FC-D93C-4CCA-BF1F-077100556E12}">
      <dsp:nvSpPr>
        <dsp:cNvPr id="0" name=""/>
        <dsp:cNvSpPr/>
      </dsp:nvSpPr>
      <dsp:spPr>
        <a:xfrm rot="5400000">
          <a:off x="3866519" y="379574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64008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-5400000">
        <a:off x="3866519" y="1096369"/>
        <a:ext cx="1730496" cy="1730496"/>
      </dsp:txXfrm>
    </dsp:sp>
    <dsp:sp modelId="{44944ADF-60D0-4C61-BDF9-72B0901E7FAD}">
      <dsp:nvSpPr>
        <dsp:cNvPr id="0" name=""/>
        <dsp:cNvSpPr/>
      </dsp:nvSpPr>
      <dsp:spPr>
        <a:xfrm rot="10800000">
          <a:off x="3866519" y="2882490"/>
          <a:ext cx="2447291" cy="2447291"/>
        </a:xfrm>
        <a:prstGeom prst="pieWedge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b="1" kern="1200" dirty="0">
            <a:solidFill>
              <a:sysClr val="windowText" lastClr="000000"/>
            </a:solidFill>
            <a:latin typeface="Bookman Old Style" panose="02050604050505020204" pitchFamily="18" charset="0"/>
            <a:ea typeface="+mn-ea"/>
            <a:cs typeface="+mn-cs"/>
          </a:endParaRPr>
        </a:p>
      </dsp:txBody>
      <dsp:txXfrm rot="10800000">
        <a:off x="3866519" y="2882490"/>
        <a:ext cx="1730496" cy="1730496"/>
      </dsp:txXfrm>
    </dsp:sp>
    <dsp:sp modelId="{FEABE245-4E48-4017-BFE7-45E0FD7F126B}">
      <dsp:nvSpPr>
        <dsp:cNvPr id="0" name=""/>
        <dsp:cNvSpPr/>
      </dsp:nvSpPr>
      <dsp:spPr>
        <a:xfrm rot="16200000">
          <a:off x="1547895" y="2882490"/>
          <a:ext cx="1963877" cy="2447291"/>
        </a:xfrm>
        <a:prstGeom prst="pieWedge">
          <a:avLst/>
        </a:prstGeom>
        <a:solidFill>
          <a:srgbClr val="81FF8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+mn-cs"/>
            </a:rPr>
            <a:t>Self Monitoring and Regulatory Circuits</a:t>
          </a:r>
        </a:p>
      </dsp:txBody>
      <dsp:txXfrm rot="5400000">
        <a:off x="2022984" y="3124197"/>
        <a:ext cx="1730496" cy="1388671"/>
      </dsp:txXfrm>
    </dsp:sp>
    <dsp:sp modelId="{5459FCAA-D102-4722-A5C3-6C6E6A7B2D65}">
      <dsp:nvSpPr>
        <dsp:cNvPr id="0" name=""/>
        <dsp:cNvSpPr/>
      </dsp:nvSpPr>
      <dsp:spPr>
        <a:xfrm>
          <a:off x="3387517" y="2317296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E75AB-5F0A-4E46-9893-70B56524ADE4}">
      <dsp:nvSpPr>
        <dsp:cNvPr id="0" name=""/>
        <dsp:cNvSpPr/>
      </dsp:nvSpPr>
      <dsp:spPr>
        <a:xfrm rot="10800000">
          <a:off x="3387517" y="2599893"/>
          <a:ext cx="844965" cy="734752"/>
        </a:xfrm>
        <a:prstGeom prst="circular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5/22/2019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F4D26F1-9070-44DB-BCCB-7C5DB65FF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5614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2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5/22/2019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9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299F027-DED2-4070-9645-681DA5095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248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8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8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8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8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used to say “</a:t>
            </a:r>
            <a:r>
              <a:rPr lang="en-US" sz="1200" b="1" u="sng" dirty="0" smtClean="0">
                <a:latin typeface="Bookman Old Style" panose="02050604050505020204" pitchFamily="18" charset="0"/>
              </a:rPr>
              <a:t>Do not judge</a:t>
            </a:r>
            <a:r>
              <a:rPr lang="en-US" sz="1200" b="0" u="none" dirty="0" smtClean="0">
                <a:latin typeface="+mn-lt"/>
              </a:rPr>
              <a:t>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dirty="0" smtClean="0">
                <a:latin typeface="+mn-lt"/>
              </a:rPr>
              <a:t>But</a:t>
            </a:r>
            <a:r>
              <a:rPr lang="en-US" sz="1200" b="0" u="none" baseline="0" dirty="0" smtClean="0">
                <a:latin typeface="+mn-lt"/>
              </a:rPr>
              <a:t> this doesn’t make sense as the “caregiver’s interpretation of the expressions”</a:t>
            </a:r>
            <a:endParaRPr lang="en-US" sz="1200" u="sng" dirty="0" smtClean="0">
              <a:latin typeface="Bookman Old Style" panose="0205060405050502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88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6013" y="696913"/>
            <a:ext cx="4649787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is my meaning. The original said:</a:t>
            </a:r>
          </a:p>
          <a:p>
            <a:pPr defTabSz="924458">
              <a:defRPr/>
            </a:pPr>
            <a:endParaRPr lang="en-US" baseline="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Based in Impairment in IPC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Over-Identification of Facial Visual Stimulus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Attribution Error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Based in Impairment in MC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Increased Drive to Satiation of IPN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Preserved Drives to INI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Based in Impairment of ERC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Emotions of Discontentment (Misogyny)</a:t>
            </a:r>
            <a:endParaRPr lang="en-US" sz="2400" dirty="0" smtClean="0">
              <a:latin typeface="Bookman Old Style" panose="020506040505050202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CA" dirty="0" smtClean="0">
                <a:latin typeface="Bookman Old Style" panose="02050604050505020204" pitchFamily="18" charset="0"/>
              </a:rPr>
              <a:t>Emotions of Fear (Secure Base)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 defTabSz="92445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88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Original said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Individualized care plan tailored to the principles identified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3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9F027-DED2-4070-9645-681DA5095638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A. S. Luthra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The Meaning of Behavioral Expressions in Persons with Dementia (PwD)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smtClean="0"/>
              <a:t>5/22/2019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49"/>
            <a:ext cx="4290556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9" y="666749"/>
            <a:ext cx="4292241" cy="639763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5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1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152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fld id="{800A0DDF-9B95-4961-8F3C-303932E2D1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2720"/>
            <a:ext cx="8686800" cy="533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# 17.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Based in Impairment of Self-regulatory circuits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Sexual Expressions.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6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152400"/>
            <a:ext cx="762000" cy="244475"/>
          </a:xfrm>
        </p:spPr>
        <p:txBody>
          <a:bodyPr/>
          <a:lstStyle/>
          <a:p>
            <a:fld id="{800A0DDF-9B95-4961-8F3C-303932E2D10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0490" y="2819400"/>
            <a:ext cx="84030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CA" sz="4000" u="sng" dirty="0" smtClean="0">
                <a:latin typeface="Arial Rounded MT Bold" panose="020F0704030504030204" pitchFamily="34" charset="0"/>
              </a:rPr>
              <a:t>Purpose of Expressions</a:t>
            </a:r>
          </a:p>
          <a:p>
            <a:pPr algn="ctr">
              <a:lnSpc>
                <a:spcPct val="160000"/>
              </a:lnSpc>
            </a:pPr>
            <a:endParaRPr lang="en-CA" sz="1400" u="sng" dirty="0" smtClean="0">
              <a:latin typeface="Arial Rounded MT Bold" panose="020F0704030504030204" pitchFamily="34" charset="0"/>
            </a:endParaRPr>
          </a:p>
          <a:p>
            <a:pPr algn="ctr">
              <a:lnSpc>
                <a:spcPct val="160000"/>
              </a:lnSpc>
            </a:pPr>
            <a:r>
              <a:rPr lang="en-CA" sz="3600" dirty="0" smtClean="0">
                <a:latin typeface="Arial Rounded MT Bold" panose="020F0704030504030204" pitchFamily="34" charset="0"/>
              </a:rPr>
              <a:t>Don’t rush to ‘label’</a:t>
            </a:r>
            <a:endParaRPr lang="en-CA" sz="3600" b="1" u="sng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9100" y="2819400"/>
            <a:ext cx="830580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CA" sz="4000" u="sng" dirty="0" smtClean="0">
                <a:latin typeface="Arial Rounded MT Bold" panose="020F0704030504030204" pitchFamily="34" charset="0"/>
              </a:rPr>
              <a:t>Meaning of Expressions</a:t>
            </a:r>
          </a:p>
          <a:p>
            <a:pPr algn="ctr">
              <a:lnSpc>
                <a:spcPct val="160000"/>
              </a:lnSpc>
            </a:pPr>
            <a:endParaRPr lang="en-CA" sz="1200" u="sng" dirty="0" smtClean="0">
              <a:latin typeface="Arial Rounded MT Bold" panose="020F0704030504030204" pitchFamily="34" charset="0"/>
            </a:endParaRPr>
          </a:p>
          <a:p>
            <a:pPr algn="ctr">
              <a:lnSpc>
                <a:spcPct val="160000"/>
              </a:lnSpc>
            </a:pPr>
            <a:r>
              <a:rPr lang="en-CA" sz="3600" dirty="0" smtClean="0">
                <a:latin typeface="Arial Rounded MT Bold" panose="020F0704030504030204" pitchFamily="34" charset="0"/>
              </a:rPr>
              <a:t>“Please understand my reasons”</a:t>
            </a:r>
            <a:endParaRPr lang="en-CA" sz="3600" b="1" u="sng" dirty="0">
              <a:latin typeface="Arial Rounded MT Bold" panose="020F07040305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152400"/>
            <a:ext cx="762000" cy="244475"/>
          </a:xfrm>
        </p:spPr>
        <p:txBody>
          <a:bodyPr/>
          <a:lstStyle/>
          <a:p>
            <a:fld id="{800A0DDF-9B95-4961-8F3C-303932E2D10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152400"/>
            <a:ext cx="762000" cy="244475"/>
          </a:xfrm>
        </p:spPr>
        <p:txBody>
          <a:bodyPr/>
          <a:lstStyle/>
          <a:p>
            <a:fld id="{800A0DDF-9B95-4961-8F3C-303932E2D10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250484"/>
            <a:ext cx="9143999" cy="424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spcAft>
                <a:spcPts val="3000"/>
              </a:spcAft>
            </a:pPr>
            <a:r>
              <a:rPr lang="en-CA" sz="3600" u="sng" dirty="0" smtClean="0">
                <a:latin typeface="Arial Rounded MT Bold" panose="020F0704030504030204" pitchFamily="34" charset="0"/>
              </a:rPr>
              <a:t>Approach to Care</a:t>
            </a:r>
          </a:p>
          <a:p>
            <a:pPr marL="920750" indent="-457200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De-stigmatize</a:t>
            </a:r>
          </a:p>
          <a:p>
            <a:pPr marL="920750" indent="-457200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Educate staff and family</a:t>
            </a:r>
          </a:p>
          <a:p>
            <a:pPr marL="920750" indent="-457200"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Determine the basis for </a:t>
            </a:r>
            <a:r>
              <a:rPr lang="en-US" sz="2800" dirty="0" smtClean="0">
                <a:latin typeface="Arial Rounded MT Bold" panose="020F0704030504030204" pitchFamily="34" charset="0"/>
              </a:rPr>
              <a:t>expressions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algn="ctr">
              <a:spcAft>
                <a:spcPts val="3000"/>
              </a:spcAft>
            </a:pPr>
            <a:r>
              <a:rPr lang="en-US" sz="2800" dirty="0" smtClean="0">
                <a:latin typeface="Arial Rounded MT Bold" panose="020F0704030504030204" pitchFamily="34" charset="0"/>
              </a:rPr>
              <a:t>Care Plan accordingly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78437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1500" b="1" dirty="0" smtClean="0">
                <a:latin typeface="Bookman Old Style" panose="02050604050505020204" pitchFamily="18" charset="0"/>
              </a:rPr>
              <a:t>THANK YOU!</a:t>
            </a:r>
            <a:endParaRPr lang="en-US" sz="1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9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marL="0" indent="0" algn="ctr">
              <a:buNone/>
            </a:pPr>
            <a:endParaRPr lang="en-CA" sz="2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091313819"/>
              </p:ext>
            </p:extLst>
          </p:nvPr>
        </p:nvGraphicFramePr>
        <p:xfrm>
          <a:off x="1828800" y="-470343"/>
          <a:ext cx="7620000" cy="5651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Lightning Bolt 8"/>
          <p:cNvSpPr/>
          <p:nvPr/>
        </p:nvSpPr>
        <p:spPr>
          <a:xfrm rot="16047805">
            <a:off x="3095731" y="3488797"/>
            <a:ext cx="457200" cy="99060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2" b="9196"/>
          <a:stretch/>
        </p:blipFill>
        <p:spPr>
          <a:xfrm>
            <a:off x="0" y="5312979"/>
            <a:ext cx="9144000" cy="819807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6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7" presetClass="emph" presetSubtype="0" repeatCount="3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marL="0" indent="0" algn="ctr">
              <a:buNone/>
            </a:pPr>
            <a:endParaRPr lang="en-CA" sz="2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610683"/>
            <a:ext cx="9144000" cy="187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  <a:buClr>
                <a:schemeClr val="tx1"/>
              </a:buClr>
              <a:buSzPct val="100000"/>
            </a:pPr>
            <a:r>
              <a:rPr lang="en-US" sz="3200" dirty="0" smtClean="0">
                <a:latin typeface="Arial Rounded MT Bold" panose="020F0704030504030204" pitchFamily="34" charset="0"/>
              </a:rPr>
              <a:t>The basis of these expressions can be multi-faceted:</a:t>
            </a:r>
          </a:p>
          <a:p>
            <a:pPr lvl="1"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buSzPct val="100000"/>
            </a:pP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620" y="3714750"/>
            <a:ext cx="4322380" cy="31432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26760" y="4191000"/>
            <a:ext cx="4572000" cy="17873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54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Over-identification of Facial Visual </a:t>
            </a:r>
            <a:r>
              <a:rPr lang="en-US" sz="2800" dirty="0" smtClean="0">
                <a:latin typeface="Arial Rounded MT Bold" panose="020F0704030504030204" pitchFamily="34" charset="0"/>
              </a:rPr>
              <a:t>Stimulus </a:t>
            </a:r>
            <a:r>
              <a:rPr lang="en-US" sz="2000" dirty="0" smtClean="0">
                <a:latin typeface="Arial Rounded MT Bold" panose="020F0704030504030204" pitchFamily="34" charset="0"/>
              </a:rPr>
              <a:t>(Misidentification expressions)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marL="0" indent="0" algn="ctr">
              <a:buNone/>
            </a:pPr>
            <a:endParaRPr lang="en-CA" sz="2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2610683"/>
            <a:ext cx="91440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  <a:buClr>
                <a:schemeClr val="tx1"/>
              </a:buClr>
              <a:buSzPct val="100000"/>
            </a:pPr>
            <a:r>
              <a:rPr lang="en-US" sz="3200" dirty="0" smtClean="0">
                <a:latin typeface="Arial Rounded MT Bold" panose="020F0704030504030204" pitchFamily="34" charset="0"/>
              </a:rPr>
              <a:t>The basis of these expressions can be multi-faceted: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buSzPct val="100000"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9144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Increased drive to satiate innate physiological </a:t>
            </a:r>
            <a:r>
              <a:rPr lang="en-US" sz="2800" dirty="0" smtClean="0">
                <a:latin typeface="Arial Rounded MT Bold" panose="020F0704030504030204" pitchFamily="34" charset="0"/>
              </a:rPr>
              <a:t>needs of sexuality </a:t>
            </a:r>
          </a:p>
          <a:p>
            <a:pPr marL="914400">
              <a:spcAft>
                <a:spcPts val="600"/>
              </a:spcAft>
            </a:pPr>
            <a:r>
              <a:rPr lang="en-US" sz="2000" dirty="0" smtClean="0">
                <a:latin typeface="Arial Rounded MT Bold" panose="020F0704030504030204" pitchFamily="34" charset="0"/>
              </a:rPr>
              <a:t>(goal-directed expressions)</a:t>
            </a:r>
          </a:p>
          <a:p>
            <a:pPr marL="914400" indent="-457200">
              <a:spcAft>
                <a:spcPts val="600"/>
              </a:spcAft>
            </a:pPr>
            <a:endParaRPr lang="en-US" sz="2000" dirty="0">
              <a:latin typeface="Arial Rounded MT Bold" panose="020F0704030504030204" pitchFamily="34" charset="0"/>
            </a:endParaRPr>
          </a:p>
          <a:p>
            <a:pPr marL="9144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Preserved </a:t>
            </a:r>
            <a:r>
              <a:rPr lang="en-US" sz="2800" dirty="0">
                <a:latin typeface="Arial Rounded MT Bold" panose="020F0704030504030204" pitchFamily="34" charset="0"/>
              </a:rPr>
              <a:t>drive for innate need </a:t>
            </a:r>
            <a:r>
              <a:rPr lang="en-US" sz="2800" dirty="0" smtClean="0">
                <a:latin typeface="Arial Rounded MT Bold" panose="020F0704030504030204" pitchFamily="34" charset="0"/>
              </a:rPr>
              <a:t>for intimacy</a:t>
            </a:r>
          </a:p>
          <a:p>
            <a:pPr marL="914400">
              <a:spcAft>
                <a:spcPts val="600"/>
              </a:spcAft>
            </a:pPr>
            <a:r>
              <a:rPr lang="en-US" sz="2000" dirty="0" smtClean="0">
                <a:latin typeface="Arial Rounded MT Bold" panose="020F0704030504030204" pitchFamily="34" charset="0"/>
              </a:rPr>
              <a:t>(importuning </a:t>
            </a:r>
            <a:r>
              <a:rPr lang="en-US" sz="2000" dirty="0">
                <a:latin typeface="Arial Rounded MT Bold" panose="020F0704030504030204" pitchFamily="34" charset="0"/>
              </a:rPr>
              <a:t>expressions</a:t>
            </a:r>
            <a:r>
              <a:rPr lang="en-US" sz="2000" dirty="0" smtClean="0">
                <a:latin typeface="Arial Rounded MT Bold" panose="020F0704030504030204" pitchFamily="34" charset="0"/>
              </a:rPr>
              <a:t>)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2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784725"/>
          </a:xfrm>
        </p:spPr>
        <p:txBody>
          <a:bodyPr/>
          <a:lstStyle/>
          <a:p>
            <a:pPr marL="0" indent="0" algn="ctr">
              <a:buNone/>
            </a:pPr>
            <a:endParaRPr lang="en-CA" sz="2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2610683"/>
            <a:ext cx="9144000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  <a:buClr>
                <a:schemeClr val="tx1"/>
              </a:buClr>
              <a:buSzPct val="100000"/>
            </a:pPr>
            <a:r>
              <a:rPr lang="en-US" sz="3200" dirty="0" smtClean="0">
                <a:latin typeface="Arial Rounded MT Bold" panose="020F0704030504030204" pitchFamily="34" charset="0"/>
              </a:rPr>
              <a:t>The basis of these expressions can be multi-faceted: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buSzPct val="100000"/>
            </a:pPr>
            <a:endParaRPr lang="en-US" dirty="0" smtClean="0">
              <a:latin typeface="Arial Rounded MT Bold" panose="020F0704030504030204" pitchFamily="34" charset="0"/>
            </a:endParaRPr>
          </a:p>
          <a:p>
            <a:pPr marL="9144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Based in emotions of discontentment (misogynistic)</a:t>
            </a:r>
            <a:endParaRPr lang="en-US" sz="2000" dirty="0" smtClean="0">
              <a:latin typeface="Arial Rounded MT Bold" panose="020F0704030504030204" pitchFamily="34" charset="0"/>
            </a:endParaRPr>
          </a:p>
          <a:p>
            <a:pPr marL="914400" indent="-457200">
              <a:spcAft>
                <a:spcPts val="600"/>
              </a:spcAft>
            </a:pPr>
            <a:endParaRPr lang="en-US" sz="2000" dirty="0">
              <a:latin typeface="Arial Rounded MT Bold" panose="020F0704030504030204" pitchFamily="34" charset="0"/>
            </a:endParaRPr>
          </a:p>
          <a:p>
            <a:pPr marL="9144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 Rounded MT Bold" panose="020F0704030504030204" pitchFamily="34" charset="0"/>
              </a:rPr>
              <a:t>Based in satiating security needs</a:t>
            </a:r>
          </a:p>
        </p:txBody>
      </p:sp>
    </p:spTree>
    <p:extLst>
      <p:ext uri="{BB962C8B-B14F-4D97-AF65-F5344CB8AC3E}">
        <p14:creationId xmlns:p14="http://schemas.microsoft.com/office/powerpoint/2010/main" val="11262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610683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1800"/>
              </a:spcBef>
              <a:buClr>
                <a:schemeClr val="tx1"/>
              </a:buClr>
              <a:buSzPct val="100000"/>
            </a:pPr>
            <a:r>
              <a:rPr lang="en-US" sz="3200" dirty="0" smtClean="0">
                <a:latin typeface="Arial Rounded MT Bold" panose="020F0704030504030204" pitchFamily="34" charset="0"/>
              </a:rPr>
              <a:t>The basis of these expressions can be multi-faceted: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700" y="3687901"/>
            <a:ext cx="5092128" cy="31700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4120" y="4470571"/>
            <a:ext cx="3812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Rounded MT Bold" panose="020F0704030504030204" pitchFamily="34" charset="0"/>
              </a:rPr>
              <a:t>Staff’s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78662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89830"/>
              </p:ext>
            </p:extLst>
          </p:nvPr>
        </p:nvGraphicFramePr>
        <p:xfrm>
          <a:off x="533400" y="2514600"/>
          <a:ext cx="8001000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800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1. VERBALLY SEXUAL</a:t>
                      </a:r>
                      <a:r>
                        <a:rPr lang="en-CA" sz="2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(e.g., comments, gestures, innuendos, etc.)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ACC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5225" y1="18919" x2="52252" y2="30631"/>
                        <a14:foregroundMark x1="55856" y1="42342" x2="69369" y2="41441"/>
                        <a14:foregroundMark x1="70270" y1="82883" x2="82883" y2="85586"/>
                        <a14:foregroundMark x1="36937" y1="68468" x2="38739" y2="68468"/>
                        <a14:foregroundMark x1="63063" y1="65766" x2="65766" y2="639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2971800"/>
            <a:ext cx="4343400" cy="4343400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44150"/>
              </p:ext>
            </p:extLst>
          </p:nvPr>
        </p:nvGraphicFramePr>
        <p:xfrm>
          <a:off x="762000" y="2514600"/>
          <a:ext cx="7620000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2. PHYSICALLY SEXUAL </a:t>
                      </a:r>
                      <a:r>
                        <a:rPr lang="en-CA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(e.g., grabbing breasts, buttocks, etc.)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F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146" y="3352800"/>
            <a:ext cx="3235707" cy="336513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5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49620" y="304800"/>
            <a:ext cx="86868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CA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LuBAIR</a:t>
            </a:r>
            <a:r>
              <a:rPr lang="en-CA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™ Inventory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143000"/>
            <a:ext cx="9144000" cy="990600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Based </a:t>
            </a:r>
            <a:r>
              <a:rPr lang="en-CA" sz="2800" dirty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Impairment </a:t>
            </a:r>
            <a:r>
              <a:rPr lang="en-CA" sz="2800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 Self-Regulatory Circuits</a:t>
            </a:r>
          </a:p>
          <a:p>
            <a:pPr marL="0" lvl="0" indent="0" algn="ctr">
              <a:buNone/>
            </a:pPr>
            <a:r>
              <a:rPr lang="en-CA" u="sng" dirty="0" smtClean="0">
                <a:ln>
                  <a:solidFill>
                    <a:schemeClr val="tx1"/>
                  </a:solidFill>
                </a:ln>
                <a:solidFill>
                  <a:srgbClr val="2ACC3D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Sexual Expressions</a:t>
            </a:r>
            <a:endParaRPr lang="en-CA" u="sng" dirty="0">
              <a:ln>
                <a:solidFill>
                  <a:schemeClr val="tx1"/>
                </a:solidFill>
              </a:ln>
              <a:solidFill>
                <a:srgbClr val="2ACC3D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8921"/>
              </p:ext>
            </p:extLst>
          </p:nvPr>
        </p:nvGraphicFramePr>
        <p:xfrm>
          <a:off x="3124200" y="2514600"/>
          <a:ext cx="2895600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3. SELF STIMULATION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ACC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A0DDF-9B95-4961-8F3C-303932E2D10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50" y="3505200"/>
            <a:ext cx="54229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1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77141</TotalTime>
  <Words>584</Words>
  <Application>Microsoft Office PowerPoint</Application>
  <PresentationFormat>On-screen Show (4:3)</PresentationFormat>
  <Paragraphs>132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Aharoni</vt:lpstr>
      <vt:lpstr>Arial</vt:lpstr>
      <vt:lpstr>Arial Rounded MT Bold</vt:lpstr>
      <vt:lpstr>Bookman Old Style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www.dementiabehaviors.com</dc:title>
  <dc:creator>Admin</dc:creator>
  <cp:lastModifiedBy>Natalia Chernykh</cp:lastModifiedBy>
  <cp:revision>1080</cp:revision>
  <cp:lastPrinted>2019-05-13T19:21:09Z</cp:lastPrinted>
  <dcterms:created xsi:type="dcterms:W3CDTF">2018-01-29T20:08:37Z</dcterms:created>
  <dcterms:modified xsi:type="dcterms:W3CDTF">2020-08-14T15:03:52Z</dcterms:modified>
</cp:coreProperties>
</file>