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865" r:id="rId2"/>
    <p:sldId id="747" r:id="rId3"/>
    <p:sldId id="748" r:id="rId4"/>
    <p:sldId id="817" r:id="rId5"/>
    <p:sldId id="749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57" r:id="rId14"/>
    <p:sldId id="844" r:id="rId15"/>
    <p:sldId id="845" r:id="rId16"/>
    <p:sldId id="819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 rIns="64008"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solidFill>
          <a:srgbClr val="81FF8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Self Monitoring and Regulatory Circuits</a:t>
          </a: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LinFactNeighborY="2346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 custScaleY="80247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35D0E8F6-96E9-47E2-9BE5-067E594D88AB}" type="presOf" srcId="{14ED4206-1841-48F1-A0BB-661AD6A84442}" destId="{3C3F9F88-D18D-4B53-8A09-4517EA20FB79}" srcOrd="0" destOrd="0" presId="urn:microsoft.com/office/officeart/2005/8/layout/cycle4"/>
    <dgm:cxn modelId="{65604A20-096B-4DE1-8106-6CE1ED4DCD47}" type="presOf" srcId="{C4317CD5-8BA5-4833-993A-EF0F65610CC7}" destId="{44944ADF-60D0-4C61-BDF9-72B0901E7FAD}" srcOrd="0" destOrd="0" presId="urn:microsoft.com/office/officeart/2005/8/layout/cycle4"/>
    <dgm:cxn modelId="{AF583490-FDD5-4BD3-9663-8CB6699E3398}" type="presOf" srcId="{6BDBDDFD-03FF-4FEA-B042-D5294A2B246F}" destId="{3B1705FC-D93C-4CCA-BF1F-077100556E12}" srcOrd="0" destOrd="0" presId="urn:microsoft.com/office/officeart/2005/8/layout/cycle4"/>
    <dgm:cxn modelId="{3E875CDB-E017-4FE2-8884-23C84D202F1A}" type="presOf" srcId="{3E7476AC-12A1-4CCD-9E81-D68ACBA96083}" destId="{60A9F77C-9928-4712-94E8-776330C81AD7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B7A32037-5496-4B42-8B82-0454CAED055E}" type="presOf" srcId="{4B12BB1A-6F4D-4D01-BA2D-C5DC8C924F20}" destId="{FEABE245-4E48-4017-BFE7-45E0FD7F126B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4FE0FBFD-A413-41AD-A4DC-F29968976588}" type="presParOf" srcId="{3C3F9F88-D18D-4B53-8A09-4517EA20FB79}" destId="{8C172904-0E0F-48C0-834C-C131143236FD}" srcOrd="0" destOrd="0" presId="urn:microsoft.com/office/officeart/2005/8/layout/cycle4"/>
    <dgm:cxn modelId="{95B3B88C-8F5A-4BF6-83F2-38070F42FE7F}" type="presParOf" srcId="{8C172904-0E0F-48C0-834C-C131143236FD}" destId="{B7C991F5-105E-4ADE-9CBA-8CF9A7E681AD}" srcOrd="0" destOrd="0" presId="urn:microsoft.com/office/officeart/2005/8/layout/cycle4"/>
    <dgm:cxn modelId="{52CCD4A8-2E40-4B87-AA1F-B031D00471A1}" type="presParOf" srcId="{3C3F9F88-D18D-4B53-8A09-4517EA20FB79}" destId="{3177EBE1-11FF-4C75-AF75-4F1B4B2BE0C9}" srcOrd="1" destOrd="0" presId="urn:microsoft.com/office/officeart/2005/8/layout/cycle4"/>
    <dgm:cxn modelId="{2C9E8568-4AE3-43C5-A9EF-9FE43C943E49}" type="presParOf" srcId="{3177EBE1-11FF-4C75-AF75-4F1B4B2BE0C9}" destId="{60A9F77C-9928-4712-94E8-776330C81AD7}" srcOrd="0" destOrd="0" presId="urn:microsoft.com/office/officeart/2005/8/layout/cycle4"/>
    <dgm:cxn modelId="{08D3B310-213D-414C-9315-1C7074F8A479}" type="presParOf" srcId="{3177EBE1-11FF-4C75-AF75-4F1B4B2BE0C9}" destId="{3B1705FC-D93C-4CCA-BF1F-077100556E12}" srcOrd="1" destOrd="0" presId="urn:microsoft.com/office/officeart/2005/8/layout/cycle4"/>
    <dgm:cxn modelId="{75D25B30-B6F0-4DD5-84E1-45108E03A397}" type="presParOf" srcId="{3177EBE1-11FF-4C75-AF75-4F1B4B2BE0C9}" destId="{44944ADF-60D0-4C61-BDF9-72B0901E7FAD}" srcOrd="2" destOrd="0" presId="urn:microsoft.com/office/officeart/2005/8/layout/cycle4"/>
    <dgm:cxn modelId="{CCA38F65-A805-4A69-BCF3-A7313D27FC74}" type="presParOf" srcId="{3177EBE1-11FF-4C75-AF75-4F1B4B2BE0C9}" destId="{FEABE245-4E48-4017-BFE7-45E0FD7F126B}" srcOrd="3" destOrd="0" presId="urn:microsoft.com/office/officeart/2005/8/layout/cycle4"/>
    <dgm:cxn modelId="{7E7DCA70-91F8-4DED-87CD-3F27493C24FF}" type="presParOf" srcId="{3177EBE1-11FF-4C75-AF75-4F1B4B2BE0C9}" destId="{197E6CDB-C097-4870-9BED-83FEEEDB74D9}" srcOrd="4" destOrd="0" presId="urn:microsoft.com/office/officeart/2005/8/layout/cycle4"/>
    <dgm:cxn modelId="{AD222C54-AAE3-42CF-BEF4-EB7B32666CF5}" type="presParOf" srcId="{3C3F9F88-D18D-4B53-8A09-4517EA20FB79}" destId="{5459FCAA-D102-4722-A5C3-6C6E6A7B2D65}" srcOrd="2" destOrd="0" presId="urn:microsoft.com/office/officeart/2005/8/layout/cycle4"/>
    <dgm:cxn modelId="{5390042A-9016-4D79-B57F-EEFF1C6E8844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3866519" y="379574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-5400000">
        <a:off x="3866519" y="1096369"/>
        <a:ext cx="1730496" cy="1730496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547895" y="2882490"/>
          <a:ext cx="1963877" cy="2447291"/>
        </a:xfrm>
        <a:prstGeom prst="pieWedge">
          <a:avLst/>
        </a:prstGeom>
        <a:solidFill>
          <a:srgbClr val="81FF8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Self Monitoring and Regulatory Circuits</a:t>
          </a:r>
        </a:p>
      </dsp:txBody>
      <dsp:txXfrm rot="5400000">
        <a:off x="2022984" y="3124197"/>
        <a:ext cx="1730496" cy="1388671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WHOLE SECTION NEEDS TO BE REVIEWED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8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Added this here due to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The Meaning of Behavioral Expressions in Persons with Dementia (</a:t>
            </a:r>
            <a:r>
              <a:rPr lang="en-US" dirty="0" err="1" smtClean="0"/>
              <a:t>PwD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794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16.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in Impairment of Self-regulatory circuits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Physically Responsive Expressions.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9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66534"/>
              </p:ext>
            </p:extLst>
          </p:nvPr>
        </p:nvGraphicFramePr>
        <p:xfrm>
          <a:off x="1289685" y="2514600"/>
          <a:ext cx="6558915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55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KICKING, BITING, SCRATCHING, PUNCHING, TWISTING, HEAD BUTTING, SPITTING AT SOMEONE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07229"/>
            <a:ext cx="4419600" cy="33808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41632"/>
              </p:ext>
            </p:extLst>
          </p:nvPr>
        </p:nvGraphicFramePr>
        <p:xfrm>
          <a:off x="359980" y="2514600"/>
          <a:ext cx="832682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832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THROWING THINGS, BREAKING OBJECTS, TIPPING FURNITURE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0" y="3428999"/>
            <a:ext cx="6093279" cy="33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‘Goal attainment’ is being impeded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2819400"/>
            <a:ext cx="830580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help me identify and meet my needs”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152400"/>
            <a:ext cx="762000" cy="244475"/>
          </a:xfrm>
        </p:spPr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" y="2250484"/>
            <a:ext cx="9143999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18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63550">
              <a:spcAft>
                <a:spcPts val="18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It depends…</a:t>
            </a:r>
          </a:p>
          <a:p>
            <a:pPr marL="92075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Which ‘need’ is being impeded?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Innate physiological needs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Security needs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Belongingness needs</a:t>
            </a:r>
          </a:p>
        </p:txBody>
      </p:sp>
    </p:spTree>
    <p:extLst>
      <p:ext uri="{BB962C8B-B14F-4D97-AF65-F5344CB8AC3E}">
        <p14:creationId xmlns:p14="http://schemas.microsoft.com/office/powerpoint/2010/main" val="39591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152400"/>
            <a:ext cx="762000" cy="244475"/>
          </a:xfrm>
        </p:spPr>
        <p:txBody>
          <a:bodyPr/>
          <a:lstStyle/>
          <a:p>
            <a:fld id="{800A0DDF-9B95-4961-8F3C-303932E2D1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" y="2250484"/>
            <a:ext cx="9143999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18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63550">
              <a:spcAft>
                <a:spcPts val="18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It depends…</a:t>
            </a:r>
          </a:p>
          <a:p>
            <a:pPr marL="92075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Which ‘need’ is being impeded?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Need to avoid or cope with pain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Lack of recognition of a need</a:t>
            </a:r>
          </a:p>
          <a:p>
            <a:pPr marL="920750" lvl="1">
              <a:spcAft>
                <a:spcPts val="2000"/>
              </a:spcAft>
            </a:pP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" y="2250484"/>
            <a:ext cx="9143999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92075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Identify and understand the behavioral expressions</a:t>
            </a:r>
          </a:p>
          <a:p>
            <a:pPr marL="92075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Determine the ‘impeded </a:t>
            </a:r>
            <a:r>
              <a:rPr lang="en-US" sz="2800" u="sng" dirty="0">
                <a:latin typeface="Arial Rounded MT Bold" panose="020F0704030504030204" pitchFamily="34" charset="0"/>
              </a:rPr>
              <a:t>need</a:t>
            </a:r>
            <a:r>
              <a:rPr lang="en-US" sz="2800" dirty="0">
                <a:latin typeface="Arial Rounded MT Bold" panose="020F0704030504030204" pitchFamily="34" charset="0"/>
              </a:rPr>
              <a:t>’ which is triggering the expressions</a:t>
            </a:r>
          </a:p>
          <a:p>
            <a:pPr algn="ctr">
              <a:spcAft>
                <a:spcPts val="30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Care Plan accordingly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152400"/>
            <a:ext cx="762000" cy="244475"/>
          </a:xfrm>
        </p:spPr>
        <p:txBody>
          <a:bodyPr/>
          <a:lstStyle/>
          <a:p>
            <a:fld id="{800A0DDF-9B95-4961-8F3C-303932E2D10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/>
          <a:stretch/>
        </p:blipFill>
        <p:spPr>
          <a:xfrm>
            <a:off x="0" y="5123792"/>
            <a:ext cx="9144000" cy="12770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6801179"/>
              </p:ext>
            </p:extLst>
          </p:nvPr>
        </p:nvGraphicFramePr>
        <p:xfrm>
          <a:off x="1828800" y="-546543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Lightning Bolt 5"/>
          <p:cNvSpPr/>
          <p:nvPr/>
        </p:nvSpPr>
        <p:spPr>
          <a:xfrm rot="16047805">
            <a:off x="3095731" y="3412597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1120" y="2647294"/>
            <a:ext cx="7543800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Represents two primary emotions: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5149840"/>
            <a:ext cx="7571390" cy="18928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lvl="2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Anger	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     	</a:t>
            </a:r>
            <a:r>
              <a:rPr lang="en-US" sz="3600" b="1" dirty="0" smtClean="0">
                <a:latin typeface="Arial Rounded MT Bold" panose="020F0704030504030204" pitchFamily="34" charset="0"/>
              </a:rPr>
              <a:t>&amp;</a:t>
            </a:r>
            <a:endParaRPr lang="en-US" sz="3200" b="1" dirty="0" smtClean="0">
              <a:latin typeface="Arial Rounded MT Bold" panose="020F0704030504030204" pitchFamily="34" charset="0"/>
            </a:endParaRPr>
          </a:p>
          <a:p>
            <a:pPr lvl="2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0206" y="5334000"/>
            <a:ext cx="33489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 smtClean="0">
                <a:latin typeface="Arial Rounded MT Bold" panose="020F0704030504030204" pitchFamily="34" charset="0"/>
              </a:rPr>
              <a:t>Discontentment</a:t>
            </a:r>
            <a:endParaRPr lang="en-US" sz="32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51" y="3875314"/>
            <a:ext cx="1944303" cy="1263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1096"/>
            <a:ext cx="1869201" cy="144127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4667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1043152"/>
            <a:ext cx="8432800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0" y="5307724"/>
            <a:ext cx="1765641" cy="114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46" y="4165248"/>
            <a:ext cx="1869201" cy="1441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06" l="40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260486"/>
            <a:ext cx="1745498" cy="1250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31546" y="3545763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Anger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8768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Discontentment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21308" y="5867400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Joy or Happiness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71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38400"/>
            <a:ext cx="86868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Classification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Instrumental Aggression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Hostile Aggression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343400" cy="311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48273"/>
            <a:ext cx="4762500" cy="22955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4384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Instrumental Aggression: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Reward-Consequence Paradigm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Individuals appreciate  the difference between “right” and “wrong”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Arial Rounded MT Bold" panose="020F0704030504030204" pitchFamily="34" charset="0"/>
              </a:rPr>
              <a:t>Preserved</a:t>
            </a:r>
            <a:r>
              <a:rPr lang="en-US" sz="2800" dirty="0">
                <a:latin typeface="Arial Rounded MT Bold" panose="020F0704030504030204" pitchFamily="34" charset="0"/>
              </a:rPr>
              <a:t> self-regulatory circuits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Criminal behavior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38400"/>
            <a:ext cx="86868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CA" sz="3800" u="sng" dirty="0" smtClean="0">
                <a:latin typeface="Arial Rounded MT Bold" panose="020F0704030504030204" pitchFamily="34" charset="0"/>
              </a:rPr>
              <a:t>Hostile Aggression: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Frustration-Aggression Paradigm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Relationship between “frustration and aggression”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Perceived impediment in goal-attainment and ‘negative’ emotions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Arial Rounded MT Bold" panose="020F0704030504030204" pitchFamily="34" charset="0"/>
              </a:rPr>
              <a:t>Impaired</a:t>
            </a:r>
            <a:r>
              <a:rPr lang="en-US" sz="2800" dirty="0">
                <a:latin typeface="Arial Rounded MT Bold" panose="020F0704030504030204" pitchFamily="34" charset="0"/>
              </a:rPr>
              <a:t> self-regulatory circuits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65752"/>
              </p:ext>
            </p:extLst>
          </p:nvPr>
        </p:nvGraphicFramePr>
        <p:xfrm>
          <a:off x="3352800" y="2514600"/>
          <a:ext cx="22860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SELF-ABUSIVE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AC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5" y="3429000"/>
            <a:ext cx="3690029" cy="334191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3347"/>
              </p:ext>
            </p:extLst>
          </p:nvPr>
        </p:nvGraphicFramePr>
        <p:xfrm>
          <a:off x="2280285" y="2514600"/>
          <a:ext cx="458343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458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PULLING, PUSHING, GRABBING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Self-Regulatory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2ACC3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Physically Responsive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2ACC3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363642"/>
            <a:ext cx="5238750" cy="34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77142</TotalTime>
  <Words>745</Words>
  <Application>Microsoft Office PowerPoint</Application>
  <PresentationFormat>On-screen Show (4:3)</PresentationFormat>
  <Paragraphs>171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Aharoni</vt:lpstr>
      <vt:lpstr>Arial</vt:lpstr>
      <vt:lpstr>Arial Rounded MT Bold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1080</cp:revision>
  <cp:lastPrinted>2019-05-13T19:21:09Z</cp:lastPrinted>
  <dcterms:created xsi:type="dcterms:W3CDTF">2018-01-29T20:08:37Z</dcterms:created>
  <dcterms:modified xsi:type="dcterms:W3CDTF">2020-08-14T15:01:48Z</dcterms:modified>
</cp:coreProperties>
</file>