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792" r:id="rId1"/>
  </p:sldMasterIdLst>
  <p:notesMasterIdLst>
    <p:notesMasterId r:id="rId19"/>
  </p:notesMasterIdLst>
  <p:handoutMasterIdLst>
    <p:handoutMasterId r:id="rId20"/>
  </p:handoutMasterIdLst>
  <p:sldIdLst>
    <p:sldId id="864" r:id="rId2"/>
    <p:sldId id="730" r:id="rId3"/>
    <p:sldId id="731" r:id="rId4"/>
    <p:sldId id="732" r:id="rId5"/>
    <p:sldId id="734" r:id="rId6"/>
    <p:sldId id="733" r:id="rId7"/>
    <p:sldId id="735" r:id="rId8"/>
    <p:sldId id="736" r:id="rId9"/>
    <p:sldId id="737" r:id="rId10"/>
    <p:sldId id="738" r:id="rId11"/>
    <p:sldId id="740" r:id="rId12"/>
    <p:sldId id="741" r:id="rId13"/>
    <p:sldId id="742" r:id="rId14"/>
    <p:sldId id="743" r:id="rId15"/>
    <p:sldId id="744" r:id="rId16"/>
    <p:sldId id="745" r:id="rId17"/>
    <p:sldId id="746" r:id="rId18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>
          <p15:clr>
            <a:srgbClr val="A4A3A4"/>
          </p15:clr>
        </p15:guide>
        <p15:guide id="2" pos="216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81D"/>
    <a:srgbClr val="FFFF6D"/>
    <a:srgbClr val="81FF81"/>
    <a:srgbClr val="F1FAB8"/>
    <a:srgbClr val="FFB685"/>
    <a:srgbClr val="FF8989"/>
    <a:srgbClr val="8F8FFF"/>
    <a:srgbClr val="6161FF"/>
    <a:srgbClr val="FF3333"/>
    <a:srgbClr val="2ACC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19" autoAdjust="0"/>
    <p:restoredTop sz="81670" autoAdjust="0"/>
  </p:normalViewPr>
  <p:slideViewPr>
    <p:cSldViewPr>
      <p:cViewPr varScale="1">
        <p:scale>
          <a:sx n="94" d="100"/>
          <a:sy n="94" d="100"/>
        </p:scale>
        <p:origin x="238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8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5868"/>
    </p:cViewPr>
  </p:sorterViewPr>
  <p:notesViewPr>
    <p:cSldViewPr>
      <p:cViewPr varScale="1">
        <p:scale>
          <a:sx n="114" d="100"/>
          <a:sy n="114" d="100"/>
        </p:scale>
        <p:origin x="-2292" y="-96"/>
      </p:cViewPr>
      <p:guideLst>
        <p:guide orient="horz" pos="2929"/>
        <p:guide pos="216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ED4206-1841-48F1-A0BB-661AD6A84442}" type="doc">
      <dgm:prSet loTypeId="urn:microsoft.com/office/officeart/2005/8/layout/cycle4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3E7476AC-12A1-4CCD-9E81-D68ACBA96083}">
      <dgm:prSet phldrT="[Text]" custT="1"/>
      <dgm:spPr>
        <a:xfrm>
          <a:off x="1335490" y="182965"/>
          <a:ext cx="1389897" cy="1389897"/>
        </a:xfr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 algn="ctr"/>
          <a:endParaRPr lang="en-CA" sz="1800" b="1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gm:t>
    </dgm:pt>
    <dgm:pt modelId="{1F154D37-FBDE-4948-9DF3-FD4C07AA283B}" type="parTrans" cxnId="{335A5600-559F-407E-B2A2-632373547CA8}">
      <dgm:prSet/>
      <dgm:spPr/>
      <dgm:t>
        <a:bodyPr/>
        <a:lstStyle/>
        <a:p>
          <a:pPr algn="ctr"/>
          <a:endParaRPr lang="en-CA" sz="3200" b="1"/>
        </a:p>
      </dgm:t>
    </dgm:pt>
    <dgm:pt modelId="{80CF9F67-8485-4836-94A1-6CD3B2749229}" type="sibTrans" cxnId="{335A5600-559F-407E-B2A2-632373547CA8}">
      <dgm:prSet/>
      <dgm:spPr/>
      <dgm:t>
        <a:bodyPr/>
        <a:lstStyle/>
        <a:p>
          <a:pPr algn="ctr"/>
          <a:endParaRPr lang="en-CA" sz="3200" b="1"/>
        </a:p>
      </dgm:t>
    </dgm:pt>
    <dgm:pt modelId="{6BDBDDFD-03FF-4FEA-B042-D5294A2B246F}">
      <dgm:prSet phldrT="[Text]" custT="1"/>
      <dgm:spPr>
        <a:xfrm rot="5400000">
          <a:off x="2789586" y="182965"/>
          <a:ext cx="1389897" cy="1389897"/>
        </a:xfrm>
        <a:noFill/>
        <a:ln w="12700" cap="flat" cmpd="sng" algn="ctr">
          <a:noFill/>
          <a:prstDash val="solid"/>
          <a:miter lim="800000"/>
        </a:ln>
        <a:effectLst/>
      </dgm:spPr>
      <dgm:t>
        <a:bodyPr rIns="64008"/>
        <a:lstStyle/>
        <a:p>
          <a:pPr algn="ctr"/>
          <a:endParaRPr lang="en-CA" sz="1800" b="1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gm:t>
    </dgm:pt>
    <dgm:pt modelId="{4813428D-3C96-4354-9EF2-A08368DEDF8C}" type="parTrans" cxnId="{7443AD65-EA80-4B5D-B2BE-F003A6484804}">
      <dgm:prSet/>
      <dgm:spPr/>
      <dgm:t>
        <a:bodyPr/>
        <a:lstStyle/>
        <a:p>
          <a:pPr algn="ctr"/>
          <a:endParaRPr lang="en-CA" sz="3200" b="1"/>
        </a:p>
      </dgm:t>
    </dgm:pt>
    <dgm:pt modelId="{5DE32896-1420-4C09-84A4-6AB762118BDC}" type="sibTrans" cxnId="{7443AD65-EA80-4B5D-B2BE-F003A6484804}">
      <dgm:prSet/>
      <dgm:spPr/>
      <dgm:t>
        <a:bodyPr/>
        <a:lstStyle/>
        <a:p>
          <a:pPr algn="ctr"/>
          <a:endParaRPr lang="en-CA" sz="3200" b="1"/>
        </a:p>
      </dgm:t>
    </dgm:pt>
    <dgm:pt modelId="{C4317CD5-8BA5-4833-993A-EF0F65610CC7}">
      <dgm:prSet phldrT="[Text]" custT="1"/>
      <dgm:spPr>
        <a:xfrm rot="10800000">
          <a:off x="2789586" y="1637061"/>
          <a:ext cx="1389897" cy="1389897"/>
        </a:xfr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 algn="ctr"/>
          <a:endParaRPr lang="en-CA" sz="1800" b="1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gm:t>
    </dgm:pt>
    <dgm:pt modelId="{F6C15282-CB05-4E76-84D4-EA37ED227253}" type="parTrans" cxnId="{AB221E37-8BEA-4DC9-9A47-103A89146E3B}">
      <dgm:prSet/>
      <dgm:spPr/>
      <dgm:t>
        <a:bodyPr/>
        <a:lstStyle/>
        <a:p>
          <a:pPr algn="ctr"/>
          <a:endParaRPr lang="en-CA" sz="3200" b="1"/>
        </a:p>
      </dgm:t>
    </dgm:pt>
    <dgm:pt modelId="{A034068D-6037-43AB-A5EF-0BBC1DA47591}" type="sibTrans" cxnId="{AB221E37-8BEA-4DC9-9A47-103A89146E3B}">
      <dgm:prSet/>
      <dgm:spPr/>
      <dgm:t>
        <a:bodyPr/>
        <a:lstStyle/>
        <a:p>
          <a:pPr algn="ctr"/>
          <a:endParaRPr lang="en-CA" sz="3200" b="1"/>
        </a:p>
      </dgm:t>
    </dgm:pt>
    <dgm:pt modelId="{4B12BB1A-6F4D-4D01-BA2D-C5DC8C924F20}">
      <dgm:prSet phldrT="[Text]" custT="1"/>
      <dgm:spPr>
        <a:xfrm rot="16200000">
          <a:off x="1335490" y="1637061"/>
          <a:ext cx="1389897" cy="1389897"/>
        </a:xfrm>
        <a:solidFill>
          <a:srgbClr val="81FF81"/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gm:spPr>
      <dgm:t>
        <a:bodyPr/>
        <a:lstStyle/>
        <a:p>
          <a:pPr algn="ctr"/>
          <a:r>
            <a:rPr lang="en-CA" sz="1800" b="1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Self Monitoring and Regulatory Circuits</a:t>
          </a:r>
        </a:p>
      </dgm:t>
    </dgm:pt>
    <dgm:pt modelId="{8E86FA51-DC96-425E-A2D0-31D930B2DF61}" type="parTrans" cxnId="{31AF9EEF-9F55-41FB-8EF8-31070978ADD9}">
      <dgm:prSet/>
      <dgm:spPr/>
      <dgm:t>
        <a:bodyPr/>
        <a:lstStyle/>
        <a:p>
          <a:pPr algn="ctr"/>
          <a:endParaRPr lang="en-CA" sz="3200" b="1"/>
        </a:p>
      </dgm:t>
    </dgm:pt>
    <dgm:pt modelId="{FE54B19C-8825-4D67-A142-23196C5895AD}" type="sibTrans" cxnId="{31AF9EEF-9F55-41FB-8EF8-31070978ADD9}">
      <dgm:prSet/>
      <dgm:spPr/>
      <dgm:t>
        <a:bodyPr/>
        <a:lstStyle/>
        <a:p>
          <a:pPr algn="ctr"/>
          <a:endParaRPr lang="en-CA" sz="3200" b="1"/>
        </a:p>
      </dgm:t>
    </dgm:pt>
    <dgm:pt modelId="{3C3F9F88-D18D-4B53-8A09-4517EA20FB79}" type="pres">
      <dgm:prSet presAssocID="{14ED4206-1841-48F1-A0BB-661AD6A84442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8C172904-0E0F-48C0-834C-C131143236FD}" type="pres">
      <dgm:prSet presAssocID="{14ED4206-1841-48F1-A0BB-661AD6A84442}" presName="children" presStyleCnt="0"/>
      <dgm:spPr/>
    </dgm:pt>
    <dgm:pt modelId="{B7C991F5-105E-4ADE-9CBA-8CF9A7E681AD}" type="pres">
      <dgm:prSet presAssocID="{14ED4206-1841-48F1-A0BB-661AD6A84442}" presName="childPlaceholder" presStyleCnt="0"/>
      <dgm:spPr/>
    </dgm:pt>
    <dgm:pt modelId="{3177EBE1-11FF-4C75-AF75-4F1B4B2BE0C9}" type="pres">
      <dgm:prSet presAssocID="{14ED4206-1841-48F1-A0BB-661AD6A84442}" presName="circle" presStyleCnt="0"/>
      <dgm:spPr/>
    </dgm:pt>
    <dgm:pt modelId="{60A9F77C-9928-4712-94E8-776330C81AD7}" type="pres">
      <dgm:prSet presAssocID="{14ED4206-1841-48F1-A0BB-661AD6A84442}" presName="quadrant1" presStyleLbl="node1" presStyleIdx="0" presStyleCnt="4" custLinFactNeighborY="2510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3B1705FC-D93C-4CCA-BF1F-077100556E12}" type="pres">
      <dgm:prSet presAssocID="{14ED4206-1841-48F1-A0BB-661AD6A84442}" presName="quadrant2" presStyleLbl="node1" presStyleIdx="1" presStyleCnt="4" custLinFactNeighborY="2346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44944ADF-60D0-4C61-BDF9-72B0901E7FAD}" type="pres">
      <dgm:prSet presAssocID="{14ED4206-1841-48F1-A0BB-661AD6A84442}" presName="quadrant3" presStyleLbl="node1" presStyleIdx="2" presStyleCnt="4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FEABE245-4E48-4017-BFE7-45E0FD7F126B}" type="pres">
      <dgm:prSet presAssocID="{14ED4206-1841-48F1-A0BB-661AD6A84442}" presName="quadrant4" presStyleLbl="node1" presStyleIdx="3" presStyleCnt="4" custScaleY="80247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197E6CDB-C097-4870-9BED-83FEEEDB74D9}" type="pres">
      <dgm:prSet presAssocID="{14ED4206-1841-48F1-A0BB-661AD6A84442}" presName="quadrantPlaceholder" presStyleCnt="0"/>
      <dgm:spPr/>
    </dgm:pt>
    <dgm:pt modelId="{5459FCAA-D102-4722-A5C3-6C6E6A7B2D65}" type="pres">
      <dgm:prSet presAssocID="{14ED4206-1841-48F1-A0BB-661AD6A84442}" presName="center1" presStyleLbl="fgShp" presStyleIdx="0" presStyleCnt="2"/>
      <dgm:spPr>
        <a:xfrm>
          <a:off x="2517545" y="1316069"/>
          <a:ext cx="479883" cy="417290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endParaRPr lang="en-CA"/>
        </a:p>
      </dgm:t>
    </dgm:pt>
    <dgm:pt modelId="{C5EE75AB-5F0A-4E46-9893-70B56524ADE4}" type="pres">
      <dgm:prSet presAssocID="{14ED4206-1841-48F1-A0BB-661AD6A84442}" presName="center2" presStyleLbl="fgShp" presStyleIdx="1" presStyleCnt="2"/>
      <dgm:spPr>
        <a:xfrm rot="10800000">
          <a:off x="2517545" y="1476565"/>
          <a:ext cx="479883" cy="417290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endParaRPr lang="en-CA"/>
        </a:p>
      </dgm:t>
    </dgm:pt>
  </dgm:ptLst>
  <dgm:cxnLst>
    <dgm:cxn modelId="{E9590AC4-E918-4436-BF9A-EB06B510BDB4}" type="presOf" srcId="{6BDBDDFD-03FF-4FEA-B042-D5294A2B246F}" destId="{3B1705FC-D93C-4CCA-BF1F-077100556E12}" srcOrd="0" destOrd="0" presId="urn:microsoft.com/office/officeart/2005/8/layout/cycle4"/>
    <dgm:cxn modelId="{A3C0E302-5A0B-489E-A869-144913983403}" type="presOf" srcId="{C4317CD5-8BA5-4833-993A-EF0F65610CC7}" destId="{44944ADF-60D0-4C61-BDF9-72B0901E7FAD}" srcOrd="0" destOrd="0" presId="urn:microsoft.com/office/officeart/2005/8/layout/cycle4"/>
    <dgm:cxn modelId="{83AA25EB-97E7-4DD8-9160-F9061252B376}" type="presOf" srcId="{14ED4206-1841-48F1-A0BB-661AD6A84442}" destId="{3C3F9F88-D18D-4B53-8A09-4517EA20FB79}" srcOrd="0" destOrd="0" presId="urn:microsoft.com/office/officeart/2005/8/layout/cycle4"/>
    <dgm:cxn modelId="{AB221E37-8BEA-4DC9-9A47-103A89146E3B}" srcId="{14ED4206-1841-48F1-A0BB-661AD6A84442}" destId="{C4317CD5-8BA5-4833-993A-EF0F65610CC7}" srcOrd="2" destOrd="0" parTransId="{F6C15282-CB05-4E76-84D4-EA37ED227253}" sibTransId="{A034068D-6037-43AB-A5EF-0BBC1DA47591}"/>
    <dgm:cxn modelId="{31AF9EEF-9F55-41FB-8EF8-31070978ADD9}" srcId="{14ED4206-1841-48F1-A0BB-661AD6A84442}" destId="{4B12BB1A-6F4D-4D01-BA2D-C5DC8C924F20}" srcOrd="3" destOrd="0" parTransId="{8E86FA51-DC96-425E-A2D0-31D930B2DF61}" sibTransId="{FE54B19C-8825-4D67-A142-23196C5895AD}"/>
    <dgm:cxn modelId="{6CDBE026-6538-4534-A01A-5EB335AC2B7A}" type="presOf" srcId="{4B12BB1A-6F4D-4D01-BA2D-C5DC8C924F20}" destId="{FEABE245-4E48-4017-BFE7-45E0FD7F126B}" srcOrd="0" destOrd="0" presId="urn:microsoft.com/office/officeart/2005/8/layout/cycle4"/>
    <dgm:cxn modelId="{335A5600-559F-407E-B2A2-632373547CA8}" srcId="{14ED4206-1841-48F1-A0BB-661AD6A84442}" destId="{3E7476AC-12A1-4CCD-9E81-D68ACBA96083}" srcOrd="0" destOrd="0" parTransId="{1F154D37-FBDE-4948-9DF3-FD4C07AA283B}" sibTransId="{80CF9F67-8485-4836-94A1-6CD3B2749229}"/>
    <dgm:cxn modelId="{7443AD65-EA80-4B5D-B2BE-F003A6484804}" srcId="{14ED4206-1841-48F1-A0BB-661AD6A84442}" destId="{6BDBDDFD-03FF-4FEA-B042-D5294A2B246F}" srcOrd="1" destOrd="0" parTransId="{4813428D-3C96-4354-9EF2-A08368DEDF8C}" sibTransId="{5DE32896-1420-4C09-84A4-6AB762118BDC}"/>
    <dgm:cxn modelId="{9D62F43D-693F-4170-8F45-FDAA0DDAE5A3}" type="presOf" srcId="{3E7476AC-12A1-4CCD-9E81-D68ACBA96083}" destId="{60A9F77C-9928-4712-94E8-776330C81AD7}" srcOrd="0" destOrd="0" presId="urn:microsoft.com/office/officeart/2005/8/layout/cycle4"/>
    <dgm:cxn modelId="{E59B03A2-8DAB-42FC-AB0F-1441F20FFDDF}" type="presParOf" srcId="{3C3F9F88-D18D-4B53-8A09-4517EA20FB79}" destId="{8C172904-0E0F-48C0-834C-C131143236FD}" srcOrd="0" destOrd="0" presId="urn:microsoft.com/office/officeart/2005/8/layout/cycle4"/>
    <dgm:cxn modelId="{5671B44B-4AB9-49AE-974A-1BA35666173B}" type="presParOf" srcId="{8C172904-0E0F-48C0-834C-C131143236FD}" destId="{B7C991F5-105E-4ADE-9CBA-8CF9A7E681AD}" srcOrd="0" destOrd="0" presId="urn:microsoft.com/office/officeart/2005/8/layout/cycle4"/>
    <dgm:cxn modelId="{585537BC-AFA0-4DBF-B7FE-B56C36D625A3}" type="presParOf" srcId="{3C3F9F88-D18D-4B53-8A09-4517EA20FB79}" destId="{3177EBE1-11FF-4C75-AF75-4F1B4B2BE0C9}" srcOrd="1" destOrd="0" presId="urn:microsoft.com/office/officeart/2005/8/layout/cycle4"/>
    <dgm:cxn modelId="{36D7E06A-F6E3-4C33-A3E9-0FA4C7814442}" type="presParOf" srcId="{3177EBE1-11FF-4C75-AF75-4F1B4B2BE0C9}" destId="{60A9F77C-9928-4712-94E8-776330C81AD7}" srcOrd="0" destOrd="0" presId="urn:microsoft.com/office/officeart/2005/8/layout/cycle4"/>
    <dgm:cxn modelId="{94E2E85D-17DA-4283-8AEA-367646E140FF}" type="presParOf" srcId="{3177EBE1-11FF-4C75-AF75-4F1B4B2BE0C9}" destId="{3B1705FC-D93C-4CCA-BF1F-077100556E12}" srcOrd="1" destOrd="0" presId="urn:microsoft.com/office/officeart/2005/8/layout/cycle4"/>
    <dgm:cxn modelId="{BE54FFC5-7A52-43EB-A45C-851EFF042C08}" type="presParOf" srcId="{3177EBE1-11FF-4C75-AF75-4F1B4B2BE0C9}" destId="{44944ADF-60D0-4C61-BDF9-72B0901E7FAD}" srcOrd="2" destOrd="0" presId="urn:microsoft.com/office/officeart/2005/8/layout/cycle4"/>
    <dgm:cxn modelId="{ECC52FD8-912E-496B-968A-E76F034803AE}" type="presParOf" srcId="{3177EBE1-11FF-4C75-AF75-4F1B4B2BE0C9}" destId="{FEABE245-4E48-4017-BFE7-45E0FD7F126B}" srcOrd="3" destOrd="0" presId="urn:microsoft.com/office/officeart/2005/8/layout/cycle4"/>
    <dgm:cxn modelId="{15DF6CE1-337D-4AE2-BE8C-912AC09FC937}" type="presParOf" srcId="{3177EBE1-11FF-4C75-AF75-4F1B4B2BE0C9}" destId="{197E6CDB-C097-4870-9BED-83FEEEDB74D9}" srcOrd="4" destOrd="0" presId="urn:microsoft.com/office/officeart/2005/8/layout/cycle4"/>
    <dgm:cxn modelId="{5DEAEED4-5F48-4F86-A4C4-8733CA670AEE}" type="presParOf" srcId="{3C3F9F88-D18D-4B53-8A09-4517EA20FB79}" destId="{5459FCAA-D102-4722-A5C3-6C6E6A7B2D65}" srcOrd="2" destOrd="0" presId="urn:microsoft.com/office/officeart/2005/8/layout/cycle4"/>
    <dgm:cxn modelId="{3E5D3B23-AE70-4924-80DA-52E21C8DBE11}" type="presParOf" srcId="{3C3F9F88-D18D-4B53-8A09-4517EA20FB79}" destId="{C5EE75AB-5F0A-4E46-9893-70B56524ADE4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A9F77C-9928-4712-94E8-776330C81AD7}">
      <dsp:nvSpPr>
        <dsp:cNvPr id="0" name=""/>
        <dsp:cNvSpPr/>
      </dsp:nvSpPr>
      <dsp:spPr>
        <a:xfrm>
          <a:off x="1306189" y="383587"/>
          <a:ext cx="2447291" cy="2447291"/>
        </a:xfrm>
        <a:prstGeom prst="pieWedg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800" b="1" kern="1200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sp:txBody>
      <dsp:txXfrm>
        <a:off x="2022984" y="1100382"/>
        <a:ext cx="1730496" cy="1730496"/>
      </dsp:txXfrm>
    </dsp:sp>
    <dsp:sp modelId="{3B1705FC-D93C-4CCA-BF1F-077100556E12}">
      <dsp:nvSpPr>
        <dsp:cNvPr id="0" name=""/>
        <dsp:cNvSpPr/>
      </dsp:nvSpPr>
      <dsp:spPr>
        <a:xfrm rot="5400000">
          <a:off x="3866519" y="379574"/>
          <a:ext cx="2447291" cy="2447291"/>
        </a:xfrm>
        <a:prstGeom prst="pieWedg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64008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800" b="1" kern="1200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sp:txBody>
      <dsp:txXfrm rot="-5400000">
        <a:off x="3866519" y="1096369"/>
        <a:ext cx="1730496" cy="1730496"/>
      </dsp:txXfrm>
    </dsp:sp>
    <dsp:sp modelId="{44944ADF-60D0-4C61-BDF9-72B0901E7FAD}">
      <dsp:nvSpPr>
        <dsp:cNvPr id="0" name=""/>
        <dsp:cNvSpPr/>
      </dsp:nvSpPr>
      <dsp:spPr>
        <a:xfrm rot="10800000">
          <a:off x="3866519" y="2882490"/>
          <a:ext cx="2447291" cy="2447291"/>
        </a:xfrm>
        <a:prstGeom prst="pieWedg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800" b="1" kern="1200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sp:txBody>
      <dsp:txXfrm rot="10800000">
        <a:off x="3866519" y="2882490"/>
        <a:ext cx="1730496" cy="1730496"/>
      </dsp:txXfrm>
    </dsp:sp>
    <dsp:sp modelId="{FEABE245-4E48-4017-BFE7-45E0FD7F126B}">
      <dsp:nvSpPr>
        <dsp:cNvPr id="0" name=""/>
        <dsp:cNvSpPr/>
      </dsp:nvSpPr>
      <dsp:spPr>
        <a:xfrm rot="16200000">
          <a:off x="1547895" y="2882490"/>
          <a:ext cx="1963877" cy="2447291"/>
        </a:xfrm>
        <a:prstGeom prst="pieWedge">
          <a:avLst/>
        </a:prstGeom>
        <a:solidFill>
          <a:srgbClr val="81FF81"/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800" b="1" kern="1200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Self Monitoring and Regulatory Circuits</a:t>
          </a:r>
        </a:p>
      </dsp:txBody>
      <dsp:txXfrm rot="5400000">
        <a:off x="2022984" y="3124197"/>
        <a:ext cx="1730496" cy="1388671"/>
      </dsp:txXfrm>
    </dsp:sp>
    <dsp:sp modelId="{5459FCAA-D102-4722-A5C3-6C6E6A7B2D65}">
      <dsp:nvSpPr>
        <dsp:cNvPr id="0" name=""/>
        <dsp:cNvSpPr/>
      </dsp:nvSpPr>
      <dsp:spPr>
        <a:xfrm>
          <a:off x="3387517" y="2317296"/>
          <a:ext cx="844965" cy="734752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EE75AB-5F0A-4E46-9893-70B56524ADE4}">
      <dsp:nvSpPr>
        <dsp:cNvPr id="0" name=""/>
        <dsp:cNvSpPr/>
      </dsp:nvSpPr>
      <dsp:spPr>
        <a:xfrm rot="10800000">
          <a:off x="3387517" y="2599893"/>
          <a:ext cx="844965" cy="734752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2" y="2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r>
              <a:rPr lang="en-US" smtClean="0"/>
              <a:t>5/22/2019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969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2" y="8829969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BF4D26F1-9070-44DB-BCCB-7C5DB65FF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056148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2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r>
              <a:rPr lang="en-US" smtClean="0"/>
              <a:t>5/22/2019</a:t>
            </a:r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6013" y="696913"/>
            <a:ext cx="4649787" cy="34877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9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9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E299F027-DED2-4070-9645-681DA5095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624872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696913"/>
            <a:ext cx="4649787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507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VIDEO</a:t>
            </a:r>
          </a:p>
          <a:p>
            <a:r>
              <a:rPr lang="en-US" baseline="0" dirty="0" smtClean="0"/>
              <a:t>Click the video ONCE to play it (a second click will stop it)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731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731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VIDEO</a:t>
            </a:r>
          </a:p>
          <a:p>
            <a:r>
              <a:rPr lang="en-US" baseline="0" dirty="0" smtClean="0"/>
              <a:t>Click the video ONCE to play it (a second click will stop it)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731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731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Preserved</a:t>
            </a:r>
            <a:r>
              <a:rPr lang="en-US" baseline="0" dirty="0" smtClean="0"/>
              <a:t> sense of ‘autonomy’ and ‘self-regulation’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NOTE:</a:t>
            </a:r>
          </a:p>
          <a:p>
            <a:r>
              <a:rPr lang="en-US" baseline="0" dirty="0" smtClean="0"/>
              <a:t>If this is how the caregiver is interpreting the expression, doesn’t the current phrasing make more sense?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7835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696913"/>
            <a:ext cx="4649787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r>
              <a:rPr lang="en-US" dirty="0" smtClean="0"/>
              <a:t>Please</a:t>
            </a:r>
            <a:r>
              <a:rPr lang="en-US" baseline="0" dirty="0" smtClean="0"/>
              <a:t> help me support my </a:t>
            </a:r>
            <a:r>
              <a:rPr lang="en-US" baseline="0" smtClean="0"/>
              <a:t>‘independence’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884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r>
              <a:rPr lang="en-US" dirty="0" smtClean="0"/>
              <a:t>NOTE: </a:t>
            </a:r>
            <a:r>
              <a:rPr lang="en-US" baseline="0" dirty="0" smtClean="0"/>
              <a:t> This slide was blank – I populated it with the information that was in the duo-tang folder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123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696913"/>
            <a:ext cx="4649787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507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696913"/>
            <a:ext cx="4649787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507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696913"/>
            <a:ext cx="4649787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slide is unclear to 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507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696913"/>
            <a:ext cx="4649787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507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696913"/>
            <a:ext cx="4649787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507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696913"/>
            <a:ext cx="4649787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507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696913"/>
            <a:ext cx="4649787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507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73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4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800A0DDF-9B95-4961-8F3C-303932E2D1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4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49"/>
            <a:ext cx="4290556" cy="639763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9" y="666749"/>
            <a:ext cx="4292241" cy="639763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9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2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5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9"/>
            <a:ext cx="5867400" cy="768351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9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4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1524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800A0DDF-9B95-4961-8F3C-303932E2D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9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"/>
            <a:ext cx="8686800" cy="685800"/>
          </a:xfrm>
        </p:spPr>
        <p:txBody>
          <a:bodyPr>
            <a:norm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Section # 15. Based in Impairment of Self-regulatory circuits. </a:t>
            </a:r>
          </a:p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Oppositional Expressions.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496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2932482"/>
              </p:ext>
            </p:extLst>
          </p:nvPr>
        </p:nvGraphicFramePr>
        <p:xfrm>
          <a:off x="1066800" y="2514600"/>
          <a:ext cx="6863715" cy="762000"/>
        </p:xfrm>
        <a:graphic>
          <a:graphicData uri="http://schemas.openxmlformats.org/drawingml/2006/table">
            <a:tbl>
              <a:tblPr firstRow="1" firstCol="1" bandRow="1"/>
              <a:tblGrid>
                <a:gridCol w="6863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1. NEGOTIATING AROUND CARE AND OTHER NEEDS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1FF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ounded Rectangular Callout 4"/>
          <p:cNvSpPr/>
          <p:nvPr/>
        </p:nvSpPr>
        <p:spPr>
          <a:xfrm>
            <a:off x="385958" y="3501246"/>
            <a:ext cx="5693230" cy="537354"/>
          </a:xfrm>
          <a:prstGeom prst="wedgeRoundRectCallout">
            <a:avLst>
              <a:gd name="adj1" fmla="val -56901"/>
              <a:gd name="adj2" fmla="val 86071"/>
              <a:gd name="adj3" fmla="val 16667"/>
            </a:avLst>
          </a:prstGeom>
          <a:solidFill>
            <a:srgbClr val="2ACC3D"/>
          </a:solidFill>
          <a:ln>
            <a:solidFill>
              <a:srgbClr val="2ACC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98695" y="3508313"/>
            <a:ext cx="5467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Rounded MT Bold" panose="020F0704030504030204" pitchFamily="34" charset="0"/>
              </a:rPr>
              <a:t>It’s time to take your medicine. </a:t>
            </a:r>
            <a:endParaRPr lang="en-US" sz="2800" dirty="0">
              <a:latin typeface="Arial Rounded MT Bold" panose="020F070403050403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657600" y="4191000"/>
            <a:ext cx="5562599" cy="990600"/>
            <a:chOff x="2209800" y="4572000"/>
            <a:chExt cx="6934200" cy="990600"/>
          </a:xfrm>
        </p:grpSpPr>
        <p:sp>
          <p:nvSpPr>
            <p:cNvPr id="13" name="Rectangular Callout 12"/>
            <p:cNvSpPr/>
            <p:nvPr/>
          </p:nvSpPr>
          <p:spPr>
            <a:xfrm>
              <a:off x="2209800" y="4572000"/>
              <a:ext cx="6934200" cy="990600"/>
            </a:xfrm>
            <a:prstGeom prst="wedgeRectCallout">
              <a:avLst>
                <a:gd name="adj1" fmla="val 49520"/>
                <a:gd name="adj2" fmla="val 74530"/>
              </a:avLst>
            </a:prstGeom>
            <a:solidFill>
              <a:srgbClr val="81FF81"/>
            </a:solidFill>
            <a:ln>
              <a:solidFill>
                <a:srgbClr val="81FF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373086" y="4572000"/>
              <a:ext cx="669471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Arial Rounded MT Bold" panose="020F0704030504030204" pitchFamily="34" charset="0"/>
                </a:rPr>
                <a:t>I don’t need to take all that!  Just give me the red ones.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93914" y="5330752"/>
            <a:ext cx="4648200" cy="536648"/>
            <a:chOff x="293914" y="5486400"/>
            <a:chExt cx="4648200" cy="536648"/>
          </a:xfrm>
        </p:grpSpPr>
        <p:sp>
          <p:nvSpPr>
            <p:cNvPr id="17" name="Rounded Rectangular Callout 16"/>
            <p:cNvSpPr/>
            <p:nvPr/>
          </p:nvSpPr>
          <p:spPr>
            <a:xfrm>
              <a:off x="293914" y="5486400"/>
              <a:ext cx="4648200" cy="533400"/>
            </a:xfrm>
            <a:prstGeom prst="wedgeRoundRectCallout">
              <a:avLst>
                <a:gd name="adj1" fmla="val -56901"/>
                <a:gd name="adj2" fmla="val 86071"/>
                <a:gd name="adj3" fmla="val 16667"/>
              </a:avLst>
            </a:prstGeom>
            <a:solidFill>
              <a:srgbClr val="2ACC3D"/>
            </a:solidFill>
            <a:ln>
              <a:solidFill>
                <a:srgbClr val="2ACC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12687" y="5499828"/>
              <a:ext cx="44641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Arial Rounded MT Bold" panose="020F0704030504030204" pitchFamily="34" charset="0"/>
                </a:rPr>
                <a:t>You need to take all of it.</a:t>
              </a:r>
              <a:endParaRPr lang="en-US" sz="2800" dirty="0"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209800" y="6019800"/>
            <a:ext cx="6934200" cy="609600"/>
            <a:chOff x="2209800" y="4572000"/>
            <a:chExt cx="6934200" cy="990600"/>
          </a:xfrm>
        </p:grpSpPr>
        <p:sp>
          <p:nvSpPr>
            <p:cNvPr id="21" name="Rectangular Callout 20"/>
            <p:cNvSpPr/>
            <p:nvPr/>
          </p:nvSpPr>
          <p:spPr>
            <a:xfrm>
              <a:off x="2209800" y="4572000"/>
              <a:ext cx="6934200" cy="990600"/>
            </a:xfrm>
            <a:prstGeom prst="wedgeRectCallout">
              <a:avLst>
                <a:gd name="adj1" fmla="val 49363"/>
                <a:gd name="adj2" fmla="val 83458"/>
              </a:avLst>
            </a:prstGeom>
            <a:solidFill>
              <a:srgbClr val="81FF81"/>
            </a:solidFill>
            <a:ln>
              <a:solidFill>
                <a:srgbClr val="81FF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373086" y="4667904"/>
              <a:ext cx="6694714" cy="52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Arial Rounded MT Bold" panose="020F0704030504030204" pitchFamily="34" charset="0"/>
                </a:rPr>
                <a:t>Fine – I’ll take it if you let me leave!</a:t>
              </a:r>
            </a:p>
          </p:txBody>
        </p:sp>
      </p:grpSp>
      <p:sp>
        <p:nvSpPr>
          <p:cNvPr id="24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Self-Regulatory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Oppositional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2ACC3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03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ahvUXwTXE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19907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365557"/>
            <a:ext cx="371203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Full video found at </a:t>
            </a:r>
            <a:r>
              <a:rPr lang="en-US" sz="1200" dirty="0"/>
              <a:t>https://www.youtube.com/watch?v=hahvUXwTXE4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027110"/>
              </p:ext>
            </p:extLst>
          </p:nvPr>
        </p:nvGraphicFramePr>
        <p:xfrm>
          <a:off x="183830" y="228600"/>
          <a:ext cx="8784020" cy="762000"/>
        </p:xfrm>
        <a:graphic>
          <a:graphicData uri="http://schemas.openxmlformats.org/drawingml/2006/table">
            <a:tbl>
              <a:tblPr firstRow="1" firstCol="1" bandRow="1"/>
              <a:tblGrid>
                <a:gridCol w="8784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2. WORKING AGAINST THE CARE PROVIDER 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(e.g., pulling pants up during incontinent care, buttoning up shirt when needing to undress, etc.)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ACC3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596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0822380"/>
              </p:ext>
            </p:extLst>
          </p:nvPr>
        </p:nvGraphicFramePr>
        <p:xfrm>
          <a:off x="1219200" y="2514600"/>
          <a:ext cx="6629400" cy="762000"/>
        </p:xfrm>
        <a:graphic>
          <a:graphicData uri="http://schemas.openxmlformats.org/drawingml/2006/table">
            <a:tbl>
              <a:tblPr firstRow="1" firstCol="1" bandRow="1"/>
              <a:tblGrid>
                <a:gridCol w="6629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3. EVASIVE TO DIRECTIONS FROM CARE PROVIDER 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(e.g., ignoring, etc.)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1FF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418114"/>
            <a:ext cx="6096000" cy="341376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Self-Regulatory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Oppositional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2ACC3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92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5325535"/>
              </p:ext>
            </p:extLst>
          </p:nvPr>
        </p:nvGraphicFramePr>
        <p:xfrm>
          <a:off x="76200" y="2514600"/>
          <a:ext cx="8991600" cy="762000"/>
        </p:xfrm>
        <a:graphic>
          <a:graphicData uri="http://schemas.openxmlformats.org/drawingml/2006/table">
            <a:tbl>
              <a:tblPr firstRow="1" firstCol="1" bandRow="1"/>
              <a:tblGrid>
                <a:gridCol w="899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4. RESISTIVE TO CARE, MEDICATION, OR MEALS</a:t>
                      </a:r>
                      <a:r>
                        <a:rPr lang="en-CA" sz="2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5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(e.g., pursing lips at meals, clamping/crossing legs closed, tightening arms, resisting rolling/turning, etc.)</a:t>
                      </a:r>
                      <a:endParaRPr lang="en-U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ACC3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sl3Dc1kERt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374" y="3352800"/>
            <a:ext cx="6095247" cy="34285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96200" y="5745507"/>
            <a:ext cx="14260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Full video found at </a:t>
            </a:r>
            <a:r>
              <a:rPr lang="en-US" sz="1200" dirty="0"/>
              <a:t>https://www.youtube.com/watch?v=sl3Dc1kERto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Self-Regulatory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Oppositional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2ACC3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39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127318"/>
              </p:ext>
            </p:extLst>
          </p:nvPr>
        </p:nvGraphicFramePr>
        <p:xfrm>
          <a:off x="97220" y="2514600"/>
          <a:ext cx="8894380" cy="762000"/>
        </p:xfrm>
        <a:graphic>
          <a:graphicData uri="http://schemas.openxmlformats.org/drawingml/2006/table">
            <a:tbl>
              <a:tblPr firstRow="1" firstCol="1" bandRow="1"/>
              <a:tblGrid>
                <a:gridCol w="889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5. BARRICADING AND TERRITORIALISM OF SPACE OR BELONGINGS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1FF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764" y="3429000"/>
            <a:ext cx="3390471" cy="33528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Self-Regulatory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Oppositional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2ACC3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97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Self-Regulatory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Oppositional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2ACC3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70490" y="2819400"/>
            <a:ext cx="8403020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60000"/>
              </a:lnSpc>
            </a:pPr>
            <a:r>
              <a:rPr lang="en-CA" sz="4000" u="sng" dirty="0" smtClean="0">
                <a:latin typeface="Arial Rounded MT Bold" panose="020F0704030504030204" pitchFamily="34" charset="0"/>
              </a:rPr>
              <a:t>Purpose of Expressions</a:t>
            </a:r>
          </a:p>
          <a:p>
            <a:pPr algn="ctr">
              <a:lnSpc>
                <a:spcPct val="160000"/>
              </a:lnSpc>
            </a:pPr>
            <a:endParaRPr lang="en-CA" sz="1400" u="sng" dirty="0" smtClean="0">
              <a:latin typeface="Arial Rounded MT Bold" panose="020F0704030504030204" pitchFamily="34" charset="0"/>
            </a:endParaRPr>
          </a:p>
          <a:p>
            <a:pPr algn="ctr">
              <a:lnSpc>
                <a:spcPct val="160000"/>
              </a:lnSpc>
            </a:pPr>
            <a:r>
              <a:rPr lang="en-US" sz="3600" dirty="0">
                <a:latin typeface="Arial Rounded MT Bold" panose="020F0704030504030204" pitchFamily="34" charset="0"/>
              </a:rPr>
              <a:t>Attempts to preserve dignity, autonomy, and self-regulation</a:t>
            </a:r>
          </a:p>
        </p:txBody>
      </p:sp>
    </p:spTree>
    <p:extLst>
      <p:ext uri="{BB962C8B-B14F-4D97-AF65-F5344CB8AC3E}">
        <p14:creationId xmlns:p14="http://schemas.microsoft.com/office/powerpoint/2010/main" val="270536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Self-Regulatory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Oppositional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2ACC3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19100" y="2819400"/>
            <a:ext cx="8305800" cy="3145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60000"/>
              </a:lnSpc>
            </a:pPr>
            <a:r>
              <a:rPr lang="en-CA" sz="4000" u="sng" dirty="0" smtClean="0">
                <a:latin typeface="Arial Rounded MT Bold" panose="020F0704030504030204" pitchFamily="34" charset="0"/>
              </a:rPr>
              <a:t>Meaning of Expressions</a:t>
            </a:r>
          </a:p>
          <a:p>
            <a:pPr algn="ctr">
              <a:lnSpc>
                <a:spcPct val="160000"/>
              </a:lnSpc>
            </a:pPr>
            <a:endParaRPr lang="en-CA" sz="1200" u="sng" dirty="0" smtClean="0">
              <a:latin typeface="Arial Rounded MT Bold" panose="020F0704030504030204" pitchFamily="34" charset="0"/>
            </a:endParaRPr>
          </a:p>
          <a:p>
            <a:pPr algn="ctr">
              <a:lnSpc>
                <a:spcPct val="160000"/>
              </a:lnSpc>
            </a:pPr>
            <a:r>
              <a:rPr lang="en-CA" sz="3600" dirty="0" smtClean="0">
                <a:latin typeface="Arial Rounded MT Bold" panose="020F0704030504030204" pitchFamily="34" charset="0"/>
              </a:rPr>
              <a:t>“Please help support my independence”</a:t>
            </a:r>
            <a:endParaRPr lang="en-CA" sz="3600" b="1" u="sng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72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Self-Regulatory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Oppositional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2ACC3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-1" y="2250484"/>
            <a:ext cx="9143999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60000"/>
              </a:lnSpc>
              <a:spcAft>
                <a:spcPts val="2400"/>
              </a:spcAft>
            </a:pPr>
            <a:r>
              <a:rPr lang="en-CA" sz="3600" u="sng" dirty="0" smtClean="0">
                <a:latin typeface="Arial Rounded MT Bold" panose="020F0704030504030204" pitchFamily="34" charset="0"/>
              </a:rPr>
              <a:t>Approach to Care</a:t>
            </a:r>
          </a:p>
          <a:p>
            <a:pPr marL="457200" indent="-4572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latin typeface="Arial Rounded MT Bold" panose="020F0704030504030204" pitchFamily="34" charset="0"/>
              </a:rPr>
              <a:t>Validate the </a:t>
            </a:r>
            <a:r>
              <a:rPr lang="en-US" sz="2800" dirty="0" err="1">
                <a:latin typeface="Arial Rounded MT Bold" panose="020F0704030504030204" pitchFamily="34" charset="0"/>
              </a:rPr>
              <a:t>PwD’s</a:t>
            </a:r>
            <a:r>
              <a:rPr lang="en-US" sz="2800" dirty="0">
                <a:latin typeface="Arial Rounded MT Bold" panose="020F0704030504030204" pitchFamily="34" charset="0"/>
              </a:rPr>
              <a:t> autonomy/independence – assure them that they have retained their dignity/identity</a:t>
            </a:r>
          </a:p>
          <a:p>
            <a:pPr marL="457200" indent="-4572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latin typeface="Arial Rounded MT Bold" panose="020F0704030504030204" pitchFamily="34" charset="0"/>
              </a:rPr>
              <a:t>Offer 2 choices in such a way that it makes the </a:t>
            </a:r>
            <a:r>
              <a:rPr lang="en-US" sz="2800" dirty="0" err="1">
                <a:latin typeface="Arial Rounded MT Bold" panose="020F0704030504030204" pitchFamily="34" charset="0"/>
              </a:rPr>
              <a:t>PwD</a:t>
            </a:r>
            <a:r>
              <a:rPr lang="en-US" sz="2800" dirty="0">
                <a:latin typeface="Arial Rounded MT Bold" panose="020F0704030504030204" pitchFamily="34" charset="0"/>
              </a:rPr>
              <a:t> feel like they are the decision-maker</a:t>
            </a:r>
          </a:p>
          <a:p>
            <a:pPr marL="457200" indent="-4572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latin typeface="Arial Rounded MT Bold" panose="020F0704030504030204" pitchFamily="34" charset="0"/>
              </a:rPr>
              <a:t>It is ok to be gentle but firm</a:t>
            </a:r>
          </a:p>
        </p:txBody>
      </p:sp>
    </p:spTree>
    <p:extLst>
      <p:ext uri="{BB962C8B-B14F-4D97-AF65-F5344CB8AC3E}">
        <p14:creationId xmlns:p14="http://schemas.microsoft.com/office/powerpoint/2010/main" val="382747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819400"/>
            <a:ext cx="91440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CA" sz="36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Oppositional Expressions</a:t>
            </a:r>
            <a:endParaRPr lang="en-CA" sz="3600" dirty="0">
              <a:ln>
                <a:solidFill>
                  <a:schemeClr val="tx1"/>
                </a:solidFill>
              </a:ln>
              <a:solidFill>
                <a:srgbClr val="2ACC3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914400" lvl="1" indent="-4572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CA" sz="36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Physically Responsive Expressions</a:t>
            </a:r>
            <a:endParaRPr lang="en-CA" sz="3600" dirty="0">
              <a:ln>
                <a:solidFill>
                  <a:schemeClr val="tx1"/>
                </a:solidFill>
              </a:ln>
              <a:solidFill>
                <a:srgbClr val="2ACC3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914400" lvl="1" indent="-4572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CA" sz="36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Sexual Expressions</a:t>
            </a:r>
            <a:endParaRPr lang="en-CA" sz="3600" dirty="0">
              <a:ln>
                <a:solidFill>
                  <a:schemeClr val="tx1"/>
                </a:solidFill>
              </a:ln>
              <a:solidFill>
                <a:srgbClr val="2ACC3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40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4000" dirty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</a:t>
            </a:r>
            <a:r>
              <a:rPr lang="en-CA" sz="40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Self-Regulatory Circuits</a:t>
            </a:r>
            <a:endParaRPr lang="en-CA" sz="4000" dirty="0">
              <a:ln>
                <a:solidFill>
                  <a:schemeClr val="tx1"/>
                </a:solidFill>
              </a:ln>
              <a:solidFill>
                <a:srgbClr val="2ACC3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7" b="97098" l="9840" r="961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6400" y="4371350"/>
            <a:ext cx="2731124" cy="2667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44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0"/>
          <a:stretch/>
        </p:blipFill>
        <p:spPr>
          <a:xfrm>
            <a:off x="0" y="4666593"/>
            <a:ext cx="9144000" cy="2057006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Self-Regulatory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Oppositional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2ACC3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736079269"/>
              </p:ext>
            </p:extLst>
          </p:nvPr>
        </p:nvGraphicFramePr>
        <p:xfrm>
          <a:off x="1828800" y="-838200"/>
          <a:ext cx="7620000" cy="5651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Lightning Bolt 8"/>
          <p:cNvSpPr/>
          <p:nvPr/>
        </p:nvSpPr>
        <p:spPr>
          <a:xfrm rot="16047805">
            <a:off x="3095731" y="3120940"/>
            <a:ext cx="457200" cy="990600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79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3000" fill="remove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9" grpId="0" animBg="1"/>
      <p:bldP spid="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9620" y="2438400"/>
            <a:ext cx="8686800" cy="426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spcBef>
                <a:spcPts val="18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>
                <a:latin typeface="Arial Rounded MT Bold" panose="020F0704030504030204" pitchFamily="34" charset="0"/>
              </a:rPr>
              <a:t>Basis in Developmental Psychology</a:t>
            </a:r>
          </a:p>
          <a:p>
            <a:pPr lvl="1" indent="-457200">
              <a:spcBef>
                <a:spcPts val="18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>
                <a:latin typeface="Arial Rounded MT Bold" panose="020F0704030504030204" pitchFamily="34" charset="0"/>
              </a:rPr>
              <a:t>Basis in parent–child interactions</a:t>
            </a:r>
          </a:p>
          <a:p>
            <a:pPr lvl="1" indent="-457200">
              <a:spcBef>
                <a:spcPts val="18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>
                <a:latin typeface="Arial Rounded MT Bold" panose="020F0704030504030204" pitchFamily="34" charset="0"/>
              </a:rPr>
              <a:t>Verbal and non-verbal expressions of “no” are expressions of:</a:t>
            </a:r>
          </a:p>
          <a:p>
            <a:pPr lvl="2" indent="-457200">
              <a:spcBef>
                <a:spcPts val="18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>
                <a:latin typeface="Arial Rounded MT Bold" panose="020F0704030504030204" pitchFamily="34" charset="0"/>
              </a:rPr>
              <a:t>Emergence of self-identity</a:t>
            </a:r>
          </a:p>
          <a:p>
            <a:pPr lvl="2" indent="-457200">
              <a:spcBef>
                <a:spcPts val="18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>
                <a:latin typeface="Arial Rounded MT Bold" panose="020F0704030504030204" pitchFamily="34" charset="0"/>
              </a:rPr>
              <a:t>Self-regulation</a:t>
            </a:r>
          </a:p>
          <a:p>
            <a:pPr lvl="2" indent="-457200">
              <a:spcBef>
                <a:spcPts val="18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Arial Rounded MT Bold" panose="020F0704030504030204" pitchFamily="34" charset="0"/>
              </a:rPr>
              <a:t>Independence</a:t>
            </a:r>
            <a:endParaRPr lang="en-US" sz="2800" dirty="0"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108" y1="9467" x2="17986" y2="17751"/>
                        <a14:foregroundMark x1="14388" y1="18935" x2="16547" y2="21893"/>
                        <a14:foregroundMark x1="13309" y1="79882" x2="16187" y2="74556"/>
                        <a14:foregroundMark x1="74460" y1="77515" x2="78417" y2="82249"/>
                        <a14:foregroundMark x1="77698" y1="75148" x2="75540" y2="74556"/>
                        <a14:foregroundMark x1="78417" y1="20710" x2="75180" y2="22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711700"/>
            <a:ext cx="3530600" cy="214630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Self-Regulatory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Oppositional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2ACC3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03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9620" y="2743200"/>
            <a:ext cx="86868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spcBef>
                <a:spcPts val="36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Arial Rounded MT Bold" panose="020F0704030504030204" pitchFamily="34" charset="0"/>
              </a:rPr>
              <a:t>Role-reversal in </a:t>
            </a:r>
            <a:r>
              <a:rPr lang="en-US" sz="2800" dirty="0" err="1" smtClean="0">
                <a:latin typeface="Arial Rounded MT Bold" panose="020F0704030504030204" pitchFamily="34" charset="0"/>
              </a:rPr>
              <a:t>PwD</a:t>
            </a:r>
            <a:endParaRPr lang="en-US" sz="2800" dirty="0">
              <a:latin typeface="Arial Rounded MT Bold" panose="020F0704030504030204" pitchFamily="34" charset="0"/>
            </a:endParaRPr>
          </a:p>
          <a:p>
            <a:pPr lvl="1" indent="-457200">
              <a:spcBef>
                <a:spcPts val="36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>
                <a:latin typeface="Arial Rounded MT Bold" panose="020F0704030504030204" pitchFamily="34" charset="0"/>
              </a:rPr>
              <a:t>Governed by developmental sophistication and severity of cognitive impairment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Self-Regulatory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Oppositional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2ACC3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556" y1="36444" x2="31556" y2="7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437" y="4635817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95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2438400"/>
            <a:ext cx="868680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CA" sz="3800" u="sng" dirty="0" smtClean="0">
                <a:latin typeface="Arial Rounded MT Bold" panose="020F0704030504030204" pitchFamily="34" charset="0"/>
              </a:rPr>
              <a:t>Compliance:</a:t>
            </a:r>
          </a:p>
          <a:p>
            <a:pPr marL="457200" indent="-4572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Arial Rounded MT Bold" panose="020F0704030504030204" pitchFamily="34" charset="0"/>
              </a:rPr>
              <a:t>Follow </a:t>
            </a:r>
            <a:r>
              <a:rPr lang="en-US" sz="2800" dirty="0">
                <a:latin typeface="Arial Rounded MT Bold" panose="020F0704030504030204" pitchFamily="34" charset="0"/>
              </a:rPr>
              <a:t>instruction in designated time</a:t>
            </a:r>
          </a:p>
          <a:p>
            <a:pPr>
              <a:spcAft>
                <a:spcPts val="2400"/>
              </a:spcAft>
            </a:pPr>
            <a:r>
              <a:rPr lang="en-CA" sz="3800" u="sng" dirty="0" smtClean="0">
                <a:latin typeface="Arial Rounded MT Bold" panose="020F0704030504030204" pitchFamily="34" charset="0"/>
              </a:rPr>
              <a:t>Non-Compliance</a:t>
            </a:r>
            <a:r>
              <a:rPr lang="en-CA" sz="3800" u="sng" dirty="0">
                <a:latin typeface="Arial Rounded MT Bold" panose="020F0704030504030204" pitchFamily="34" charset="0"/>
              </a:rPr>
              <a:t>:</a:t>
            </a:r>
          </a:p>
          <a:p>
            <a:pPr marL="457200" indent="-4572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Arial Rounded MT Bold" panose="020F0704030504030204" pitchFamily="34" charset="0"/>
              </a:rPr>
              <a:t>Refusal </a:t>
            </a:r>
            <a:r>
              <a:rPr lang="en-US" sz="2800" dirty="0">
                <a:latin typeface="Arial Rounded MT Bold" panose="020F0704030504030204" pitchFamily="34" charset="0"/>
              </a:rPr>
              <a:t>to initiate or complete instructions in ‘designated time’ </a:t>
            </a:r>
          </a:p>
          <a:p>
            <a:pPr marL="457200" indent="-4572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Arial Rounded MT Bold" panose="020F0704030504030204" pitchFamily="34" charset="0"/>
              </a:rPr>
              <a:t>Basis </a:t>
            </a:r>
            <a:r>
              <a:rPr lang="en-US" sz="2800" dirty="0">
                <a:latin typeface="Arial Rounded MT Bold" panose="020F0704030504030204" pitchFamily="34" charset="0"/>
              </a:rPr>
              <a:t>of Oppositional </a:t>
            </a:r>
            <a:r>
              <a:rPr lang="en-US" sz="2800" dirty="0" smtClean="0">
                <a:latin typeface="Arial Rounded MT Bold" panose="020F0704030504030204" pitchFamily="34" charset="0"/>
              </a:rPr>
              <a:t>Expressions</a:t>
            </a:r>
            <a:endParaRPr lang="en-US" sz="2800" dirty="0">
              <a:latin typeface="Arial Rounded MT Bold" panose="020F070403050403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Self-Regulatory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Oppositional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2ACC3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59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2438400"/>
            <a:ext cx="8686800" cy="426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CA" sz="3800" u="sng" dirty="0" smtClean="0">
                <a:latin typeface="Arial Rounded MT Bold" panose="020F0704030504030204" pitchFamily="34" charset="0"/>
              </a:rPr>
              <a:t>Early Dementia</a:t>
            </a:r>
          </a:p>
          <a:p>
            <a:pPr>
              <a:spcAft>
                <a:spcPts val="1800"/>
              </a:spcAft>
            </a:pPr>
            <a:r>
              <a:rPr lang="en-US" sz="2800" u="sng" dirty="0" smtClean="0">
                <a:latin typeface="Arial Rounded MT Bold" panose="020F0704030504030204" pitchFamily="34" charset="0"/>
              </a:rPr>
              <a:t>Negotiation</a:t>
            </a:r>
          </a:p>
          <a:p>
            <a:pPr marL="457200" indent="-45720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latin typeface="Arial Rounded MT Bold" panose="020F0704030504030204" pitchFamily="34" charset="0"/>
              </a:rPr>
              <a:t>Person attempts to modify </a:t>
            </a:r>
            <a:r>
              <a:rPr lang="en-US" sz="2800" dirty="0" smtClean="0">
                <a:latin typeface="Arial Rounded MT Bold" panose="020F0704030504030204" pitchFamily="34" charset="0"/>
              </a:rPr>
              <a:t>the nature/conditions </a:t>
            </a:r>
            <a:r>
              <a:rPr lang="en-US" sz="2800" dirty="0">
                <a:latin typeface="Arial Rounded MT Bold" panose="020F0704030504030204" pitchFamily="34" charset="0"/>
              </a:rPr>
              <a:t>of the command</a:t>
            </a:r>
          </a:p>
          <a:p>
            <a:pPr>
              <a:spcAft>
                <a:spcPts val="1800"/>
              </a:spcAft>
            </a:pPr>
            <a:r>
              <a:rPr lang="en-US" sz="2800" u="sng" dirty="0" smtClean="0">
                <a:latin typeface="Arial Rounded MT Bold" panose="020F0704030504030204" pitchFamily="34" charset="0"/>
              </a:rPr>
              <a:t>Passive Non-Compliance</a:t>
            </a:r>
          </a:p>
          <a:p>
            <a:pPr marL="457200" indent="-45720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latin typeface="Arial Rounded MT Bold" panose="020F0704030504030204" pitchFamily="34" charset="0"/>
              </a:rPr>
              <a:t>Person </a:t>
            </a:r>
            <a:r>
              <a:rPr lang="en-US" sz="2800" dirty="0" smtClean="0">
                <a:latin typeface="Arial Rounded MT Bold" panose="020F0704030504030204" pitchFamily="34" charset="0"/>
              </a:rPr>
              <a:t>does not </a:t>
            </a:r>
            <a:r>
              <a:rPr lang="en-US" sz="2800" dirty="0">
                <a:latin typeface="Arial Rounded MT Bold" panose="020F0704030504030204" pitchFamily="34" charset="0"/>
              </a:rPr>
              <a:t>acknowledge directions given to </a:t>
            </a:r>
            <a:r>
              <a:rPr lang="en-US" sz="2800" dirty="0" smtClean="0">
                <a:latin typeface="Arial Rounded MT Bold" panose="020F0704030504030204" pitchFamily="34" charset="0"/>
              </a:rPr>
              <a:t>them</a:t>
            </a:r>
            <a:endParaRPr lang="en-US" sz="2800" u="sng" dirty="0">
              <a:latin typeface="Arial Rounded MT Bold" panose="020F070403050403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Self-Regulatory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Oppositional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2ACC3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13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3361759"/>
            <a:ext cx="5562600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u="sng" dirty="0" smtClean="0">
                <a:latin typeface="Arial Rounded MT Bold" panose="020F0704030504030204" pitchFamily="34" charset="0"/>
              </a:rPr>
              <a:t>Simple </a:t>
            </a:r>
            <a:r>
              <a:rPr lang="en-US" sz="2800" u="sng" dirty="0">
                <a:latin typeface="Arial Rounded MT Bold" panose="020F0704030504030204" pitchFamily="34" charset="0"/>
              </a:rPr>
              <a:t>Non-Compliance</a:t>
            </a:r>
          </a:p>
          <a:p>
            <a:pPr marL="457200" indent="-45720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latin typeface="Arial Rounded MT Bold" panose="020F0704030504030204" pitchFamily="34" charset="0"/>
              </a:rPr>
              <a:t>Person appears to acknowledge commands but refuses to comply</a:t>
            </a:r>
          </a:p>
          <a:p>
            <a:pPr marL="457200" indent="-45720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latin typeface="Arial Rounded MT Bold" panose="020F0704030504030204" pitchFamily="34" charset="0"/>
              </a:rPr>
              <a:t>No associated hostility/anger</a:t>
            </a:r>
          </a:p>
          <a:p>
            <a:pPr>
              <a:spcAft>
                <a:spcPts val="1800"/>
              </a:spcAft>
            </a:pPr>
            <a:endParaRPr lang="en-US" sz="2800" u="sng" dirty="0" smtClean="0">
              <a:latin typeface="Arial Rounded MT Bold" panose="020F07040305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2438400"/>
            <a:ext cx="86868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CA" sz="3800" u="sng" dirty="0" smtClean="0">
                <a:latin typeface="Arial Rounded MT Bold" panose="020F0704030504030204" pitchFamily="34" charset="0"/>
              </a:rPr>
              <a:t>Moderate Dementia</a:t>
            </a:r>
            <a:endParaRPr lang="en-US" sz="2800" u="sng" dirty="0" smtClean="0">
              <a:latin typeface="Arial Rounded MT Bold" panose="020F07040305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914" y="3048000"/>
            <a:ext cx="3505200" cy="3970345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Self-Regulatory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Oppositional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2ACC3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22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2438400"/>
            <a:ext cx="86868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CA" sz="3800" u="sng" dirty="0" smtClean="0">
                <a:latin typeface="Arial Rounded MT Bold" panose="020F0704030504030204" pitchFamily="34" charset="0"/>
              </a:rPr>
              <a:t>Advanced Dementia</a:t>
            </a:r>
            <a:endParaRPr lang="en-US" sz="2800" u="sng" dirty="0" smtClean="0">
              <a:latin typeface="Arial Rounded MT Bold" panose="020F07040305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3581400"/>
            <a:ext cx="5334000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u="sng" dirty="0">
                <a:latin typeface="Arial Rounded MT Bold" panose="020F0704030504030204" pitchFamily="34" charset="0"/>
              </a:rPr>
              <a:t>Direct Defiance</a:t>
            </a:r>
          </a:p>
          <a:p>
            <a:pPr marL="457200" indent="-45720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latin typeface="Arial Rounded MT Bold" panose="020F0704030504030204" pitchFamily="34" charset="0"/>
              </a:rPr>
              <a:t>Variant of non-compliance, accompanied by </a:t>
            </a:r>
            <a:r>
              <a:rPr lang="en-US" sz="2800" dirty="0" smtClean="0">
                <a:latin typeface="Arial Rounded MT Bold" panose="020F0704030504030204" pitchFamily="34" charset="0"/>
              </a:rPr>
              <a:t>hostility/anger</a:t>
            </a:r>
            <a:endParaRPr lang="en-US" sz="2800" dirty="0">
              <a:latin typeface="Arial Rounded MT Bold" panose="020F07040305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5449" y1="17500" x2="62458" y2="24038"/>
                        <a14:foregroundMark x1="67110" y1="22115" x2="69103" y2="27308"/>
                        <a14:foregroundMark x1="72093" y1="23846" x2="80897" y2="23654"/>
                        <a14:foregroundMark x1="52492" y1="36731" x2="52990" y2="43462"/>
                        <a14:foregroundMark x1="54485" y1="43654" x2="57641" y2="37115"/>
                        <a14:foregroundMark x1="64452" y1="46346" x2="67608" y2="36538"/>
                        <a14:foregroundMark x1="72425" y1="40192" x2="76246" y2="44231"/>
                        <a14:foregroundMark x1="87043" y1="43269" x2="84219" y2="48846"/>
                        <a14:backgroundMark x1="38206" y1="9423" x2="46013" y2="16154"/>
                        <a14:backgroundMark x1="53156" y1="57500" x2="49668" y2="7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971800"/>
            <a:ext cx="3767914" cy="388620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Self-Regulatory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Oppositional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2ACC3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57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77141</TotalTime>
  <Words>956</Words>
  <Application>Microsoft Office PowerPoint</Application>
  <PresentationFormat>On-screen Show (4:3)</PresentationFormat>
  <Paragraphs>191</Paragraphs>
  <Slides>17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Aharoni</vt:lpstr>
      <vt:lpstr>Arial</vt:lpstr>
      <vt:lpstr>Arial Rounded MT Bold</vt:lpstr>
      <vt:lpstr>Bookman Old Style</vt:lpstr>
      <vt:lpstr>Calibri</vt:lpstr>
      <vt:lpstr>Franklin Gothic Book</vt:lpstr>
      <vt:lpstr>Franklin Gothic Medium</vt:lpstr>
      <vt:lpstr>Times New Roman</vt:lpstr>
      <vt:lpstr>Wingdings</vt:lpstr>
      <vt:lpstr>Wingdings 2</vt:lpstr>
      <vt:lpstr>Trek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HHC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www.dementiabehaviors.com</dc:title>
  <dc:creator>Admin</dc:creator>
  <cp:lastModifiedBy>Natalia Chernykh</cp:lastModifiedBy>
  <cp:revision>1080</cp:revision>
  <cp:lastPrinted>2019-05-13T19:21:09Z</cp:lastPrinted>
  <dcterms:created xsi:type="dcterms:W3CDTF">2018-01-29T20:08:37Z</dcterms:created>
  <dcterms:modified xsi:type="dcterms:W3CDTF">2020-08-14T15:00:16Z</dcterms:modified>
</cp:coreProperties>
</file>