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92" r:id="rId1"/>
  </p:sldMasterIdLst>
  <p:notesMasterIdLst>
    <p:notesMasterId r:id="rId14"/>
  </p:notesMasterIdLst>
  <p:handoutMasterIdLst>
    <p:handoutMasterId r:id="rId15"/>
  </p:handoutMasterIdLst>
  <p:sldIdLst>
    <p:sldId id="852" r:id="rId2"/>
    <p:sldId id="853" r:id="rId3"/>
    <p:sldId id="854" r:id="rId4"/>
    <p:sldId id="855" r:id="rId5"/>
    <p:sldId id="856" r:id="rId6"/>
    <p:sldId id="857" r:id="rId7"/>
    <p:sldId id="858" r:id="rId8"/>
    <p:sldId id="859" r:id="rId9"/>
    <p:sldId id="860" r:id="rId10"/>
    <p:sldId id="861" r:id="rId11"/>
    <p:sldId id="862" r:id="rId12"/>
    <p:sldId id="863" r:id="rId1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D"/>
    <a:srgbClr val="FFFF6D"/>
    <a:srgbClr val="81FF81"/>
    <a:srgbClr val="F1FAB8"/>
    <a:srgbClr val="FFB685"/>
    <a:srgbClr val="FF8989"/>
    <a:srgbClr val="8F8FFF"/>
    <a:srgbClr val="6161FF"/>
    <a:srgbClr val="FF3333"/>
    <a:srgbClr val="2AC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81670" autoAdjust="0"/>
  </p:normalViewPr>
  <p:slideViewPr>
    <p:cSldViewPr>
      <p:cViewPr varScale="1">
        <p:scale>
          <a:sx n="94" d="100"/>
          <a:sy n="94" d="100"/>
        </p:scale>
        <p:origin x="23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68"/>
    </p:cViewPr>
  </p:sorterViewPr>
  <p:notesViewPr>
    <p:cSldViewPr>
      <p:cViewPr varScale="1">
        <p:scale>
          <a:sx n="114" d="100"/>
          <a:sy n="114" d="100"/>
        </p:scale>
        <p:origin x="-2292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D4206-1841-48F1-A0BB-661AD6A8444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E7476AC-12A1-4CCD-9E81-D68ACBA96083}">
      <dgm:prSet phldrT="[Text]" custT="1"/>
      <dgm:spPr>
        <a:xfrm>
          <a:off x="1335490" y="182965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1F154D37-FBDE-4948-9DF3-FD4C07AA283B}" type="par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80CF9F67-8485-4836-94A1-6CD3B2749229}" type="sib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6BDBDDFD-03FF-4FEA-B042-D5294A2B246F}">
      <dgm:prSet phldrT="[Text]" custT="1"/>
      <dgm:spPr>
        <a:xfrm rot="5400000">
          <a:off x="2789586" y="182965"/>
          <a:ext cx="1389897" cy="1389897"/>
        </a:xfrm>
        <a:solidFill>
          <a:srgbClr val="FFB685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 rIns="64008"/>
        <a:lstStyle/>
        <a:p>
          <a:pPr algn="ctr"/>
          <a:r>
            <a:rPr lang="en-CA" sz="18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Motivational Circuits</a:t>
          </a:r>
        </a:p>
      </dgm:t>
    </dgm:pt>
    <dgm:pt modelId="{4813428D-3C96-4354-9EF2-A08368DEDF8C}" type="par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5DE32896-1420-4C09-84A4-6AB762118BDC}" type="sib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C4317CD5-8BA5-4833-993A-EF0F65610CC7}">
      <dgm:prSet phldrT="[Text]" custT="1"/>
      <dgm:spPr>
        <a:xfrm rot="10800000">
          <a:off x="2789586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F6C15282-CB05-4E76-84D4-EA37ED227253}" type="par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A034068D-6037-43AB-A5EF-0BBC1DA47591}" type="sib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4B12BB1A-6F4D-4D01-BA2D-C5DC8C924F20}">
      <dgm:prSet phldrT="[Text]" custT="1"/>
      <dgm:spPr>
        <a:xfrm rot="16200000">
          <a:off x="1335490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E86FA51-DC96-425E-A2D0-31D930B2DF61}" type="par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FE54B19C-8825-4D67-A142-23196C5895AD}" type="sib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3C3F9F88-D18D-4B53-8A09-4517EA20FB79}" type="pres">
      <dgm:prSet presAssocID="{14ED4206-1841-48F1-A0BB-661AD6A8444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C172904-0E0F-48C0-834C-C131143236FD}" type="pres">
      <dgm:prSet presAssocID="{14ED4206-1841-48F1-A0BB-661AD6A84442}" presName="children" presStyleCnt="0"/>
      <dgm:spPr/>
    </dgm:pt>
    <dgm:pt modelId="{B7C991F5-105E-4ADE-9CBA-8CF9A7E681AD}" type="pres">
      <dgm:prSet presAssocID="{14ED4206-1841-48F1-A0BB-661AD6A84442}" presName="childPlaceholder" presStyleCnt="0"/>
      <dgm:spPr/>
    </dgm:pt>
    <dgm:pt modelId="{3177EBE1-11FF-4C75-AF75-4F1B4B2BE0C9}" type="pres">
      <dgm:prSet presAssocID="{14ED4206-1841-48F1-A0BB-661AD6A84442}" presName="circle" presStyleCnt="0"/>
      <dgm:spPr/>
    </dgm:pt>
    <dgm:pt modelId="{60A9F77C-9928-4712-94E8-776330C81AD7}" type="pres">
      <dgm:prSet presAssocID="{14ED4206-1841-48F1-A0BB-661AD6A84442}" presName="quadrant1" presStyleLbl="node1" presStyleIdx="0" presStyleCnt="4" custLinFactNeighborY="251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3B1705FC-D93C-4CCA-BF1F-077100556E12}" type="pres">
      <dgm:prSet presAssocID="{14ED4206-1841-48F1-A0BB-661AD6A84442}" presName="quadrant2" presStyleLbl="node1" presStyleIdx="1" presStyleCnt="4" custScaleY="81782" custLinFactNeighborY="8573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44944ADF-60D0-4C61-BDF9-72B0901E7FAD}" type="pres">
      <dgm:prSet presAssocID="{14ED4206-1841-48F1-A0BB-661AD6A84442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FEABE245-4E48-4017-BFE7-45E0FD7F126B}" type="pres">
      <dgm:prSet presAssocID="{14ED4206-1841-48F1-A0BB-661AD6A84442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197E6CDB-C097-4870-9BED-83FEEEDB74D9}" type="pres">
      <dgm:prSet presAssocID="{14ED4206-1841-48F1-A0BB-661AD6A84442}" presName="quadrantPlaceholder" presStyleCnt="0"/>
      <dgm:spPr/>
    </dgm:pt>
    <dgm:pt modelId="{5459FCAA-D102-4722-A5C3-6C6E6A7B2D65}" type="pres">
      <dgm:prSet presAssocID="{14ED4206-1841-48F1-A0BB-661AD6A84442}" presName="center1" presStyleLbl="fgShp" presStyleIdx="0" presStyleCnt="2"/>
      <dgm:spPr>
        <a:xfrm>
          <a:off x="2517545" y="1316069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  <dgm:pt modelId="{C5EE75AB-5F0A-4E46-9893-70B56524ADE4}" type="pres">
      <dgm:prSet presAssocID="{14ED4206-1841-48F1-A0BB-661AD6A84442}" presName="center2" presStyleLbl="fgShp" presStyleIdx="1" presStyleCnt="2"/>
      <dgm:spPr>
        <a:xfrm rot="10800000">
          <a:off x="2517545" y="1476565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</dgm:ptLst>
  <dgm:cxnLst>
    <dgm:cxn modelId="{AB221E37-8BEA-4DC9-9A47-103A89146E3B}" srcId="{14ED4206-1841-48F1-A0BB-661AD6A84442}" destId="{C4317CD5-8BA5-4833-993A-EF0F65610CC7}" srcOrd="2" destOrd="0" parTransId="{F6C15282-CB05-4E76-84D4-EA37ED227253}" sibTransId="{A034068D-6037-43AB-A5EF-0BBC1DA47591}"/>
    <dgm:cxn modelId="{2D2E6C68-E7C0-431B-8449-342C8950EB23}" type="presOf" srcId="{6BDBDDFD-03FF-4FEA-B042-D5294A2B246F}" destId="{3B1705FC-D93C-4CCA-BF1F-077100556E12}" srcOrd="0" destOrd="0" presId="urn:microsoft.com/office/officeart/2005/8/layout/cycle4"/>
    <dgm:cxn modelId="{31AF9EEF-9F55-41FB-8EF8-31070978ADD9}" srcId="{14ED4206-1841-48F1-A0BB-661AD6A84442}" destId="{4B12BB1A-6F4D-4D01-BA2D-C5DC8C924F20}" srcOrd="3" destOrd="0" parTransId="{8E86FA51-DC96-425E-A2D0-31D930B2DF61}" sibTransId="{FE54B19C-8825-4D67-A142-23196C5895AD}"/>
    <dgm:cxn modelId="{3425FA38-ECA8-47D9-A75D-F901192AAA1A}" type="presOf" srcId="{14ED4206-1841-48F1-A0BB-661AD6A84442}" destId="{3C3F9F88-D18D-4B53-8A09-4517EA20FB79}" srcOrd="0" destOrd="0" presId="urn:microsoft.com/office/officeart/2005/8/layout/cycle4"/>
    <dgm:cxn modelId="{8F6F0793-F719-407D-8472-D5D53FD4DCAB}" type="presOf" srcId="{C4317CD5-8BA5-4833-993A-EF0F65610CC7}" destId="{44944ADF-60D0-4C61-BDF9-72B0901E7FAD}" srcOrd="0" destOrd="0" presId="urn:microsoft.com/office/officeart/2005/8/layout/cycle4"/>
    <dgm:cxn modelId="{95BE6193-BB24-4CCB-B0B2-E8E17AC7705B}" type="presOf" srcId="{3E7476AC-12A1-4CCD-9E81-D68ACBA96083}" destId="{60A9F77C-9928-4712-94E8-776330C81AD7}" srcOrd="0" destOrd="0" presId="urn:microsoft.com/office/officeart/2005/8/layout/cycle4"/>
    <dgm:cxn modelId="{335A5600-559F-407E-B2A2-632373547CA8}" srcId="{14ED4206-1841-48F1-A0BB-661AD6A84442}" destId="{3E7476AC-12A1-4CCD-9E81-D68ACBA96083}" srcOrd="0" destOrd="0" parTransId="{1F154D37-FBDE-4948-9DF3-FD4C07AA283B}" sibTransId="{80CF9F67-8485-4836-94A1-6CD3B2749229}"/>
    <dgm:cxn modelId="{7FD6503B-580C-45D1-AF92-EFA4696EFD20}" type="presOf" srcId="{4B12BB1A-6F4D-4D01-BA2D-C5DC8C924F20}" destId="{FEABE245-4E48-4017-BFE7-45E0FD7F126B}" srcOrd="0" destOrd="0" presId="urn:microsoft.com/office/officeart/2005/8/layout/cycle4"/>
    <dgm:cxn modelId="{7443AD65-EA80-4B5D-B2BE-F003A6484804}" srcId="{14ED4206-1841-48F1-A0BB-661AD6A84442}" destId="{6BDBDDFD-03FF-4FEA-B042-D5294A2B246F}" srcOrd="1" destOrd="0" parTransId="{4813428D-3C96-4354-9EF2-A08368DEDF8C}" sibTransId="{5DE32896-1420-4C09-84A4-6AB762118BDC}"/>
    <dgm:cxn modelId="{B448A9B8-687C-4728-A1FF-9D693B6C2EAE}" type="presParOf" srcId="{3C3F9F88-D18D-4B53-8A09-4517EA20FB79}" destId="{8C172904-0E0F-48C0-834C-C131143236FD}" srcOrd="0" destOrd="0" presId="urn:microsoft.com/office/officeart/2005/8/layout/cycle4"/>
    <dgm:cxn modelId="{62FAAC9F-8F59-454D-8DB5-A6D8172C3B7C}" type="presParOf" srcId="{8C172904-0E0F-48C0-834C-C131143236FD}" destId="{B7C991F5-105E-4ADE-9CBA-8CF9A7E681AD}" srcOrd="0" destOrd="0" presId="urn:microsoft.com/office/officeart/2005/8/layout/cycle4"/>
    <dgm:cxn modelId="{4C82D5AF-328F-45B6-955C-DEA259BD7C94}" type="presParOf" srcId="{3C3F9F88-D18D-4B53-8A09-4517EA20FB79}" destId="{3177EBE1-11FF-4C75-AF75-4F1B4B2BE0C9}" srcOrd="1" destOrd="0" presId="urn:microsoft.com/office/officeart/2005/8/layout/cycle4"/>
    <dgm:cxn modelId="{3CD68DD8-39B3-4EF6-BF12-F2A5A3553153}" type="presParOf" srcId="{3177EBE1-11FF-4C75-AF75-4F1B4B2BE0C9}" destId="{60A9F77C-9928-4712-94E8-776330C81AD7}" srcOrd="0" destOrd="0" presId="urn:microsoft.com/office/officeart/2005/8/layout/cycle4"/>
    <dgm:cxn modelId="{C83C58B0-076F-4520-9D18-B4CB78E9B2E2}" type="presParOf" srcId="{3177EBE1-11FF-4C75-AF75-4F1B4B2BE0C9}" destId="{3B1705FC-D93C-4CCA-BF1F-077100556E12}" srcOrd="1" destOrd="0" presId="urn:microsoft.com/office/officeart/2005/8/layout/cycle4"/>
    <dgm:cxn modelId="{E36F0414-CFBF-4D38-B644-ADD7BB16CCB9}" type="presParOf" srcId="{3177EBE1-11FF-4C75-AF75-4F1B4B2BE0C9}" destId="{44944ADF-60D0-4C61-BDF9-72B0901E7FAD}" srcOrd="2" destOrd="0" presId="urn:microsoft.com/office/officeart/2005/8/layout/cycle4"/>
    <dgm:cxn modelId="{BD07E7DF-E670-4610-B646-72000D82CFD0}" type="presParOf" srcId="{3177EBE1-11FF-4C75-AF75-4F1B4B2BE0C9}" destId="{FEABE245-4E48-4017-BFE7-45E0FD7F126B}" srcOrd="3" destOrd="0" presId="urn:microsoft.com/office/officeart/2005/8/layout/cycle4"/>
    <dgm:cxn modelId="{F444081E-43C7-48A4-A794-7888D2B4FD55}" type="presParOf" srcId="{3177EBE1-11FF-4C75-AF75-4F1B4B2BE0C9}" destId="{197E6CDB-C097-4870-9BED-83FEEEDB74D9}" srcOrd="4" destOrd="0" presId="urn:microsoft.com/office/officeart/2005/8/layout/cycle4"/>
    <dgm:cxn modelId="{4023DA79-759B-486C-AB14-5B4FD326BDAE}" type="presParOf" srcId="{3C3F9F88-D18D-4B53-8A09-4517EA20FB79}" destId="{5459FCAA-D102-4722-A5C3-6C6E6A7B2D65}" srcOrd="2" destOrd="0" presId="urn:microsoft.com/office/officeart/2005/8/layout/cycle4"/>
    <dgm:cxn modelId="{C26D6B84-86B9-4AAF-93D4-76F71066CD01}" type="presParOf" srcId="{3C3F9F88-D18D-4B53-8A09-4517EA20FB79}" destId="{C5EE75AB-5F0A-4E46-9893-70B56524AD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F77C-9928-4712-94E8-776330C81AD7}">
      <dsp:nvSpPr>
        <dsp:cNvPr id="0" name=""/>
        <dsp:cNvSpPr/>
      </dsp:nvSpPr>
      <dsp:spPr>
        <a:xfrm>
          <a:off x="1306189" y="383587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022984" y="1100382"/>
        <a:ext cx="1730496" cy="1730496"/>
      </dsp:txXfrm>
    </dsp:sp>
    <dsp:sp modelId="{3B1705FC-D93C-4CCA-BF1F-077100556E12}">
      <dsp:nvSpPr>
        <dsp:cNvPr id="0" name=""/>
        <dsp:cNvSpPr/>
      </dsp:nvSpPr>
      <dsp:spPr>
        <a:xfrm rot="5400000">
          <a:off x="4089443" y="531967"/>
          <a:ext cx="2001443" cy="2447291"/>
        </a:xfrm>
        <a:prstGeom prst="pieWedge">
          <a:avLst/>
        </a:prstGeom>
        <a:solidFill>
          <a:srgbClr val="FFB685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64008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Motivational Circuits</a:t>
          </a:r>
        </a:p>
      </dsp:txBody>
      <dsp:txXfrm rot="-5400000">
        <a:off x="3866519" y="1341100"/>
        <a:ext cx="1730496" cy="1415234"/>
      </dsp:txXfrm>
    </dsp:sp>
    <dsp:sp modelId="{44944ADF-60D0-4C61-BDF9-72B0901E7FAD}">
      <dsp:nvSpPr>
        <dsp:cNvPr id="0" name=""/>
        <dsp:cNvSpPr/>
      </dsp:nvSpPr>
      <dsp:spPr>
        <a:xfrm rot="10800000">
          <a:off x="386651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10800000">
        <a:off x="3866519" y="2882490"/>
        <a:ext cx="1730496" cy="1730496"/>
      </dsp:txXfrm>
    </dsp:sp>
    <dsp:sp modelId="{FEABE245-4E48-4017-BFE7-45E0FD7F126B}">
      <dsp:nvSpPr>
        <dsp:cNvPr id="0" name=""/>
        <dsp:cNvSpPr/>
      </dsp:nvSpPr>
      <dsp:spPr>
        <a:xfrm rot="16200000">
          <a:off x="130618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5400000">
        <a:off x="2022984" y="2882490"/>
        <a:ext cx="1730496" cy="1730496"/>
      </dsp:txXfrm>
    </dsp:sp>
    <dsp:sp modelId="{5459FCAA-D102-4722-A5C3-6C6E6A7B2D65}">
      <dsp:nvSpPr>
        <dsp:cNvPr id="0" name=""/>
        <dsp:cNvSpPr/>
      </dsp:nvSpPr>
      <dsp:spPr>
        <a:xfrm>
          <a:off x="3387517" y="2317296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E75AB-5F0A-4E46-9893-70B56524ADE4}">
      <dsp:nvSpPr>
        <dsp:cNvPr id="0" name=""/>
        <dsp:cNvSpPr/>
      </dsp:nvSpPr>
      <dsp:spPr>
        <a:xfrm rot="10800000">
          <a:off x="3387517" y="2599893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4D26F1-9070-44DB-BCCB-7C5DB65F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61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99F027-DED2-4070-9645-681DA509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48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Apathy Expressions go</a:t>
            </a:r>
            <a:r>
              <a:rPr lang="en-US" baseline="0" dirty="0" smtClean="0"/>
              <a:t> after GDB. </a:t>
            </a:r>
          </a:p>
          <a:p>
            <a:r>
              <a:rPr lang="en-US" baseline="0" dirty="0" smtClean="0"/>
              <a:t>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0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Need another slide for approach to care.  7.  Persistent re-approach 8.  patience, patience, patience.  9. Role of ‘prn’ medications with philosophy of enhancing dignity; not ‘reprimand’</a:t>
            </a:r>
          </a:p>
          <a:p>
            <a:r>
              <a:rPr lang="en-US" baseline="0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0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Original slide had:</a:t>
            </a:r>
          </a:p>
          <a:p>
            <a:endParaRPr lang="en-US" baseline="0" dirty="0" smtClean="0"/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 Rounded MT Bold" panose="020F0704030504030204" pitchFamily="34" charset="0"/>
              </a:rPr>
              <a:t>Have a lot of patience 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 Rounded MT Bold" panose="020F0704030504030204" pitchFamily="34" charset="0"/>
              </a:rPr>
              <a:t>Don’t judge the </a:t>
            </a:r>
            <a:r>
              <a:rPr lang="en-US" sz="1200" dirty="0" err="1" smtClean="0">
                <a:latin typeface="Arial Rounded MT Bold" panose="020F0704030504030204" pitchFamily="34" charset="0"/>
              </a:rPr>
              <a:t>PwD</a:t>
            </a:r>
            <a:r>
              <a:rPr lang="en-US" sz="1200" dirty="0" smtClean="0">
                <a:latin typeface="Arial Rounded MT Bold" panose="020F0704030504030204" pitchFamily="34" charset="0"/>
              </a:rPr>
              <a:t> as being ‘lazy’ or ‘difficult’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 Rounded MT Bold" panose="020F0704030504030204" pitchFamily="34" charset="0"/>
              </a:rPr>
              <a:t>Break down tasks into small chunks, help with set-up, and assist</a:t>
            </a:r>
          </a:p>
          <a:p>
            <a:pPr marL="45720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 Rounded MT Bold" panose="020F0704030504030204" pitchFamily="34" charset="0"/>
              </a:rPr>
              <a:t>Persistently re-approach the </a:t>
            </a:r>
            <a:r>
              <a:rPr lang="en-US" sz="1200" dirty="0" err="1" smtClean="0">
                <a:latin typeface="Arial Rounded MT Bold" panose="020F0704030504030204" pitchFamily="34" charset="0"/>
              </a:rPr>
              <a:t>PwD</a:t>
            </a:r>
            <a:r>
              <a:rPr lang="en-US" sz="1200" dirty="0" smtClean="0">
                <a:latin typeface="Arial Rounded MT Bold" panose="020F0704030504030204" pitchFamily="34" charset="0"/>
              </a:rPr>
              <a:t> (cueing, reminders, encouragement, etc.)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8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0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9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 different Pic.</a:t>
            </a:r>
            <a:r>
              <a:rPr lang="en-US" baseline="0" dirty="0" smtClean="0"/>
              <a:t>  This shows emotions.  Oblivious to the need to show an emotional response to the given situation</a:t>
            </a:r>
          </a:p>
          <a:p>
            <a:r>
              <a:rPr lang="en-US" baseline="0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47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9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6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9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152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960" y="274636"/>
            <a:ext cx="8686800" cy="639763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# 8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in Impairment of Motivational circuits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Apathy expressions.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8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r>
              <a:rPr lang="en-CA" sz="2800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" y="2819400"/>
            <a:ext cx="8305800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Meaning of Expressions</a:t>
            </a:r>
          </a:p>
          <a:p>
            <a:pPr algn="ctr">
              <a:lnSpc>
                <a:spcPct val="160000"/>
              </a:lnSpc>
            </a:pPr>
            <a:endParaRPr lang="en-CA" sz="12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“Please help me – I do not recognize my deficits”</a:t>
            </a:r>
            <a:endParaRPr lang="en-CA" sz="3600" b="1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r>
              <a:rPr lang="en-CA" sz="2800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250484"/>
            <a:ext cx="9143999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Identify the residents 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Leave them last for care; after staff break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Be mentally prepared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Involve family members early on</a:t>
            </a:r>
          </a:p>
        </p:txBody>
      </p:sp>
    </p:spTree>
    <p:extLst>
      <p:ext uri="{BB962C8B-B14F-4D97-AF65-F5344CB8AC3E}">
        <p14:creationId xmlns:p14="http://schemas.microsoft.com/office/powerpoint/2010/main" val="42729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r>
              <a:rPr lang="en-CA" sz="2800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250484"/>
            <a:ext cx="9143999" cy="4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Break down task into 3 stages: BF, lunch, dinner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Persistently re-approach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Patience, patience, patience!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Use ‘prn’ medications with the philosophy of enhancing dignity; not </a:t>
            </a:r>
            <a:r>
              <a:rPr lang="en-US" sz="2800" dirty="0" smtClean="0">
                <a:latin typeface="Arial Rounded MT Bold" panose="020F0704030504030204" pitchFamily="34" charset="0"/>
              </a:rPr>
              <a:t>as ‘punishment’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1" b="8114"/>
          <a:stretch/>
        </p:blipFill>
        <p:spPr>
          <a:xfrm>
            <a:off x="0" y="5171090"/>
            <a:ext cx="9144000" cy="102475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r>
              <a:rPr lang="en-CA" sz="2800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-304800" y="1739457"/>
          <a:ext cx="7620000" cy="565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Lightning Bolt 9"/>
          <p:cNvSpPr/>
          <p:nvPr/>
        </p:nvSpPr>
        <p:spPr>
          <a:xfrm rot="18646544">
            <a:off x="2953751" y="3506492"/>
            <a:ext cx="457200" cy="9906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3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382083"/>
            <a:ext cx="9144000" cy="416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24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Lack of recognition of discrepancy between </a:t>
            </a:r>
            <a:r>
              <a:rPr lang="en-US" sz="2800" dirty="0">
                <a:latin typeface="Arial Rounded MT Bold" panose="020F0704030504030204" pitchFamily="34" charset="0"/>
              </a:rPr>
              <a:t>self and milieu</a:t>
            </a:r>
          </a:p>
          <a:p>
            <a:pPr marL="742950" lvl="1" indent="-285750">
              <a:lnSpc>
                <a:spcPct val="150000"/>
              </a:lnSpc>
              <a:spcBef>
                <a:spcPts val="24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Absence </a:t>
            </a:r>
            <a:r>
              <a:rPr lang="en-US" sz="2800" dirty="0">
                <a:latin typeface="Arial Rounded MT Bold" panose="020F0704030504030204" pitchFamily="34" charset="0"/>
              </a:rPr>
              <a:t>of appreciation of the same </a:t>
            </a:r>
          </a:p>
          <a:p>
            <a:pPr marL="742950" lvl="1" indent="-285750">
              <a:lnSpc>
                <a:spcPct val="150000"/>
              </a:lnSpc>
              <a:spcBef>
                <a:spcPts val="24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No </a:t>
            </a:r>
            <a:r>
              <a:rPr lang="en-US" sz="2800" dirty="0">
                <a:latin typeface="Arial Rounded MT Bold" panose="020F0704030504030204" pitchFamily="34" charset="0"/>
              </a:rPr>
              <a:t>recognition of any need</a:t>
            </a:r>
          </a:p>
          <a:p>
            <a:pPr marL="742950" lvl="1" indent="-285750">
              <a:lnSpc>
                <a:spcPct val="150000"/>
              </a:lnSpc>
              <a:spcBef>
                <a:spcPts val="24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No goals,  </a:t>
            </a:r>
            <a:r>
              <a:rPr lang="en-US" sz="2800" dirty="0">
                <a:latin typeface="Arial Rounded MT Bold" panose="020F0704030504030204" pitchFamily="34" charset="0"/>
              </a:rPr>
              <a:t>no motivation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828" y1="6042" x2="87793" y2="16994"/>
                        <a14:foregroundMark x1="83496" y1="7251" x2="89404" y2="18807"/>
                        <a14:foregroundMark x1="51758" y1="84592" x2="52197" y2="8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10" y="4343402"/>
            <a:ext cx="3746921" cy="24223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r>
              <a:rPr lang="en-CA" sz="2800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59837" y="2479863"/>
            <a:ext cx="44841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lvl="1" indent="-28575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Lack of ‘insight’ </a:t>
            </a:r>
            <a:r>
              <a:rPr lang="en-US" sz="2800" dirty="0" smtClean="0">
                <a:latin typeface="Arial Rounded MT Bold" panose="020F0704030504030204" pitchFamily="34" charset="0"/>
              </a:rPr>
              <a:t>into their lack of…</a:t>
            </a:r>
          </a:p>
          <a:p>
            <a:pPr marL="915988" lvl="2" indent="-28575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care </a:t>
            </a:r>
            <a:r>
              <a:rPr lang="en-US" sz="2800" dirty="0">
                <a:latin typeface="Arial Rounded MT Bold" panose="020F0704030504030204" pitchFamily="34" charset="0"/>
              </a:rPr>
              <a:t>for </a:t>
            </a:r>
            <a:r>
              <a:rPr lang="en-US" sz="2800" dirty="0" smtClean="0">
                <a:latin typeface="Arial Rounded MT Bold" panose="020F0704030504030204" pitchFamily="34" charset="0"/>
              </a:rPr>
              <a:t>self/others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915988" lvl="3" indent="-28575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initiation</a:t>
            </a:r>
            <a:r>
              <a:rPr lang="en-US" sz="2800" dirty="0">
                <a:latin typeface="Arial Rounded MT Bold" panose="020F0704030504030204" pitchFamily="34" charset="0"/>
              </a:rPr>
              <a:t>, poor </a:t>
            </a:r>
            <a:r>
              <a:rPr lang="en-US" sz="2800" dirty="0" smtClean="0">
                <a:latin typeface="Arial Rounded MT Bold" panose="020F0704030504030204" pitchFamily="34" charset="0"/>
              </a:rPr>
              <a:t>persistence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915988" lvl="3" indent="-285750">
              <a:spcAft>
                <a:spcPts val="2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expression </a:t>
            </a:r>
            <a:r>
              <a:rPr lang="en-US" sz="2800" dirty="0">
                <a:latin typeface="Arial Rounded MT Bold" panose="020F0704030504030204" pitchFamily="34" charset="0"/>
              </a:rPr>
              <a:t>of </a:t>
            </a:r>
            <a:r>
              <a:rPr lang="en-US" sz="2800" dirty="0" smtClean="0">
                <a:latin typeface="Arial Rounded MT Bold" panose="020F0704030504030204" pitchFamily="34" charset="0"/>
              </a:rPr>
              <a:t>remorse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78" l="0" r="100000">
                        <a14:foregroundMark x1="31796" y1="36667" x2="40291" y2="40444"/>
                        <a14:foregroundMark x1="25243" y1="66444" x2="41505" y2="68889"/>
                        <a14:foregroundMark x1="10922" y1="12444" x2="16019" y2="13333"/>
                        <a14:foregroundMark x1="19175" y1="22222" x2="199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7333"/>
          <a:stretch/>
        </p:blipFill>
        <p:spPr>
          <a:xfrm>
            <a:off x="-304800" y="2286000"/>
            <a:ext cx="5063613" cy="4572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r>
              <a:rPr lang="en-CA" sz="2800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6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16545" y="3543061"/>
            <a:ext cx="45208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‘Indifference’ </a:t>
            </a:r>
            <a:r>
              <a:rPr lang="en-US" sz="2800" dirty="0" smtClean="0">
                <a:latin typeface="Arial Rounded MT Bold" panose="020F0704030504030204" pitchFamily="34" charset="0"/>
              </a:rPr>
              <a:t>re: </a:t>
            </a:r>
            <a:r>
              <a:rPr lang="en-US" sz="2800" b="1" dirty="0">
                <a:latin typeface="Arial Rounded MT Bold" panose="020F0704030504030204" pitchFamily="34" charset="0"/>
              </a:rPr>
              <a:t>self </a:t>
            </a:r>
          </a:p>
          <a:p>
            <a:pPr marL="742950" lvl="1" indent="-28575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Basic 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742950" lvl="1" indent="-28575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Instrumental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742950" lvl="1" indent="-28575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Social 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285750" indent="-28575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‘</a:t>
            </a:r>
            <a:r>
              <a:rPr lang="en-US" sz="2800" dirty="0">
                <a:latin typeface="Arial Rounded MT Bold" panose="020F0704030504030204" pitchFamily="34" charset="0"/>
              </a:rPr>
              <a:t>Indifference’ </a:t>
            </a:r>
            <a:r>
              <a:rPr lang="en-US" sz="2800" dirty="0" smtClean="0">
                <a:latin typeface="Arial Rounded MT Bold" panose="020F0704030504030204" pitchFamily="34" charset="0"/>
              </a:rPr>
              <a:t>re: </a:t>
            </a:r>
            <a:r>
              <a:rPr lang="en-US" sz="2800" b="1" dirty="0">
                <a:latin typeface="Arial Rounded MT Bold" panose="020F0704030504030204" pitchFamily="34" charset="0"/>
              </a:rPr>
              <a:t>milieu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t="7888" r="21940" b="8744"/>
          <a:stretch/>
        </p:blipFill>
        <p:spPr>
          <a:xfrm>
            <a:off x="-990" y="3307377"/>
            <a:ext cx="4115790" cy="370302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81000" y="2514600"/>
          <a:ext cx="8382000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 INDIFFERENCE AND/OR LACK OF CONCERN RE: SELF AND ENVIRONMENT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B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r>
              <a:rPr lang="en-CA" sz="2800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6200" y="2514600"/>
          <a:ext cx="8991600" cy="685800"/>
        </p:xfrm>
        <a:graphic>
          <a:graphicData uri="http://schemas.openxmlformats.org/drawingml/2006/table">
            <a:tbl>
              <a:tblPr firstRow="1" firstCol="1" bandRow="1"/>
              <a:tblGrid>
                <a:gridCol w="89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LACK OF SELF-INITIATION, LOW SOCIAL ENGAGEMENT (INTER-PERSONAL INTERACTIONS </a:t>
                      </a:r>
                      <a:r>
                        <a:rPr lang="en-CA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&amp; </a:t>
                      </a:r>
                      <a:r>
                        <a:rPr lang="en-CA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MILIEU STRUCTURE), AND/OR POOR PERSISTENCE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66750" y="3505199"/>
            <a:ext cx="78105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lvl="1" indent="-28575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Lack </a:t>
            </a:r>
            <a:r>
              <a:rPr lang="en-US" sz="2800" dirty="0">
                <a:latin typeface="Arial Rounded MT Bold" panose="020F0704030504030204" pitchFamily="34" charset="0"/>
              </a:rPr>
              <a:t>of initiation and poor </a:t>
            </a:r>
            <a:r>
              <a:rPr lang="en-US" sz="2800" dirty="0" smtClean="0">
                <a:latin typeface="Arial Rounded MT Bold" panose="020F0704030504030204" pitchFamily="34" charset="0"/>
              </a:rPr>
              <a:t>persistence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458788" lvl="2" indent="-28575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Cueing, </a:t>
            </a:r>
            <a:r>
              <a:rPr lang="en-US" sz="2800" dirty="0" smtClean="0">
                <a:latin typeface="Arial Rounded MT Bold" panose="020F0704030504030204" pitchFamily="34" charset="0"/>
              </a:rPr>
              <a:t>set-up, </a:t>
            </a:r>
            <a:r>
              <a:rPr lang="en-US" sz="2800" dirty="0">
                <a:latin typeface="Arial Rounded MT Bold" panose="020F0704030504030204" pitchFamily="34" charset="0"/>
              </a:rPr>
              <a:t>and </a:t>
            </a:r>
            <a:r>
              <a:rPr lang="en-US" sz="2800" dirty="0" smtClean="0">
                <a:latin typeface="Arial Rounded MT Bold" panose="020F0704030504030204" pitchFamily="34" charset="0"/>
              </a:rPr>
              <a:t>needing assistance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458788" lvl="3" indent="-28575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No response or “fizzled” response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000" y1="57143" x2="4750" y2="85093"/>
                        <a14:foregroundMark x1="94000" y1="60870" x2="86250" y2="89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410200"/>
            <a:ext cx="3810000" cy="153352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r>
              <a:rPr lang="en-CA" sz="2800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2514600"/>
          <a:ext cx="9144000" cy="685800"/>
        </p:xfrm>
        <a:graphic>
          <a:graphicData uri="http://schemas.openxmlformats.org/drawingml/2006/table">
            <a:tbl>
              <a:tblPr firstRow="1" firstCol="1" bandRow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 EMOTIONAL INDIFFERENCE AND/OR LACK OF EMOTIONAL REMORSE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r>
              <a:rPr lang="en-CA" sz="2800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00400"/>
            <a:ext cx="4572000" cy="3695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19839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  <a:buClr>
                <a:schemeClr val="tx1"/>
              </a:buClr>
              <a:buSzPct val="100000"/>
            </a:pPr>
            <a:r>
              <a:rPr lang="en-US" sz="3600" u="sng" dirty="0" smtClean="0">
                <a:latin typeface="Arial Rounded MT Bold" panose="020F0704030504030204" pitchFamily="34" charset="0"/>
              </a:rPr>
              <a:t>How </a:t>
            </a:r>
            <a:r>
              <a:rPr lang="en-US" sz="3600" u="sng" dirty="0">
                <a:latin typeface="Arial Rounded MT Bold" panose="020F0704030504030204" pitchFamily="34" charset="0"/>
              </a:rPr>
              <a:t>is it Different From Depression?</a:t>
            </a:r>
          </a:p>
          <a:p>
            <a:pPr marL="463550" indent="-28575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Acknowledge </a:t>
            </a:r>
            <a:r>
              <a:rPr lang="en-US" sz="2800" dirty="0">
                <a:latin typeface="Arial Rounded MT Bold" panose="020F0704030504030204" pitchFamily="34" charset="0"/>
              </a:rPr>
              <a:t>their lack of care for self or others – make </a:t>
            </a:r>
            <a:r>
              <a:rPr lang="en-US" sz="2800" dirty="0" smtClean="0">
                <a:latin typeface="Arial Rounded MT Bold" panose="020F0704030504030204" pitchFamily="34" charset="0"/>
              </a:rPr>
              <a:t>excuses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463550" indent="-28575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Acknowledge absence of motivation 	 </a:t>
            </a:r>
            <a:r>
              <a:rPr lang="en-US" sz="2800" dirty="0" smtClean="0">
                <a:latin typeface="Arial Rounded MT Bold" panose="020F0704030504030204" pitchFamily="34" charset="0"/>
              </a:rPr>
              <a:t>        (</a:t>
            </a:r>
            <a:r>
              <a:rPr lang="en-US" sz="2800" dirty="0">
                <a:latin typeface="Arial Rounded MT Bold" panose="020F0704030504030204" pitchFamily="34" charset="0"/>
              </a:rPr>
              <a:t>poor </a:t>
            </a:r>
            <a:r>
              <a:rPr lang="en-US" sz="2800" dirty="0" smtClean="0">
                <a:latin typeface="Arial Rounded MT Bold" panose="020F0704030504030204" pitchFamily="34" charset="0"/>
              </a:rPr>
              <a:t>initiation/persistence)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463550" indent="-285750"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Excessive ‘sense of responsibility’ and </a:t>
            </a:r>
            <a:r>
              <a:rPr lang="en-US" sz="2800" dirty="0" smtClean="0">
                <a:latin typeface="Arial Rounded MT Bold" panose="020F0704030504030204" pitchFamily="34" charset="0"/>
              </a:rPr>
              <a:t>‘emotions of guilt</a:t>
            </a:r>
            <a:r>
              <a:rPr lang="en-US" sz="2800" dirty="0">
                <a:latin typeface="Arial Rounded MT Bold" panose="020F0704030504030204" pitchFamily="34" charset="0"/>
              </a:rPr>
              <a:t>’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r>
              <a:rPr lang="en-CA" sz="2800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Impairment of Motivational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  <a:r>
              <a:rPr lang="en-CA" sz="2800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781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Apathy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0490" y="2819400"/>
            <a:ext cx="8403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Purpose of Expressions</a:t>
            </a:r>
          </a:p>
          <a:p>
            <a:pPr algn="ctr">
              <a:lnSpc>
                <a:spcPct val="160000"/>
              </a:lnSpc>
            </a:pPr>
            <a:endParaRPr lang="en-CA" sz="14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Presence of inactive states</a:t>
            </a:r>
            <a:endParaRPr lang="en-CA" sz="3600" b="1" u="sng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77117</TotalTime>
  <Words>744</Words>
  <Application>Microsoft Office PowerPoint</Application>
  <PresentationFormat>On-screen Show (4:3)</PresentationFormat>
  <Paragraphs>145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Aharoni</vt:lpstr>
      <vt:lpstr>Arial</vt:lpstr>
      <vt:lpstr>Arial Rounded MT Bold</vt:lpstr>
      <vt:lpstr>Bookman Old Style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www.dementiabehaviors.com</dc:title>
  <dc:creator>Admin</dc:creator>
  <cp:lastModifiedBy>Natalia Chernykh</cp:lastModifiedBy>
  <cp:revision>1082</cp:revision>
  <cp:lastPrinted>2019-05-13T19:21:09Z</cp:lastPrinted>
  <dcterms:created xsi:type="dcterms:W3CDTF">2018-01-29T20:08:37Z</dcterms:created>
  <dcterms:modified xsi:type="dcterms:W3CDTF">2020-08-14T14:41:48Z</dcterms:modified>
</cp:coreProperties>
</file>