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92" r:id="rId1"/>
  </p:sldMasterIdLst>
  <p:notesMasterIdLst>
    <p:notesMasterId r:id="rId15"/>
  </p:notesMasterIdLst>
  <p:handoutMasterIdLst>
    <p:handoutMasterId r:id="rId16"/>
  </p:handoutMasterIdLst>
  <p:sldIdLst>
    <p:sldId id="859" r:id="rId2"/>
    <p:sldId id="860" r:id="rId3"/>
    <p:sldId id="861" r:id="rId4"/>
    <p:sldId id="862" r:id="rId5"/>
    <p:sldId id="863" r:id="rId6"/>
    <p:sldId id="864" r:id="rId7"/>
    <p:sldId id="865" r:id="rId8"/>
    <p:sldId id="866" r:id="rId9"/>
    <p:sldId id="867" r:id="rId10"/>
    <p:sldId id="868" r:id="rId11"/>
    <p:sldId id="869" r:id="rId12"/>
    <p:sldId id="870" r:id="rId13"/>
    <p:sldId id="871" r:id="rId1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1D"/>
    <a:srgbClr val="FFFF6D"/>
    <a:srgbClr val="81FF81"/>
    <a:srgbClr val="F1FAB8"/>
    <a:srgbClr val="FFB685"/>
    <a:srgbClr val="FF8989"/>
    <a:srgbClr val="8F8FFF"/>
    <a:srgbClr val="6161FF"/>
    <a:srgbClr val="FF3333"/>
    <a:srgbClr val="2AC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 autoAdjust="0"/>
    <p:restoredTop sz="81670" autoAdjust="0"/>
  </p:normalViewPr>
  <p:slideViewPr>
    <p:cSldViewPr>
      <p:cViewPr varScale="1">
        <p:scale>
          <a:sx n="94" d="100"/>
          <a:sy n="94" d="100"/>
        </p:scale>
        <p:origin x="23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868"/>
    </p:cViewPr>
  </p:sorterViewPr>
  <p:notesViewPr>
    <p:cSldViewPr>
      <p:cViewPr varScale="1">
        <p:scale>
          <a:sx n="114" d="100"/>
          <a:sy n="114" d="100"/>
        </p:scale>
        <p:origin x="-2292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D4206-1841-48F1-A0BB-661AD6A8444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E7476AC-12A1-4CCD-9E81-D68ACBA96083}">
      <dgm:prSet phldrT="[Text]" custT="1"/>
      <dgm:spPr>
        <a:xfrm>
          <a:off x="1335490" y="182965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1F154D37-FBDE-4948-9DF3-FD4C07AA283B}" type="par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80CF9F67-8485-4836-94A1-6CD3B2749229}" type="sib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6BDBDDFD-03FF-4FEA-B042-D5294A2B246F}">
      <dgm:prSet phldrT="[Text]" custT="1"/>
      <dgm:spPr>
        <a:xfrm rot="5400000">
          <a:off x="2789586" y="182965"/>
          <a:ext cx="1389897" cy="1389897"/>
        </a:xfrm>
        <a:solidFill>
          <a:srgbClr val="FFB685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rIns="64008"/>
        <a:lstStyle/>
        <a:p>
          <a:pPr algn="ctr"/>
          <a:r>
            <a:rPr lang="en-CA" sz="18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Motivational Circuits</a:t>
          </a:r>
        </a:p>
      </dgm:t>
    </dgm:pt>
    <dgm:pt modelId="{4813428D-3C96-4354-9EF2-A08368DEDF8C}" type="par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5DE32896-1420-4C09-84A4-6AB762118BDC}" type="sib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C4317CD5-8BA5-4833-993A-EF0F65610CC7}">
      <dgm:prSet phldrT="[Text]" custT="1"/>
      <dgm:spPr>
        <a:xfrm rot="10800000">
          <a:off x="2789586" y="1637061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F6C15282-CB05-4E76-84D4-EA37ED227253}" type="par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A034068D-6037-43AB-A5EF-0BBC1DA47591}" type="sib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4B12BB1A-6F4D-4D01-BA2D-C5DC8C924F20}">
      <dgm:prSet phldrT="[Text]" custT="1"/>
      <dgm:spPr>
        <a:xfrm rot="16200000">
          <a:off x="1335490" y="1637061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8E86FA51-DC96-425E-A2D0-31D930B2DF61}" type="par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FE54B19C-8825-4D67-A142-23196C5895AD}" type="sib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3C3F9F88-D18D-4B53-8A09-4517EA20FB79}" type="pres">
      <dgm:prSet presAssocID="{14ED4206-1841-48F1-A0BB-661AD6A8444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C172904-0E0F-48C0-834C-C131143236FD}" type="pres">
      <dgm:prSet presAssocID="{14ED4206-1841-48F1-A0BB-661AD6A84442}" presName="children" presStyleCnt="0"/>
      <dgm:spPr/>
    </dgm:pt>
    <dgm:pt modelId="{B7C991F5-105E-4ADE-9CBA-8CF9A7E681AD}" type="pres">
      <dgm:prSet presAssocID="{14ED4206-1841-48F1-A0BB-661AD6A84442}" presName="childPlaceholder" presStyleCnt="0"/>
      <dgm:spPr/>
    </dgm:pt>
    <dgm:pt modelId="{3177EBE1-11FF-4C75-AF75-4F1B4B2BE0C9}" type="pres">
      <dgm:prSet presAssocID="{14ED4206-1841-48F1-A0BB-661AD6A84442}" presName="circle" presStyleCnt="0"/>
      <dgm:spPr/>
    </dgm:pt>
    <dgm:pt modelId="{60A9F77C-9928-4712-94E8-776330C81AD7}" type="pres">
      <dgm:prSet presAssocID="{14ED4206-1841-48F1-A0BB-661AD6A84442}" presName="quadrant1" presStyleLbl="node1" presStyleIdx="0" presStyleCnt="4" custLinFactNeighborY="251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3B1705FC-D93C-4CCA-BF1F-077100556E12}" type="pres">
      <dgm:prSet presAssocID="{14ED4206-1841-48F1-A0BB-661AD6A84442}" presName="quadrant2" presStyleLbl="node1" presStyleIdx="1" presStyleCnt="4" custScaleY="81782" custLinFactNeighborY="21855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44944ADF-60D0-4C61-BDF9-72B0901E7FAD}" type="pres">
      <dgm:prSet presAssocID="{14ED4206-1841-48F1-A0BB-661AD6A84442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FEABE245-4E48-4017-BFE7-45E0FD7F126B}" type="pres">
      <dgm:prSet presAssocID="{14ED4206-1841-48F1-A0BB-661AD6A84442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197E6CDB-C097-4870-9BED-83FEEEDB74D9}" type="pres">
      <dgm:prSet presAssocID="{14ED4206-1841-48F1-A0BB-661AD6A84442}" presName="quadrantPlaceholder" presStyleCnt="0"/>
      <dgm:spPr/>
    </dgm:pt>
    <dgm:pt modelId="{5459FCAA-D102-4722-A5C3-6C6E6A7B2D65}" type="pres">
      <dgm:prSet presAssocID="{14ED4206-1841-48F1-A0BB-661AD6A84442}" presName="center1" presStyleLbl="fgShp" presStyleIdx="0" presStyleCnt="2"/>
      <dgm:spPr>
        <a:xfrm>
          <a:off x="2517545" y="1316069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  <dgm:pt modelId="{C5EE75AB-5F0A-4E46-9893-70B56524ADE4}" type="pres">
      <dgm:prSet presAssocID="{14ED4206-1841-48F1-A0BB-661AD6A84442}" presName="center2" presStyleLbl="fgShp" presStyleIdx="1" presStyleCnt="2"/>
      <dgm:spPr>
        <a:xfrm rot="10800000">
          <a:off x="2517545" y="1476565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</dgm:ptLst>
  <dgm:cxnLst>
    <dgm:cxn modelId="{68C64188-5467-4A80-AE36-4C020435F85B}" type="presOf" srcId="{C4317CD5-8BA5-4833-993A-EF0F65610CC7}" destId="{44944ADF-60D0-4C61-BDF9-72B0901E7FAD}" srcOrd="0" destOrd="0" presId="urn:microsoft.com/office/officeart/2005/8/layout/cycle4"/>
    <dgm:cxn modelId="{AB221E37-8BEA-4DC9-9A47-103A89146E3B}" srcId="{14ED4206-1841-48F1-A0BB-661AD6A84442}" destId="{C4317CD5-8BA5-4833-993A-EF0F65610CC7}" srcOrd="2" destOrd="0" parTransId="{F6C15282-CB05-4E76-84D4-EA37ED227253}" sibTransId="{A034068D-6037-43AB-A5EF-0BBC1DA47591}"/>
    <dgm:cxn modelId="{31AF9EEF-9F55-41FB-8EF8-31070978ADD9}" srcId="{14ED4206-1841-48F1-A0BB-661AD6A84442}" destId="{4B12BB1A-6F4D-4D01-BA2D-C5DC8C924F20}" srcOrd="3" destOrd="0" parTransId="{8E86FA51-DC96-425E-A2D0-31D930B2DF61}" sibTransId="{FE54B19C-8825-4D67-A142-23196C5895AD}"/>
    <dgm:cxn modelId="{BF0D6212-8A9D-4A25-ADA1-4D520E66ABED}" type="presOf" srcId="{6BDBDDFD-03FF-4FEA-B042-D5294A2B246F}" destId="{3B1705FC-D93C-4CCA-BF1F-077100556E12}" srcOrd="0" destOrd="0" presId="urn:microsoft.com/office/officeart/2005/8/layout/cycle4"/>
    <dgm:cxn modelId="{4BCF9081-D1B3-41AF-8FA3-CFCD7895C275}" type="presOf" srcId="{3E7476AC-12A1-4CCD-9E81-D68ACBA96083}" destId="{60A9F77C-9928-4712-94E8-776330C81AD7}" srcOrd="0" destOrd="0" presId="urn:microsoft.com/office/officeart/2005/8/layout/cycle4"/>
    <dgm:cxn modelId="{335A5600-559F-407E-B2A2-632373547CA8}" srcId="{14ED4206-1841-48F1-A0BB-661AD6A84442}" destId="{3E7476AC-12A1-4CCD-9E81-D68ACBA96083}" srcOrd="0" destOrd="0" parTransId="{1F154D37-FBDE-4948-9DF3-FD4C07AA283B}" sibTransId="{80CF9F67-8485-4836-94A1-6CD3B2749229}"/>
    <dgm:cxn modelId="{9D9B4EBA-7027-4C27-8090-94A258362228}" type="presOf" srcId="{14ED4206-1841-48F1-A0BB-661AD6A84442}" destId="{3C3F9F88-D18D-4B53-8A09-4517EA20FB79}" srcOrd="0" destOrd="0" presId="urn:microsoft.com/office/officeart/2005/8/layout/cycle4"/>
    <dgm:cxn modelId="{987EDE23-5393-496B-BBAE-9BE4D4AAF16D}" type="presOf" srcId="{4B12BB1A-6F4D-4D01-BA2D-C5DC8C924F20}" destId="{FEABE245-4E48-4017-BFE7-45E0FD7F126B}" srcOrd="0" destOrd="0" presId="urn:microsoft.com/office/officeart/2005/8/layout/cycle4"/>
    <dgm:cxn modelId="{7443AD65-EA80-4B5D-B2BE-F003A6484804}" srcId="{14ED4206-1841-48F1-A0BB-661AD6A84442}" destId="{6BDBDDFD-03FF-4FEA-B042-D5294A2B246F}" srcOrd="1" destOrd="0" parTransId="{4813428D-3C96-4354-9EF2-A08368DEDF8C}" sibTransId="{5DE32896-1420-4C09-84A4-6AB762118BDC}"/>
    <dgm:cxn modelId="{1EE942BD-A106-4D15-886A-429953008804}" type="presParOf" srcId="{3C3F9F88-D18D-4B53-8A09-4517EA20FB79}" destId="{8C172904-0E0F-48C0-834C-C131143236FD}" srcOrd="0" destOrd="0" presId="urn:microsoft.com/office/officeart/2005/8/layout/cycle4"/>
    <dgm:cxn modelId="{1E4BF237-9278-46FC-909F-1C756C0832DD}" type="presParOf" srcId="{8C172904-0E0F-48C0-834C-C131143236FD}" destId="{B7C991F5-105E-4ADE-9CBA-8CF9A7E681AD}" srcOrd="0" destOrd="0" presId="urn:microsoft.com/office/officeart/2005/8/layout/cycle4"/>
    <dgm:cxn modelId="{FBEBA09D-D238-4436-BADD-BDA3DB85A018}" type="presParOf" srcId="{3C3F9F88-D18D-4B53-8A09-4517EA20FB79}" destId="{3177EBE1-11FF-4C75-AF75-4F1B4B2BE0C9}" srcOrd="1" destOrd="0" presId="urn:microsoft.com/office/officeart/2005/8/layout/cycle4"/>
    <dgm:cxn modelId="{C521F5C6-EFC1-47EF-9E1F-9A1A94D70CD5}" type="presParOf" srcId="{3177EBE1-11FF-4C75-AF75-4F1B4B2BE0C9}" destId="{60A9F77C-9928-4712-94E8-776330C81AD7}" srcOrd="0" destOrd="0" presId="urn:microsoft.com/office/officeart/2005/8/layout/cycle4"/>
    <dgm:cxn modelId="{5C5369B5-27DE-4242-B71D-F09EF3BD481E}" type="presParOf" srcId="{3177EBE1-11FF-4C75-AF75-4F1B4B2BE0C9}" destId="{3B1705FC-D93C-4CCA-BF1F-077100556E12}" srcOrd="1" destOrd="0" presId="urn:microsoft.com/office/officeart/2005/8/layout/cycle4"/>
    <dgm:cxn modelId="{6CD3E828-0EB6-44CE-A1FE-9717C128EE62}" type="presParOf" srcId="{3177EBE1-11FF-4C75-AF75-4F1B4B2BE0C9}" destId="{44944ADF-60D0-4C61-BDF9-72B0901E7FAD}" srcOrd="2" destOrd="0" presId="urn:microsoft.com/office/officeart/2005/8/layout/cycle4"/>
    <dgm:cxn modelId="{D0ACF73B-C6F9-4821-853F-B984F8A595B0}" type="presParOf" srcId="{3177EBE1-11FF-4C75-AF75-4F1B4B2BE0C9}" destId="{FEABE245-4E48-4017-BFE7-45E0FD7F126B}" srcOrd="3" destOrd="0" presId="urn:microsoft.com/office/officeart/2005/8/layout/cycle4"/>
    <dgm:cxn modelId="{02FA7E99-5A0B-4541-9470-841B3A7B026D}" type="presParOf" srcId="{3177EBE1-11FF-4C75-AF75-4F1B4B2BE0C9}" destId="{197E6CDB-C097-4870-9BED-83FEEEDB74D9}" srcOrd="4" destOrd="0" presId="urn:microsoft.com/office/officeart/2005/8/layout/cycle4"/>
    <dgm:cxn modelId="{21E01F95-BFEB-492A-88B9-333BEF635DF2}" type="presParOf" srcId="{3C3F9F88-D18D-4B53-8A09-4517EA20FB79}" destId="{5459FCAA-D102-4722-A5C3-6C6E6A7B2D65}" srcOrd="2" destOrd="0" presId="urn:microsoft.com/office/officeart/2005/8/layout/cycle4"/>
    <dgm:cxn modelId="{D3E22ABD-D94E-4BF8-97CB-143D6A07EDD2}" type="presParOf" srcId="{3C3F9F88-D18D-4B53-8A09-4517EA20FB79}" destId="{C5EE75AB-5F0A-4E46-9893-70B56524ADE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F77C-9928-4712-94E8-776330C81AD7}">
      <dsp:nvSpPr>
        <dsp:cNvPr id="0" name=""/>
        <dsp:cNvSpPr/>
      </dsp:nvSpPr>
      <dsp:spPr>
        <a:xfrm>
          <a:off x="1306189" y="383587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022984" y="1100382"/>
        <a:ext cx="1730496" cy="1730496"/>
      </dsp:txXfrm>
    </dsp:sp>
    <dsp:sp modelId="{3B1705FC-D93C-4CCA-BF1F-077100556E12}">
      <dsp:nvSpPr>
        <dsp:cNvPr id="0" name=""/>
        <dsp:cNvSpPr/>
      </dsp:nvSpPr>
      <dsp:spPr>
        <a:xfrm rot="5400000">
          <a:off x="4089443" y="857016"/>
          <a:ext cx="2001443" cy="2447291"/>
        </a:xfrm>
        <a:prstGeom prst="pieWedge">
          <a:avLst/>
        </a:prstGeom>
        <a:solidFill>
          <a:srgbClr val="FFB685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64008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Motivational Circuits</a:t>
          </a:r>
        </a:p>
      </dsp:txBody>
      <dsp:txXfrm rot="-5400000">
        <a:off x="3866519" y="1666149"/>
        <a:ext cx="1730496" cy="1415234"/>
      </dsp:txXfrm>
    </dsp:sp>
    <dsp:sp modelId="{44944ADF-60D0-4C61-BDF9-72B0901E7FAD}">
      <dsp:nvSpPr>
        <dsp:cNvPr id="0" name=""/>
        <dsp:cNvSpPr/>
      </dsp:nvSpPr>
      <dsp:spPr>
        <a:xfrm rot="10800000">
          <a:off x="3866519" y="2882490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10800000">
        <a:off x="3866519" y="2882490"/>
        <a:ext cx="1730496" cy="1730496"/>
      </dsp:txXfrm>
    </dsp:sp>
    <dsp:sp modelId="{FEABE245-4E48-4017-BFE7-45E0FD7F126B}">
      <dsp:nvSpPr>
        <dsp:cNvPr id="0" name=""/>
        <dsp:cNvSpPr/>
      </dsp:nvSpPr>
      <dsp:spPr>
        <a:xfrm rot="16200000">
          <a:off x="1306189" y="2882490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5400000">
        <a:off x="2022984" y="2882490"/>
        <a:ext cx="1730496" cy="1730496"/>
      </dsp:txXfrm>
    </dsp:sp>
    <dsp:sp modelId="{5459FCAA-D102-4722-A5C3-6C6E6A7B2D65}">
      <dsp:nvSpPr>
        <dsp:cNvPr id="0" name=""/>
        <dsp:cNvSpPr/>
      </dsp:nvSpPr>
      <dsp:spPr>
        <a:xfrm>
          <a:off x="3387517" y="2317296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E75AB-5F0A-4E46-9893-70B56524ADE4}">
      <dsp:nvSpPr>
        <dsp:cNvPr id="0" name=""/>
        <dsp:cNvSpPr/>
      </dsp:nvSpPr>
      <dsp:spPr>
        <a:xfrm rot="10800000">
          <a:off x="3387517" y="2599893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F4D26F1-9070-44DB-BCCB-7C5DB65F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614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299F027-DED2-4070-9645-681DA509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48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82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0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70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6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1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8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0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04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07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9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152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52401"/>
            <a:ext cx="8915400" cy="609600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# 9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Based in Impairment of Motivational circuits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Motor Expressions.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100" y="2819400"/>
            <a:ext cx="8305800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Meaning of Expressions</a:t>
            </a:r>
          </a:p>
          <a:p>
            <a:pPr algn="ctr">
              <a:lnSpc>
                <a:spcPct val="160000"/>
              </a:lnSpc>
            </a:pPr>
            <a:endParaRPr lang="en-CA" sz="12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“Please help me – I don’t understand my reasons for being unsettled”</a:t>
            </a:r>
            <a:endParaRPr lang="en-CA" sz="3600" b="1" u="sng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250484"/>
            <a:ext cx="9143999" cy="436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18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63550">
              <a:spcAft>
                <a:spcPts val="1800"/>
              </a:spcAft>
            </a:pPr>
            <a:r>
              <a:rPr lang="en-US" sz="2800" dirty="0">
                <a:latin typeface="Arial Rounded MT Bold" panose="020F0704030504030204" pitchFamily="34" charset="0"/>
              </a:rPr>
              <a:t>It depends…</a:t>
            </a:r>
          </a:p>
          <a:p>
            <a:pPr marL="920750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Does </a:t>
            </a:r>
            <a:r>
              <a:rPr lang="en-US" sz="2800" dirty="0">
                <a:latin typeface="Arial Rounded MT Bold" panose="020F0704030504030204" pitchFamily="34" charset="0"/>
              </a:rPr>
              <a:t>the behavioral expression appear to be</a:t>
            </a:r>
            <a:r>
              <a:rPr lang="en-US" sz="2800" dirty="0" smtClean="0">
                <a:latin typeface="Arial Rounded MT Bold" panose="020F0704030504030204" pitchFamily="34" charset="0"/>
              </a:rPr>
              <a:t>:</a:t>
            </a:r>
          </a:p>
          <a:p>
            <a:pPr marL="1377950" lvl="1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‘</a:t>
            </a:r>
            <a:r>
              <a:rPr lang="en-US" sz="2800" dirty="0">
                <a:latin typeface="Arial Rounded MT Bold" panose="020F0704030504030204" pitchFamily="34" charset="0"/>
              </a:rPr>
              <a:t>Purposeful’ </a:t>
            </a:r>
          </a:p>
          <a:p>
            <a:pPr marL="920750" lvl="1">
              <a:spcAft>
                <a:spcPts val="2000"/>
              </a:spcAft>
            </a:pPr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</a:rPr>
              <a:t>    or</a:t>
            </a:r>
          </a:p>
          <a:p>
            <a:pPr marL="1377950" lvl="1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‘Purposeless’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790077" y="4662844"/>
            <a:ext cx="1219200" cy="1966556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0" y="4889718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This is important information! </a:t>
            </a:r>
          </a:p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Please pass it on to the team!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250484"/>
            <a:ext cx="9143999" cy="456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6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109538">
              <a:spcAft>
                <a:spcPts val="3600"/>
              </a:spcAft>
            </a:pPr>
            <a:r>
              <a:rPr lang="en-US" sz="2400" dirty="0" smtClean="0">
                <a:latin typeface="Arial Rounded MT Bold" panose="020F0704030504030204" pitchFamily="34" charset="0"/>
              </a:rPr>
              <a:t>    </a:t>
            </a:r>
            <a:r>
              <a:rPr lang="en-US" sz="2800" dirty="0" smtClean="0">
                <a:latin typeface="Arial Rounded MT Bold" panose="020F0704030504030204" pitchFamily="34" charset="0"/>
              </a:rPr>
              <a:t>If it appears to be</a:t>
            </a:r>
          </a:p>
          <a:p>
            <a:pPr marL="685800" indent="-222250"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Rounded MT Bold" panose="020F0704030504030204" pitchFamily="34" charset="0"/>
              </a:rPr>
              <a:t>“I </a:t>
            </a:r>
            <a:r>
              <a:rPr lang="en-US" sz="2600" dirty="0">
                <a:latin typeface="Arial Rounded MT Bold" panose="020F0704030504030204" pitchFamily="34" charset="0"/>
              </a:rPr>
              <a:t>require fulfillment of </a:t>
            </a:r>
            <a:r>
              <a:rPr lang="en-US" sz="2600" dirty="0" smtClean="0">
                <a:latin typeface="Arial Rounded MT Bold" panose="020F0704030504030204" pitchFamily="34" charset="0"/>
              </a:rPr>
              <a:t>belongingness needs”, </a:t>
            </a:r>
            <a:r>
              <a:rPr lang="en-US" sz="2600" dirty="0">
                <a:latin typeface="Arial Rounded MT Bold" panose="020F0704030504030204" pitchFamily="34" charset="0"/>
              </a:rPr>
              <a:t>or</a:t>
            </a:r>
          </a:p>
          <a:p>
            <a:pPr marL="685800" indent="-222250"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Arial Rounded MT Bold" panose="020F0704030504030204" pitchFamily="34" charset="0"/>
              </a:rPr>
              <a:t>“I require fulfillment of </a:t>
            </a:r>
            <a:r>
              <a:rPr lang="en-US" sz="2600" dirty="0" smtClean="0">
                <a:latin typeface="Arial Rounded MT Bold" panose="020F0704030504030204" pitchFamily="34" charset="0"/>
              </a:rPr>
              <a:t>innate </a:t>
            </a:r>
            <a:r>
              <a:rPr lang="en-US" sz="2600" dirty="0">
                <a:latin typeface="Arial Rounded MT Bold" panose="020F0704030504030204" pitchFamily="34" charset="0"/>
              </a:rPr>
              <a:t>physiological </a:t>
            </a:r>
            <a:r>
              <a:rPr lang="en-US" sz="2600" dirty="0" smtClean="0">
                <a:latin typeface="Arial Rounded MT Bold" panose="020F0704030504030204" pitchFamily="34" charset="0"/>
              </a:rPr>
              <a:t>needs”</a:t>
            </a:r>
          </a:p>
          <a:p>
            <a:pPr algn="ctr">
              <a:spcAft>
                <a:spcPts val="1200"/>
              </a:spcAft>
            </a:pPr>
            <a:r>
              <a:rPr lang="en-US" sz="2000" dirty="0">
                <a:latin typeface="Arial Rounded MT Bold" panose="020F0704030504030204" pitchFamily="34" charset="0"/>
              </a:rPr>
              <a:t>(Goal-Directed </a:t>
            </a:r>
            <a:r>
              <a:rPr lang="en-US" sz="2000" dirty="0" smtClean="0">
                <a:latin typeface="Arial Rounded MT Bold" panose="020F0704030504030204" pitchFamily="34" charset="0"/>
              </a:rPr>
              <a:t>or Importuning Expressions)</a:t>
            </a:r>
            <a:endParaRPr lang="en-US" sz="2000" dirty="0">
              <a:latin typeface="Arial Rounded MT Bold" panose="020F07040305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2800" dirty="0" smtClean="0">
                <a:latin typeface="Arial Rounded MT Bold" panose="020F0704030504030204" pitchFamily="34" charset="0"/>
              </a:rPr>
              <a:t>Care Plan accordingly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125" y="3200400"/>
            <a:ext cx="2396875" cy="57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latin typeface="Arial Rounded MT Bold" panose="020F0704030504030204" pitchFamily="34" charset="0"/>
              </a:rPr>
              <a:t>‘purposeful’: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3230" y="3200400"/>
            <a:ext cx="2661370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latin typeface="Arial Rounded MT Bold" panose="020F0704030504030204" pitchFamily="34" charset="0"/>
              </a:rPr>
              <a:t>‘</a:t>
            </a:r>
            <a:r>
              <a:rPr lang="en-US" sz="2800" u="sng" dirty="0" smtClean="0">
                <a:latin typeface="Arial Rounded MT Bold" panose="020F0704030504030204" pitchFamily="34" charset="0"/>
              </a:rPr>
              <a:t>purposeless’: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250484"/>
            <a:ext cx="9143999" cy="456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6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109538">
              <a:spcAft>
                <a:spcPts val="3600"/>
              </a:spcAft>
            </a:pPr>
            <a:r>
              <a:rPr lang="en-US" sz="2400" dirty="0" smtClean="0">
                <a:latin typeface="Arial Rounded MT Bold" panose="020F0704030504030204" pitchFamily="34" charset="0"/>
              </a:rPr>
              <a:t>    </a:t>
            </a:r>
            <a:r>
              <a:rPr lang="en-US" sz="2800" dirty="0" smtClean="0">
                <a:latin typeface="Arial Rounded MT Bold" panose="020F0704030504030204" pitchFamily="34" charset="0"/>
              </a:rPr>
              <a:t>If it appears to be</a:t>
            </a:r>
          </a:p>
          <a:p>
            <a:pPr marL="685800" indent="-222250"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Rounded MT Bold" panose="020F0704030504030204" pitchFamily="34" charset="0"/>
              </a:rPr>
              <a:t>“I  may be afraid”, or</a:t>
            </a:r>
          </a:p>
          <a:p>
            <a:pPr marL="685800" indent="-222250">
              <a:spcAft>
                <a:spcPts val="36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Arial Rounded MT Bold" panose="020F0704030504030204" pitchFamily="34" charset="0"/>
              </a:rPr>
              <a:t>“I may be worrying or thinking too much”</a:t>
            </a:r>
          </a:p>
          <a:p>
            <a:pPr algn="ctr">
              <a:spcAft>
                <a:spcPts val="1200"/>
              </a:spcAft>
            </a:pPr>
            <a:r>
              <a:rPr lang="en-US" sz="2000" dirty="0">
                <a:latin typeface="Arial Rounded MT Bold" panose="020F0704030504030204" pitchFamily="34" charset="0"/>
              </a:rPr>
              <a:t>(Fretful/Trepidation or Emotional Expressions)</a:t>
            </a:r>
            <a:endParaRPr lang="en-US" sz="2000" dirty="0" smtClean="0">
              <a:latin typeface="Arial Rounded MT Bold" panose="020F07040305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2800" dirty="0" smtClean="0">
                <a:latin typeface="Arial Rounded MT Bold" panose="020F0704030504030204" pitchFamily="34" charset="0"/>
              </a:rPr>
              <a:t>Care Plan accordingly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9456"/>
          <a:stretch/>
        </p:blipFill>
        <p:spPr>
          <a:xfrm>
            <a:off x="0" y="5344510"/>
            <a:ext cx="9144000" cy="88286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-304800" y="1587057"/>
          <a:ext cx="7620000" cy="565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Lightning Bolt 9"/>
          <p:cNvSpPr/>
          <p:nvPr/>
        </p:nvSpPr>
        <p:spPr>
          <a:xfrm rot="18646544">
            <a:off x="2962777" y="3771899"/>
            <a:ext cx="457200" cy="9906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3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19839"/>
            <a:ext cx="9144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  <a:buClr>
                <a:schemeClr val="tx1"/>
              </a:buClr>
              <a:buSzPct val="100000"/>
            </a:pPr>
            <a:r>
              <a:rPr lang="en-US" sz="3600" u="sng" dirty="0" smtClean="0">
                <a:latin typeface="Arial Rounded MT Bold" panose="020F0704030504030204" pitchFamily="34" charset="0"/>
              </a:rPr>
              <a:t>Alternative Terminology</a:t>
            </a:r>
            <a:endParaRPr lang="en-US" sz="3600" u="sng" dirty="0">
              <a:latin typeface="Arial Rounded MT Bold" panose="020F0704030504030204" pitchFamily="34" charset="0"/>
            </a:endParaRPr>
          </a:p>
          <a:p>
            <a:pPr marL="463550" indent="-285750">
              <a:spcAft>
                <a:spcPts val="3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>
                <a:latin typeface="Arial Rounded MT Bold" panose="020F0704030504030204" pitchFamily="34" charset="0"/>
              </a:rPr>
              <a:t>“Agitation”</a:t>
            </a:r>
          </a:p>
          <a:p>
            <a:pPr marL="920750" lvl="1" indent="-285750">
              <a:spcAft>
                <a:spcPts val="3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Mental Health Definition ---- </a:t>
            </a:r>
            <a:r>
              <a:rPr lang="en-US" sz="2800" u="sng" dirty="0">
                <a:latin typeface="Arial Rounded MT Bold" panose="020F0704030504030204" pitchFamily="34" charset="0"/>
              </a:rPr>
              <a:t>Symptom</a:t>
            </a:r>
          </a:p>
          <a:p>
            <a:pPr marL="920750" lvl="1" indent="-285750">
              <a:spcAft>
                <a:spcPts val="3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Cohen-Mansfield Definition ---- </a:t>
            </a:r>
            <a:r>
              <a:rPr lang="en-US" sz="2800" u="sng" dirty="0" smtClean="0">
                <a:latin typeface="Arial Rounded MT Bold" panose="020F0704030504030204" pitchFamily="34" charset="0"/>
              </a:rPr>
              <a:t>Syndrome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26" y="3383578"/>
            <a:ext cx="3352800" cy="33528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519839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  <a:buClr>
                <a:schemeClr val="tx1"/>
              </a:buClr>
              <a:buSzPct val="100000"/>
            </a:pPr>
            <a:r>
              <a:rPr lang="en-US" sz="3600" u="sng" dirty="0" smtClean="0">
                <a:latin typeface="Arial Rounded MT Bold" panose="020F0704030504030204" pitchFamily="34" charset="0"/>
              </a:rPr>
              <a:t>Alternative Terminology</a:t>
            </a:r>
            <a:endParaRPr lang="en-US" sz="3600" u="sng" dirty="0">
              <a:latin typeface="Arial Rounded MT Bold" panose="020F0704030504030204" pitchFamily="34" charset="0"/>
            </a:endParaRPr>
          </a:p>
          <a:p>
            <a:pPr marL="463550" indent="-285750">
              <a:spcAft>
                <a:spcPts val="3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 Rounded MT Bold" panose="020F0704030504030204" pitchFamily="34" charset="0"/>
              </a:rPr>
              <a:t>“Wandering” Behaviors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920750" lvl="1" indent="-285750">
              <a:spcAft>
                <a:spcPts val="3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‘Purposeful’ in nature</a:t>
            </a:r>
          </a:p>
          <a:p>
            <a:pPr marL="920750" lvl="1" indent="-285750">
              <a:spcAft>
                <a:spcPts val="3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‘Purposeless’ in nature</a:t>
            </a:r>
          </a:p>
          <a:p>
            <a:pPr marL="920750" lvl="1" indent="-285750">
              <a:spcAft>
                <a:spcPts val="3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42724"/>
            <a:ext cx="9144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lvl="1">
              <a:spcAft>
                <a:spcPts val="3000"/>
              </a:spcAft>
              <a:buClr>
                <a:schemeClr val="tx1"/>
              </a:buClr>
              <a:buSzPct val="100000"/>
            </a:pPr>
            <a:r>
              <a:rPr lang="en-US" sz="2800" dirty="0">
                <a:latin typeface="Arial Rounded MT Bold" panose="020F0704030504030204" pitchFamily="34" charset="0"/>
              </a:rPr>
              <a:t>Regardless of the ‘label</a:t>
            </a:r>
            <a:r>
              <a:rPr lang="en-US" sz="2800" dirty="0" smtClean="0">
                <a:latin typeface="Arial Rounded MT Bold" panose="020F0704030504030204" pitchFamily="34" charset="0"/>
              </a:rPr>
              <a:t>’, </a:t>
            </a:r>
            <a:r>
              <a:rPr lang="en-US" sz="2800" dirty="0">
                <a:latin typeface="Arial Rounded MT Bold" panose="020F0704030504030204" pitchFamily="34" charset="0"/>
              </a:rPr>
              <a:t>governed by two </a:t>
            </a:r>
            <a:r>
              <a:rPr lang="en-US" sz="2800" dirty="0" smtClean="0">
                <a:latin typeface="Arial Rounded MT Bold" panose="020F0704030504030204" pitchFamily="34" charset="0"/>
              </a:rPr>
              <a:t>factors: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1428750" lvl="2" indent="-514350">
              <a:spcAft>
                <a:spcPts val="3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 Rounded MT Bold" panose="020F0704030504030204" pitchFamily="34" charset="0"/>
              </a:rPr>
              <a:t> Frequency of motor activity</a:t>
            </a:r>
          </a:p>
          <a:p>
            <a:pPr marL="1428750" lvl="2" indent="-514350">
              <a:spcAft>
                <a:spcPts val="48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Amplitude </a:t>
            </a:r>
            <a:r>
              <a:rPr lang="en-US" sz="2800" dirty="0">
                <a:latin typeface="Arial Rounded MT Bold" panose="020F0704030504030204" pitchFamily="34" charset="0"/>
              </a:rPr>
              <a:t>of motor </a:t>
            </a:r>
            <a:r>
              <a:rPr lang="en-US" sz="2800" dirty="0" smtClean="0">
                <a:latin typeface="Arial Rounded MT Bold" panose="020F0704030504030204" pitchFamily="34" charset="0"/>
              </a:rPr>
              <a:t>activity</a:t>
            </a:r>
          </a:p>
          <a:p>
            <a:pPr lvl="2">
              <a:spcAft>
                <a:spcPts val="4800"/>
              </a:spcAft>
              <a:buClr>
                <a:schemeClr val="tx1"/>
              </a:buClr>
              <a:buSzPct val="100000"/>
            </a:pPr>
            <a:r>
              <a:rPr lang="en-US" sz="2800" dirty="0" smtClean="0">
                <a:latin typeface="Arial Rounded MT Bold" panose="020F0704030504030204" pitchFamily="34" charset="0"/>
              </a:rPr>
              <a:t>	Both on a continuum </a:t>
            </a:r>
            <a:r>
              <a:rPr lang="en-US" sz="2800" dirty="0">
                <a:latin typeface="Arial Rounded MT Bold" panose="020F0704030504030204" pitchFamily="34" charset="0"/>
              </a:rPr>
              <a:t>of low to high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Bent-Up Arrow 1"/>
          <p:cNvSpPr/>
          <p:nvPr/>
        </p:nvSpPr>
        <p:spPr>
          <a:xfrm rot="5400000">
            <a:off x="937304" y="5077167"/>
            <a:ext cx="838200" cy="639992"/>
          </a:xfrm>
          <a:prstGeom prst="bentUpArrow">
            <a:avLst>
              <a:gd name="adj1" fmla="val 22688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38390" y="2514600"/>
          <a:ext cx="5324410" cy="685800"/>
        </p:xfrm>
        <a:graphic>
          <a:graphicData uri="http://schemas.openxmlformats.org/drawingml/2006/table">
            <a:tbl>
              <a:tblPr firstRow="1" firstCol="1" bandRow="1"/>
              <a:tblGrid>
                <a:gridCol w="532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 ROAMING, PACING, WANDERING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78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52800"/>
            <a:ext cx="4572000" cy="3429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143000" y="2514600"/>
          <a:ext cx="6913180" cy="685800"/>
        </p:xfrm>
        <a:graphic>
          <a:graphicData uri="http://schemas.openxmlformats.org/drawingml/2006/table">
            <a:tbl>
              <a:tblPr firstRow="1" firstCol="1" bandRow="1"/>
              <a:tblGrid>
                <a:gridCol w="691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 FIDGETY, ROCKING IN CHAIR, RESTLESS, AGITATED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20" y="3352800"/>
            <a:ext cx="6336400" cy="34099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2499360"/>
          <a:ext cx="8534400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 SEEMINGLY DRIVEN, "ON THE GO", WHEELCHAIR PROPELLING, CHAIR/BED EXITING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8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81" y="3429000"/>
            <a:ext cx="5253038" cy="32213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Motor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0490" y="2819400"/>
            <a:ext cx="8403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Purpose of Expressions</a:t>
            </a:r>
          </a:p>
          <a:p>
            <a:pPr algn="ctr">
              <a:lnSpc>
                <a:spcPct val="160000"/>
              </a:lnSpc>
            </a:pPr>
            <a:endParaRPr lang="en-CA" sz="14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Existence of an ‘unsettled state’</a:t>
            </a:r>
            <a:endParaRPr lang="en-CA" sz="3600" b="1" u="sng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77129</TotalTime>
  <Words>644</Words>
  <Application>Microsoft Office PowerPoint</Application>
  <PresentationFormat>On-screen Show (4:3)</PresentationFormat>
  <Paragraphs>143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Aharoni</vt:lpstr>
      <vt:lpstr>Arial</vt:lpstr>
      <vt:lpstr>Arial Rounded MT Bold</vt:lpstr>
      <vt:lpstr>Bookman Old Style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www.dementiabehaviors.com</dc:title>
  <dc:creator>Admin</dc:creator>
  <cp:lastModifiedBy>Natalia Chernykh</cp:lastModifiedBy>
  <cp:revision>1083</cp:revision>
  <cp:lastPrinted>2019-05-13T19:21:09Z</cp:lastPrinted>
  <dcterms:created xsi:type="dcterms:W3CDTF">2018-01-29T20:08:37Z</dcterms:created>
  <dcterms:modified xsi:type="dcterms:W3CDTF">2020-08-14T14:44:14Z</dcterms:modified>
</cp:coreProperties>
</file>