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92" r:id="rId1"/>
  </p:sldMasterIdLst>
  <p:notesMasterIdLst>
    <p:notesMasterId r:id="rId20"/>
  </p:notesMasterIdLst>
  <p:handoutMasterIdLst>
    <p:handoutMasterId r:id="rId21"/>
  </p:handoutMasterIdLst>
  <p:sldIdLst>
    <p:sldId id="859" r:id="rId2"/>
    <p:sldId id="640" r:id="rId3"/>
    <p:sldId id="476" r:id="rId4"/>
    <p:sldId id="479" r:id="rId5"/>
    <p:sldId id="477" r:id="rId6"/>
    <p:sldId id="842" r:id="rId7"/>
    <p:sldId id="641" r:id="rId8"/>
    <p:sldId id="642" r:id="rId9"/>
    <p:sldId id="643" r:id="rId10"/>
    <p:sldId id="644" r:id="rId11"/>
    <p:sldId id="645" r:id="rId12"/>
    <p:sldId id="646" r:id="rId13"/>
    <p:sldId id="647" r:id="rId14"/>
    <p:sldId id="648" r:id="rId15"/>
    <p:sldId id="649" r:id="rId16"/>
    <p:sldId id="785" r:id="rId17"/>
    <p:sldId id="651" r:id="rId18"/>
    <p:sldId id="808" r:id="rId1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81D"/>
    <a:srgbClr val="FFFF6D"/>
    <a:srgbClr val="81FF81"/>
    <a:srgbClr val="F1FAB8"/>
    <a:srgbClr val="FFB685"/>
    <a:srgbClr val="FF8989"/>
    <a:srgbClr val="8F8FFF"/>
    <a:srgbClr val="6161FF"/>
    <a:srgbClr val="FF3333"/>
    <a:srgbClr val="2AC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19" autoAdjust="0"/>
    <p:restoredTop sz="81670" autoAdjust="0"/>
  </p:normalViewPr>
  <p:slideViewPr>
    <p:cSldViewPr>
      <p:cViewPr varScale="1">
        <p:scale>
          <a:sx n="94" d="100"/>
          <a:sy n="94" d="100"/>
        </p:scale>
        <p:origin x="238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5868"/>
    </p:cViewPr>
  </p:sorterViewPr>
  <p:notesViewPr>
    <p:cSldViewPr>
      <p:cViewPr varScale="1">
        <p:scale>
          <a:sx n="114" d="100"/>
          <a:sy n="114" d="100"/>
        </p:scale>
        <p:origin x="-2292" y="-96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D4206-1841-48F1-A0BB-661AD6A84442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E7476AC-12A1-4CCD-9E81-D68ACBA96083}">
      <dgm:prSet phldrT="[Text]" custT="1"/>
      <dgm:spPr>
        <a:xfrm>
          <a:off x="1335490" y="182965"/>
          <a:ext cx="1389897" cy="1389897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algn="ctr"/>
          <a:endParaRPr lang="en-CA" sz="1800" b="1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1F154D37-FBDE-4948-9DF3-FD4C07AA283B}" type="parTrans" cxnId="{335A5600-559F-407E-B2A2-632373547CA8}">
      <dgm:prSet/>
      <dgm:spPr/>
      <dgm:t>
        <a:bodyPr/>
        <a:lstStyle/>
        <a:p>
          <a:pPr algn="ctr"/>
          <a:endParaRPr lang="en-CA" sz="3200" b="1"/>
        </a:p>
      </dgm:t>
    </dgm:pt>
    <dgm:pt modelId="{80CF9F67-8485-4836-94A1-6CD3B2749229}" type="sibTrans" cxnId="{335A5600-559F-407E-B2A2-632373547CA8}">
      <dgm:prSet/>
      <dgm:spPr/>
      <dgm:t>
        <a:bodyPr/>
        <a:lstStyle/>
        <a:p>
          <a:pPr algn="ctr"/>
          <a:endParaRPr lang="en-CA" sz="3200" b="1"/>
        </a:p>
      </dgm:t>
    </dgm:pt>
    <dgm:pt modelId="{6BDBDDFD-03FF-4FEA-B042-D5294A2B246F}">
      <dgm:prSet phldrT="[Text]" custT="1"/>
      <dgm:spPr>
        <a:xfrm rot="5400000">
          <a:off x="2789586" y="182965"/>
          <a:ext cx="1389897" cy="1389897"/>
        </a:xfrm>
        <a:solidFill>
          <a:srgbClr val="FFB685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 rIns="64008"/>
        <a:lstStyle/>
        <a:p>
          <a:pPr algn="ctr"/>
          <a:r>
            <a:rPr lang="en-CA" sz="1800" b="1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Motivational Circuits</a:t>
          </a:r>
        </a:p>
      </dgm:t>
    </dgm:pt>
    <dgm:pt modelId="{4813428D-3C96-4354-9EF2-A08368DEDF8C}" type="parTrans" cxnId="{7443AD65-EA80-4B5D-B2BE-F003A6484804}">
      <dgm:prSet/>
      <dgm:spPr/>
      <dgm:t>
        <a:bodyPr/>
        <a:lstStyle/>
        <a:p>
          <a:pPr algn="ctr"/>
          <a:endParaRPr lang="en-CA" sz="3200" b="1"/>
        </a:p>
      </dgm:t>
    </dgm:pt>
    <dgm:pt modelId="{5DE32896-1420-4C09-84A4-6AB762118BDC}" type="sibTrans" cxnId="{7443AD65-EA80-4B5D-B2BE-F003A6484804}">
      <dgm:prSet/>
      <dgm:spPr/>
      <dgm:t>
        <a:bodyPr/>
        <a:lstStyle/>
        <a:p>
          <a:pPr algn="ctr"/>
          <a:endParaRPr lang="en-CA" sz="3200" b="1"/>
        </a:p>
      </dgm:t>
    </dgm:pt>
    <dgm:pt modelId="{C4317CD5-8BA5-4833-993A-EF0F65610CC7}">
      <dgm:prSet phldrT="[Text]" custT="1"/>
      <dgm:spPr>
        <a:xfrm rot="10800000">
          <a:off x="2789586" y="1637061"/>
          <a:ext cx="1389897" cy="1389897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algn="ctr"/>
          <a:endParaRPr lang="en-CA" sz="1800" b="1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F6C15282-CB05-4E76-84D4-EA37ED227253}" type="parTrans" cxnId="{AB221E37-8BEA-4DC9-9A47-103A89146E3B}">
      <dgm:prSet/>
      <dgm:spPr/>
      <dgm:t>
        <a:bodyPr/>
        <a:lstStyle/>
        <a:p>
          <a:pPr algn="ctr"/>
          <a:endParaRPr lang="en-CA" sz="3200" b="1"/>
        </a:p>
      </dgm:t>
    </dgm:pt>
    <dgm:pt modelId="{A034068D-6037-43AB-A5EF-0BBC1DA47591}" type="sibTrans" cxnId="{AB221E37-8BEA-4DC9-9A47-103A89146E3B}">
      <dgm:prSet/>
      <dgm:spPr/>
      <dgm:t>
        <a:bodyPr/>
        <a:lstStyle/>
        <a:p>
          <a:pPr algn="ctr"/>
          <a:endParaRPr lang="en-CA" sz="3200" b="1"/>
        </a:p>
      </dgm:t>
    </dgm:pt>
    <dgm:pt modelId="{4B12BB1A-6F4D-4D01-BA2D-C5DC8C924F20}">
      <dgm:prSet phldrT="[Text]" custT="1"/>
      <dgm:spPr>
        <a:xfrm rot="16200000">
          <a:off x="1335490" y="1637061"/>
          <a:ext cx="1389897" cy="1389897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algn="ctr"/>
          <a:endParaRPr lang="en-CA" sz="1800" b="1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8E86FA51-DC96-425E-A2D0-31D930B2DF61}" type="parTrans" cxnId="{31AF9EEF-9F55-41FB-8EF8-31070978ADD9}">
      <dgm:prSet/>
      <dgm:spPr/>
      <dgm:t>
        <a:bodyPr/>
        <a:lstStyle/>
        <a:p>
          <a:pPr algn="ctr"/>
          <a:endParaRPr lang="en-CA" sz="3200" b="1"/>
        </a:p>
      </dgm:t>
    </dgm:pt>
    <dgm:pt modelId="{FE54B19C-8825-4D67-A142-23196C5895AD}" type="sibTrans" cxnId="{31AF9EEF-9F55-41FB-8EF8-31070978ADD9}">
      <dgm:prSet/>
      <dgm:spPr/>
      <dgm:t>
        <a:bodyPr/>
        <a:lstStyle/>
        <a:p>
          <a:pPr algn="ctr"/>
          <a:endParaRPr lang="en-CA" sz="3200" b="1"/>
        </a:p>
      </dgm:t>
    </dgm:pt>
    <dgm:pt modelId="{3C3F9F88-D18D-4B53-8A09-4517EA20FB79}" type="pres">
      <dgm:prSet presAssocID="{14ED4206-1841-48F1-A0BB-661AD6A8444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C172904-0E0F-48C0-834C-C131143236FD}" type="pres">
      <dgm:prSet presAssocID="{14ED4206-1841-48F1-A0BB-661AD6A84442}" presName="children" presStyleCnt="0"/>
      <dgm:spPr/>
    </dgm:pt>
    <dgm:pt modelId="{B7C991F5-105E-4ADE-9CBA-8CF9A7E681AD}" type="pres">
      <dgm:prSet presAssocID="{14ED4206-1841-48F1-A0BB-661AD6A84442}" presName="childPlaceholder" presStyleCnt="0"/>
      <dgm:spPr/>
    </dgm:pt>
    <dgm:pt modelId="{3177EBE1-11FF-4C75-AF75-4F1B4B2BE0C9}" type="pres">
      <dgm:prSet presAssocID="{14ED4206-1841-48F1-A0BB-661AD6A84442}" presName="circle" presStyleCnt="0"/>
      <dgm:spPr/>
    </dgm:pt>
    <dgm:pt modelId="{60A9F77C-9928-4712-94E8-776330C81AD7}" type="pres">
      <dgm:prSet presAssocID="{14ED4206-1841-48F1-A0BB-661AD6A84442}" presName="quadrant1" presStyleLbl="node1" presStyleIdx="0" presStyleCnt="4" custLinFactNeighborY="2510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3B1705FC-D93C-4CCA-BF1F-077100556E12}" type="pres">
      <dgm:prSet presAssocID="{14ED4206-1841-48F1-A0BB-661AD6A84442}" presName="quadrant2" presStyleLbl="node1" presStyleIdx="1" presStyleCnt="4" custScaleY="81782" custLinFactNeighborY="8573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44944ADF-60D0-4C61-BDF9-72B0901E7FAD}" type="pres">
      <dgm:prSet presAssocID="{14ED4206-1841-48F1-A0BB-661AD6A84442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FEABE245-4E48-4017-BFE7-45E0FD7F126B}" type="pres">
      <dgm:prSet presAssocID="{14ED4206-1841-48F1-A0BB-661AD6A84442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197E6CDB-C097-4870-9BED-83FEEEDB74D9}" type="pres">
      <dgm:prSet presAssocID="{14ED4206-1841-48F1-A0BB-661AD6A84442}" presName="quadrantPlaceholder" presStyleCnt="0"/>
      <dgm:spPr/>
    </dgm:pt>
    <dgm:pt modelId="{5459FCAA-D102-4722-A5C3-6C6E6A7B2D65}" type="pres">
      <dgm:prSet presAssocID="{14ED4206-1841-48F1-A0BB-661AD6A84442}" presName="center1" presStyleLbl="fgShp" presStyleIdx="0" presStyleCnt="2"/>
      <dgm:spPr>
        <a:xfrm>
          <a:off x="2517545" y="1316069"/>
          <a:ext cx="479883" cy="417290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CA"/>
        </a:p>
      </dgm:t>
    </dgm:pt>
    <dgm:pt modelId="{C5EE75AB-5F0A-4E46-9893-70B56524ADE4}" type="pres">
      <dgm:prSet presAssocID="{14ED4206-1841-48F1-A0BB-661AD6A84442}" presName="center2" presStyleLbl="fgShp" presStyleIdx="1" presStyleCnt="2"/>
      <dgm:spPr>
        <a:xfrm rot="10800000">
          <a:off x="2517545" y="1476565"/>
          <a:ext cx="479883" cy="417290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CA"/>
        </a:p>
      </dgm:t>
    </dgm:pt>
  </dgm:ptLst>
  <dgm:cxnLst>
    <dgm:cxn modelId="{AB221E37-8BEA-4DC9-9A47-103A89146E3B}" srcId="{14ED4206-1841-48F1-A0BB-661AD6A84442}" destId="{C4317CD5-8BA5-4833-993A-EF0F65610CC7}" srcOrd="2" destOrd="0" parTransId="{F6C15282-CB05-4E76-84D4-EA37ED227253}" sibTransId="{A034068D-6037-43AB-A5EF-0BBC1DA47591}"/>
    <dgm:cxn modelId="{31AF9EEF-9F55-41FB-8EF8-31070978ADD9}" srcId="{14ED4206-1841-48F1-A0BB-661AD6A84442}" destId="{4B12BB1A-6F4D-4D01-BA2D-C5DC8C924F20}" srcOrd="3" destOrd="0" parTransId="{8E86FA51-DC96-425E-A2D0-31D930B2DF61}" sibTransId="{FE54B19C-8825-4D67-A142-23196C5895AD}"/>
    <dgm:cxn modelId="{9664F4E8-E129-493B-9205-8C334B086DF3}" type="presOf" srcId="{6BDBDDFD-03FF-4FEA-B042-D5294A2B246F}" destId="{3B1705FC-D93C-4CCA-BF1F-077100556E12}" srcOrd="0" destOrd="0" presId="urn:microsoft.com/office/officeart/2005/8/layout/cycle4"/>
    <dgm:cxn modelId="{CBBEC123-9B64-453E-8AA3-B55462B7E2B4}" type="presOf" srcId="{C4317CD5-8BA5-4833-993A-EF0F65610CC7}" destId="{44944ADF-60D0-4C61-BDF9-72B0901E7FAD}" srcOrd="0" destOrd="0" presId="urn:microsoft.com/office/officeart/2005/8/layout/cycle4"/>
    <dgm:cxn modelId="{88CF2874-E7E2-409B-8A65-218F0BBF2201}" type="presOf" srcId="{3E7476AC-12A1-4CCD-9E81-D68ACBA96083}" destId="{60A9F77C-9928-4712-94E8-776330C81AD7}" srcOrd="0" destOrd="0" presId="urn:microsoft.com/office/officeart/2005/8/layout/cycle4"/>
    <dgm:cxn modelId="{335A5600-559F-407E-B2A2-632373547CA8}" srcId="{14ED4206-1841-48F1-A0BB-661AD6A84442}" destId="{3E7476AC-12A1-4CCD-9E81-D68ACBA96083}" srcOrd="0" destOrd="0" parTransId="{1F154D37-FBDE-4948-9DF3-FD4C07AA283B}" sibTransId="{80CF9F67-8485-4836-94A1-6CD3B2749229}"/>
    <dgm:cxn modelId="{17F1C4A8-3925-493A-BB7A-181AFA3F656C}" type="presOf" srcId="{14ED4206-1841-48F1-A0BB-661AD6A84442}" destId="{3C3F9F88-D18D-4B53-8A09-4517EA20FB79}" srcOrd="0" destOrd="0" presId="urn:microsoft.com/office/officeart/2005/8/layout/cycle4"/>
    <dgm:cxn modelId="{1FD46F07-9222-4176-81E9-6ECE5E7FD4A2}" type="presOf" srcId="{4B12BB1A-6F4D-4D01-BA2D-C5DC8C924F20}" destId="{FEABE245-4E48-4017-BFE7-45E0FD7F126B}" srcOrd="0" destOrd="0" presId="urn:microsoft.com/office/officeart/2005/8/layout/cycle4"/>
    <dgm:cxn modelId="{7443AD65-EA80-4B5D-B2BE-F003A6484804}" srcId="{14ED4206-1841-48F1-A0BB-661AD6A84442}" destId="{6BDBDDFD-03FF-4FEA-B042-D5294A2B246F}" srcOrd="1" destOrd="0" parTransId="{4813428D-3C96-4354-9EF2-A08368DEDF8C}" sibTransId="{5DE32896-1420-4C09-84A4-6AB762118BDC}"/>
    <dgm:cxn modelId="{E18E6632-5ECD-4476-B822-A28A119BC20C}" type="presParOf" srcId="{3C3F9F88-D18D-4B53-8A09-4517EA20FB79}" destId="{8C172904-0E0F-48C0-834C-C131143236FD}" srcOrd="0" destOrd="0" presId="urn:microsoft.com/office/officeart/2005/8/layout/cycle4"/>
    <dgm:cxn modelId="{D5D71CEF-DECC-49EA-9AD0-13C2E54B87CE}" type="presParOf" srcId="{8C172904-0E0F-48C0-834C-C131143236FD}" destId="{B7C991F5-105E-4ADE-9CBA-8CF9A7E681AD}" srcOrd="0" destOrd="0" presId="urn:microsoft.com/office/officeart/2005/8/layout/cycle4"/>
    <dgm:cxn modelId="{D8992974-1DF1-4627-BD17-D31868B34BB6}" type="presParOf" srcId="{3C3F9F88-D18D-4B53-8A09-4517EA20FB79}" destId="{3177EBE1-11FF-4C75-AF75-4F1B4B2BE0C9}" srcOrd="1" destOrd="0" presId="urn:microsoft.com/office/officeart/2005/8/layout/cycle4"/>
    <dgm:cxn modelId="{B8D5B6FA-16BA-46DE-A938-F615389E6DAC}" type="presParOf" srcId="{3177EBE1-11FF-4C75-AF75-4F1B4B2BE0C9}" destId="{60A9F77C-9928-4712-94E8-776330C81AD7}" srcOrd="0" destOrd="0" presId="urn:microsoft.com/office/officeart/2005/8/layout/cycle4"/>
    <dgm:cxn modelId="{49730952-67D7-4BAC-895C-3F451697E7BE}" type="presParOf" srcId="{3177EBE1-11FF-4C75-AF75-4F1B4B2BE0C9}" destId="{3B1705FC-D93C-4CCA-BF1F-077100556E12}" srcOrd="1" destOrd="0" presId="urn:microsoft.com/office/officeart/2005/8/layout/cycle4"/>
    <dgm:cxn modelId="{248D5704-C717-4079-BBFE-5B494EBC6D63}" type="presParOf" srcId="{3177EBE1-11FF-4C75-AF75-4F1B4B2BE0C9}" destId="{44944ADF-60D0-4C61-BDF9-72B0901E7FAD}" srcOrd="2" destOrd="0" presId="urn:microsoft.com/office/officeart/2005/8/layout/cycle4"/>
    <dgm:cxn modelId="{9EDFC329-146D-47E5-BEDF-75709A99EA97}" type="presParOf" srcId="{3177EBE1-11FF-4C75-AF75-4F1B4B2BE0C9}" destId="{FEABE245-4E48-4017-BFE7-45E0FD7F126B}" srcOrd="3" destOrd="0" presId="urn:microsoft.com/office/officeart/2005/8/layout/cycle4"/>
    <dgm:cxn modelId="{A3C2DC24-C672-4C96-B0A5-9684081D0B20}" type="presParOf" srcId="{3177EBE1-11FF-4C75-AF75-4F1B4B2BE0C9}" destId="{197E6CDB-C097-4870-9BED-83FEEEDB74D9}" srcOrd="4" destOrd="0" presId="urn:microsoft.com/office/officeart/2005/8/layout/cycle4"/>
    <dgm:cxn modelId="{F7DA451F-0944-4613-9F11-19C2AC071DA6}" type="presParOf" srcId="{3C3F9F88-D18D-4B53-8A09-4517EA20FB79}" destId="{5459FCAA-D102-4722-A5C3-6C6E6A7B2D65}" srcOrd="2" destOrd="0" presId="urn:microsoft.com/office/officeart/2005/8/layout/cycle4"/>
    <dgm:cxn modelId="{DF61E48B-8377-4A5C-B091-099C451BBBFD}" type="presParOf" srcId="{3C3F9F88-D18D-4B53-8A09-4517EA20FB79}" destId="{C5EE75AB-5F0A-4E46-9893-70B56524ADE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ED4206-1841-48F1-A0BB-661AD6A84442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E7476AC-12A1-4CCD-9E81-D68ACBA96083}">
      <dgm:prSet phldrT="[Text]" custT="1"/>
      <dgm:spPr>
        <a:xfrm>
          <a:off x="1335490" y="182965"/>
          <a:ext cx="1389897" cy="1389897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algn="ctr"/>
          <a:endParaRPr lang="en-CA" sz="1800" b="1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1F154D37-FBDE-4948-9DF3-FD4C07AA283B}" type="parTrans" cxnId="{335A5600-559F-407E-B2A2-632373547CA8}">
      <dgm:prSet/>
      <dgm:spPr/>
      <dgm:t>
        <a:bodyPr/>
        <a:lstStyle/>
        <a:p>
          <a:pPr algn="ctr"/>
          <a:endParaRPr lang="en-CA" sz="3200" b="1"/>
        </a:p>
      </dgm:t>
    </dgm:pt>
    <dgm:pt modelId="{80CF9F67-8485-4836-94A1-6CD3B2749229}" type="sibTrans" cxnId="{335A5600-559F-407E-B2A2-632373547CA8}">
      <dgm:prSet/>
      <dgm:spPr/>
      <dgm:t>
        <a:bodyPr/>
        <a:lstStyle/>
        <a:p>
          <a:pPr algn="ctr"/>
          <a:endParaRPr lang="en-CA" sz="3200" b="1"/>
        </a:p>
      </dgm:t>
    </dgm:pt>
    <dgm:pt modelId="{6BDBDDFD-03FF-4FEA-B042-D5294A2B246F}">
      <dgm:prSet phldrT="[Text]" custT="1"/>
      <dgm:spPr>
        <a:xfrm rot="5400000">
          <a:off x="2789586" y="182965"/>
          <a:ext cx="1389897" cy="1389897"/>
        </a:xfrm>
        <a:solidFill>
          <a:srgbClr val="FFB685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 rIns="64008"/>
        <a:lstStyle/>
        <a:p>
          <a:pPr algn="ctr"/>
          <a:r>
            <a:rPr lang="en-CA" sz="1800" b="1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Motivational Circuits</a:t>
          </a:r>
        </a:p>
      </dgm:t>
    </dgm:pt>
    <dgm:pt modelId="{4813428D-3C96-4354-9EF2-A08368DEDF8C}" type="parTrans" cxnId="{7443AD65-EA80-4B5D-B2BE-F003A6484804}">
      <dgm:prSet/>
      <dgm:spPr/>
      <dgm:t>
        <a:bodyPr/>
        <a:lstStyle/>
        <a:p>
          <a:pPr algn="ctr"/>
          <a:endParaRPr lang="en-CA" sz="3200" b="1"/>
        </a:p>
      </dgm:t>
    </dgm:pt>
    <dgm:pt modelId="{5DE32896-1420-4C09-84A4-6AB762118BDC}" type="sibTrans" cxnId="{7443AD65-EA80-4B5D-B2BE-F003A6484804}">
      <dgm:prSet/>
      <dgm:spPr/>
      <dgm:t>
        <a:bodyPr/>
        <a:lstStyle/>
        <a:p>
          <a:pPr algn="ctr"/>
          <a:endParaRPr lang="en-CA" sz="3200" b="1"/>
        </a:p>
      </dgm:t>
    </dgm:pt>
    <dgm:pt modelId="{C4317CD5-8BA5-4833-993A-EF0F65610CC7}">
      <dgm:prSet phldrT="[Text]" custT="1"/>
      <dgm:spPr>
        <a:xfrm rot="10800000">
          <a:off x="2789586" y="1637061"/>
          <a:ext cx="1389897" cy="1389897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algn="ctr"/>
          <a:endParaRPr lang="en-CA" sz="1800" b="1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F6C15282-CB05-4E76-84D4-EA37ED227253}" type="parTrans" cxnId="{AB221E37-8BEA-4DC9-9A47-103A89146E3B}">
      <dgm:prSet/>
      <dgm:spPr/>
      <dgm:t>
        <a:bodyPr/>
        <a:lstStyle/>
        <a:p>
          <a:pPr algn="ctr"/>
          <a:endParaRPr lang="en-CA" sz="3200" b="1"/>
        </a:p>
      </dgm:t>
    </dgm:pt>
    <dgm:pt modelId="{A034068D-6037-43AB-A5EF-0BBC1DA47591}" type="sibTrans" cxnId="{AB221E37-8BEA-4DC9-9A47-103A89146E3B}">
      <dgm:prSet/>
      <dgm:spPr/>
      <dgm:t>
        <a:bodyPr/>
        <a:lstStyle/>
        <a:p>
          <a:pPr algn="ctr"/>
          <a:endParaRPr lang="en-CA" sz="3200" b="1"/>
        </a:p>
      </dgm:t>
    </dgm:pt>
    <dgm:pt modelId="{4B12BB1A-6F4D-4D01-BA2D-C5DC8C924F20}">
      <dgm:prSet phldrT="[Text]" custT="1"/>
      <dgm:spPr>
        <a:xfrm rot="16200000">
          <a:off x="1335490" y="1637061"/>
          <a:ext cx="1389897" cy="1389897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algn="ctr"/>
          <a:endParaRPr lang="en-CA" sz="1800" b="1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8E86FA51-DC96-425E-A2D0-31D930B2DF61}" type="parTrans" cxnId="{31AF9EEF-9F55-41FB-8EF8-31070978ADD9}">
      <dgm:prSet/>
      <dgm:spPr/>
      <dgm:t>
        <a:bodyPr/>
        <a:lstStyle/>
        <a:p>
          <a:pPr algn="ctr"/>
          <a:endParaRPr lang="en-CA" sz="3200" b="1"/>
        </a:p>
      </dgm:t>
    </dgm:pt>
    <dgm:pt modelId="{FE54B19C-8825-4D67-A142-23196C5895AD}" type="sibTrans" cxnId="{31AF9EEF-9F55-41FB-8EF8-31070978ADD9}">
      <dgm:prSet/>
      <dgm:spPr/>
      <dgm:t>
        <a:bodyPr/>
        <a:lstStyle/>
        <a:p>
          <a:pPr algn="ctr"/>
          <a:endParaRPr lang="en-CA" sz="3200" b="1"/>
        </a:p>
      </dgm:t>
    </dgm:pt>
    <dgm:pt modelId="{3C3F9F88-D18D-4B53-8A09-4517EA20FB79}" type="pres">
      <dgm:prSet presAssocID="{14ED4206-1841-48F1-A0BB-661AD6A8444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C172904-0E0F-48C0-834C-C131143236FD}" type="pres">
      <dgm:prSet presAssocID="{14ED4206-1841-48F1-A0BB-661AD6A84442}" presName="children" presStyleCnt="0"/>
      <dgm:spPr/>
    </dgm:pt>
    <dgm:pt modelId="{B7C991F5-105E-4ADE-9CBA-8CF9A7E681AD}" type="pres">
      <dgm:prSet presAssocID="{14ED4206-1841-48F1-A0BB-661AD6A84442}" presName="childPlaceholder" presStyleCnt="0"/>
      <dgm:spPr/>
    </dgm:pt>
    <dgm:pt modelId="{3177EBE1-11FF-4C75-AF75-4F1B4B2BE0C9}" type="pres">
      <dgm:prSet presAssocID="{14ED4206-1841-48F1-A0BB-661AD6A84442}" presName="circle" presStyleCnt="0"/>
      <dgm:spPr/>
    </dgm:pt>
    <dgm:pt modelId="{60A9F77C-9928-4712-94E8-776330C81AD7}" type="pres">
      <dgm:prSet presAssocID="{14ED4206-1841-48F1-A0BB-661AD6A84442}" presName="quadrant1" presStyleLbl="node1" presStyleIdx="0" presStyleCnt="4" custLinFactNeighborY="2510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3B1705FC-D93C-4CCA-BF1F-077100556E12}" type="pres">
      <dgm:prSet presAssocID="{14ED4206-1841-48F1-A0BB-661AD6A84442}" presName="quadrant2" presStyleLbl="node1" presStyleIdx="1" presStyleCnt="4" custScaleY="81782" custLinFactNeighborY="8573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44944ADF-60D0-4C61-BDF9-72B0901E7FAD}" type="pres">
      <dgm:prSet presAssocID="{14ED4206-1841-48F1-A0BB-661AD6A84442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FEABE245-4E48-4017-BFE7-45E0FD7F126B}" type="pres">
      <dgm:prSet presAssocID="{14ED4206-1841-48F1-A0BB-661AD6A84442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197E6CDB-C097-4870-9BED-83FEEEDB74D9}" type="pres">
      <dgm:prSet presAssocID="{14ED4206-1841-48F1-A0BB-661AD6A84442}" presName="quadrantPlaceholder" presStyleCnt="0"/>
      <dgm:spPr/>
    </dgm:pt>
    <dgm:pt modelId="{5459FCAA-D102-4722-A5C3-6C6E6A7B2D65}" type="pres">
      <dgm:prSet presAssocID="{14ED4206-1841-48F1-A0BB-661AD6A84442}" presName="center1" presStyleLbl="fgShp" presStyleIdx="0" presStyleCnt="2"/>
      <dgm:spPr>
        <a:xfrm>
          <a:off x="2517545" y="1316069"/>
          <a:ext cx="479883" cy="417290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CA"/>
        </a:p>
      </dgm:t>
    </dgm:pt>
    <dgm:pt modelId="{C5EE75AB-5F0A-4E46-9893-70B56524ADE4}" type="pres">
      <dgm:prSet presAssocID="{14ED4206-1841-48F1-A0BB-661AD6A84442}" presName="center2" presStyleLbl="fgShp" presStyleIdx="1" presStyleCnt="2"/>
      <dgm:spPr>
        <a:xfrm rot="10800000">
          <a:off x="2517545" y="1476565"/>
          <a:ext cx="479883" cy="417290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CA"/>
        </a:p>
      </dgm:t>
    </dgm:pt>
  </dgm:ptLst>
  <dgm:cxnLst>
    <dgm:cxn modelId="{55C43A91-90DE-481E-9DEB-8FBDEA33869D}" type="presOf" srcId="{14ED4206-1841-48F1-A0BB-661AD6A84442}" destId="{3C3F9F88-D18D-4B53-8A09-4517EA20FB79}" srcOrd="0" destOrd="0" presId="urn:microsoft.com/office/officeart/2005/8/layout/cycle4"/>
    <dgm:cxn modelId="{AB221E37-8BEA-4DC9-9A47-103A89146E3B}" srcId="{14ED4206-1841-48F1-A0BB-661AD6A84442}" destId="{C4317CD5-8BA5-4833-993A-EF0F65610CC7}" srcOrd="2" destOrd="0" parTransId="{F6C15282-CB05-4E76-84D4-EA37ED227253}" sibTransId="{A034068D-6037-43AB-A5EF-0BBC1DA47591}"/>
    <dgm:cxn modelId="{31AF9EEF-9F55-41FB-8EF8-31070978ADD9}" srcId="{14ED4206-1841-48F1-A0BB-661AD6A84442}" destId="{4B12BB1A-6F4D-4D01-BA2D-C5DC8C924F20}" srcOrd="3" destOrd="0" parTransId="{8E86FA51-DC96-425E-A2D0-31D930B2DF61}" sibTransId="{FE54B19C-8825-4D67-A142-23196C5895AD}"/>
    <dgm:cxn modelId="{53B9B185-0D17-4314-9ACC-3481614EA9EC}" type="presOf" srcId="{4B12BB1A-6F4D-4D01-BA2D-C5DC8C924F20}" destId="{FEABE245-4E48-4017-BFE7-45E0FD7F126B}" srcOrd="0" destOrd="0" presId="urn:microsoft.com/office/officeart/2005/8/layout/cycle4"/>
    <dgm:cxn modelId="{68FA2BD2-7914-4C28-90E2-BD96D43DEAB9}" type="presOf" srcId="{C4317CD5-8BA5-4833-993A-EF0F65610CC7}" destId="{44944ADF-60D0-4C61-BDF9-72B0901E7FAD}" srcOrd="0" destOrd="0" presId="urn:microsoft.com/office/officeart/2005/8/layout/cycle4"/>
    <dgm:cxn modelId="{53B30627-9257-415E-B15C-4D54B59C6E3E}" type="presOf" srcId="{6BDBDDFD-03FF-4FEA-B042-D5294A2B246F}" destId="{3B1705FC-D93C-4CCA-BF1F-077100556E12}" srcOrd="0" destOrd="0" presId="urn:microsoft.com/office/officeart/2005/8/layout/cycle4"/>
    <dgm:cxn modelId="{335A5600-559F-407E-B2A2-632373547CA8}" srcId="{14ED4206-1841-48F1-A0BB-661AD6A84442}" destId="{3E7476AC-12A1-4CCD-9E81-D68ACBA96083}" srcOrd="0" destOrd="0" parTransId="{1F154D37-FBDE-4948-9DF3-FD4C07AA283B}" sibTransId="{80CF9F67-8485-4836-94A1-6CD3B2749229}"/>
    <dgm:cxn modelId="{0ED704A0-2526-426E-B9D2-D99A2034B887}" type="presOf" srcId="{3E7476AC-12A1-4CCD-9E81-D68ACBA96083}" destId="{60A9F77C-9928-4712-94E8-776330C81AD7}" srcOrd="0" destOrd="0" presId="urn:microsoft.com/office/officeart/2005/8/layout/cycle4"/>
    <dgm:cxn modelId="{7443AD65-EA80-4B5D-B2BE-F003A6484804}" srcId="{14ED4206-1841-48F1-A0BB-661AD6A84442}" destId="{6BDBDDFD-03FF-4FEA-B042-D5294A2B246F}" srcOrd="1" destOrd="0" parTransId="{4813428D-3C96-4354-9EF2-A08368DEDF8C}" sibTransId="{5DE32896-1420-4C09-84A4-6AB762118BDC}"/>
    <dgm:cxn modelId="{0DFB7156-33B9-4B61-9321-506B5090E1C2}" type="presParOf" srcId="{3C3F9F88-D18D-4B53-8A09-4517EA20FB79}" destId="{8C172904-0E0F-48C0-834C-C131143236FD}" srcOrd="0" destOrd="0" presId="urn:microsoft.com/office/officeart/2005/8/layout/cycle4"/>
    <dgm:cxn modelId="{F41C16C3-60CB-4A05-96F6-3CB66C248694}" type="presParOf" srcId="{8C172904-0E0F-48C0-834C-C131143236FD}" destId="{B7C991F5-105E-4ADE-9CBA-8CF9A7E681AD}" srcOrd="0" destOrd="0" presId="urn:microsoft.com/office/officeart/2005/8/layout/cycle4"/>
    <dgm:cxn modelId="{10333619-E192-49A5-A637-1E19407FCE20}" type="presParOf" srcId="{3C3F9F88-D18D-4B53-8A09-4517EA20FB79}" destId="{3177EBE1-11FF-4C75-AF75-4F1B4B2BE0C9}" srcOrd="1" destOrd="0" presId="urn:microsoft.com/office/officeart/2005/8/layout/cycle4"/>
    <dgm:cxn modelId="{3C1F2110-7B7F-4AED-BBBD-E2F727835A18}" type="presParOf" srcId="{3177EBE1-11FF-4C75-AF75-4F1B4B2BE0C9}" destId="{60A9F77C-9928-4712-94E8-776330C81AD7}" srcOrd="0" destOrd="0" presId="urn:microsoft.com/office/officeart/2005/8/layout/cycle4"/>
    <dgm:cxn modelId="{FF8912F3-63BD-4788-ABC5-1A3FDC34571F}" type="presParOf" srcId="{3177EBE1-11FF-4C75-AF75-4F1B4B2BE0C9}" destId="{3B1705FC-D93C-4CCA-BF1F-077100556E12}" srcOrd="1" destOrd="0" presId="urn:microsoft.com/office/officeart/2005/8/layout/cycle4"/>
    <dgm:cxn modelId="{863612C9-E8F8-4630-AED5-02F9585681CB}" type="presParOf" srcId="{3177EBE1-11FF-4C75-AF75-4F1B4B2BE0C9}" destId="{44944ADF-60D0-4C61-BDF9-72B0901E7FAD}" srcOrd="2" destOrd="0" presId="urn:microsoft.com/office/officeart/2005/8/layout/cycle4"/>
    <dgm:cxn modelId="{5AF14462-62B9-455B-9292-C238F2E3112D}" type="presParOf" srcId="{3177EBE1-11FF-4C75-AF75-4F1B4B2BE0C9}" destId="{FEABE245-4E48-4017-BFE7-45E0FD7F126B}" srcOrd="3" destOrd="0" presId="urn:microsoft.com/office/officeart/2005/8/layout/cycle4"/>
    <dgm:cxn modelId="{C0F8803F-942D-46F6-8F72-967FC555619B}" type="presParOf" srcId="{3177EBE1-11FF-4C75-AF75-4F1B4B2BE0C9}" destId="{197E6CDB-C097-4870-9BED-83FEEEDB74D9}" srcOrd="4" destOrd="0" presId="urn:microsoft.com/office/officeart/2005/8/layout/cycle4"/>
    <dgm:cxn modelId="{F8F7AABD-131C-483B-B145-058CA9CFC4AD}" type="presParOf" srcId="{3C3F9F88-D18D-4B53-8A09-4517EA20FB79}" destId="{5459FCAA-D102-4722-A5C3-6C6E6A7B2D65}" srcOrd="2" destOrd="0" presId="urn:microsoft.com/office/officeart/2005/8/layout/cycle4"/>
    <dgm:cxn modelId="{3E94B547-2253-4222-8EB5-046F975D33B6}" type="presParOf" srcId="{3C3F9F88-D18D-4B53-8A09-4517EA20FB79}" destId="{C5EE75AB-5F0A-4E46-9893-70B56524ADE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9F77C-9928-4712-94E8-776330C81AD7}">
      <dsp:nvSpPr>
        <dsp:cNvPr id="0" name=""/>
        <dsp:cNvSpPr/>
      </dsp:nvSpPr>
      <dsp:spPr>
        <a:xfrm>
          <a:off x="1306189" y="383587"/>
          <a:ext cx="2447291" cy="2447291"/>
        </a:xfrm>
        <a:prstGeom prst="pieWedg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b="1" kern="1200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sp:txBody>
      <dsp:txXfrm>
        <a:off x="2022984" y="1100382"/>
        <a:ext cx="1730496" cy="1730496"/>
      </dsp:txXfrm>
    </dsp:sp>
    <dsp:sp modelId="{3B1705FC-D93C-4CCA-BF1F-077100556E12}">
      <dsp:nvSpPr>
        <dsp:cNvPr id="0" name=""/>
        <dsp:cNvSpPr/>
      </dsp:nvSpPr>
      <dsp:spPr>
        <a:xfrm rot="5400000">
          <a:off x="4089443" y="531967"/>
          <a:ext cx="2001443" cy="2447291"/>
        </a:xfrm>
        <a:prstGeom prst="pieWedge">
          <a:avLst/>
        </a:prstGeom>
        <a:solidFill>
          <a:srgbClr val="FFB685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64008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Motivational Circuits</a:t>
          </a:r>
        </a:p>
      </dsp:txBody>
      <dsp:txXfrm rot="-5400000">
        <a:off x="3866519" y="1341100"/>
        <a:ext cx="1730496" cy="1415234"/>
      </dsp:txXfrm>
    </dsp:sp>
    <dsp:sp modelId="{44944ADF-60D0-4C61-BDF9-72B0901E7FAD}">
      <dsp:nvSpPr>
        <dsp:cNvPr id="0" name=""/>
        <dsp:cNvSpPr/>
      </dsp:nvSpPr>
      <dsp:spPr>
        <a:xfrm rot="10800000">
          <a:off x="3866519" y="2882490"/>
          <a:ext cx="2447291" cy="2447291"/>
        </a:xfrm>
        <a:prstGeom prst="pieWedg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b="1" kern="1200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sp:txBody>
      <dsp:txXfrm rot="10800000">
        <a:off x="3866519" y="2882490"/>
        <a:ext cx="1730496" cy="1730496"/>
      </dsp:txXfrm>
    </dsp:sp>
    <dsp:sp modelId="{FEABE245-4E48-4017-BFE7-45E0FD7F126B}">
      <dsp:nvSpPr>
        <dsp:cNvPr id="0" name=""/>
        <dsp:cNvSpPr/>
      </dsp:nvSpPr>
      <dsp:spPr>
        <a:xfrm rot="16200000">
          <a:off x="1306189" y="2882490"/>
          <a:ext cx="2447291" cy="2447291"/>
        </a:xfrm>
        <a:prstGeom prst="pieWedg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b="1" kern="1200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sp:txBody>
      <dsp:txXfrm rot="5400000">
        <a:off x="2022984" y="2882490"/>
        <a:ext cx="1730496" cy="1730496"/>
      </dsp:txXfrm>
    </dsp:sp>
    <dsp:sp modelId="{5459FCAA-D102-4722-A5C3-6C6E6A7B2D65}">
      <dsp:nvSpPr>
        <dsp:cNvPr id="0" name=""/>
        <dsp:cNvSpPr/>
      </dsp:nvSpPr>
      <dsp:spPr>
        <a:xfrm>
          <a:off x="3387517" y="2317296"/>
          <a:ext cx="844965" cy="734752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E75AB-5F0A-4E46-9893-70B56524ADE4}">
      <dsp:nvSpPr>
        <dsp:cNvPr id="0" name=""/>
        <dsp:cNvSpPr/>
      </dsp:nvSpPr>
      <dsp:spPr>
        <a:xfrm rot="10800000">
          <a:off x="3387517" y="2599893"/>
          <a:ext cx="844965" cy="734752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9F77C-9928-4712-94E8-776330C81AD7}">
      <dsp:nvSpPr>
        <dsp:cNvPr id="0" name=""/>
        <dsp:cNvSpPr/>
      </dsp:nvSpPr>
      <dsp:spPr>
        <a:xfrm>
          <a:off x="1306189" y="383587"/>
          <a:ext cx="2447291" cy="2447291"/>
        </a:xfrm>
        <a:prstGeom prst="pieWedg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b="1" kern="1200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sp:txBody>
      <dsp:txXfrm>
        <a:off x="2022984" y="1100382"/>
        <a:ext cx="1730496" cy="1730496"/>
      </dsp:txXfrm>
    </dsp:sp>
    <dsp:sp modelId="{3B1705FC-D93C-4CCA-BF1F-077100556E12}">
      <dsp:nvSpPr>
        <dsp:cNvPr id="0" name=""/>
        <dsp:cNvSpPr/>
      </dsp:nvSpPr>
      <dsp:spPr>
        <a:xfrm rot="5400000">
          <a:off x="4089443" y="531967"/>
          <a:ext cx="2001443" cy="2447291"/>
        </a:xfrm>
        <a:prstGeom prst="pieWedge">
          <a:avLst/>
        </a:prstGeom>
        <a:solidFill>
          <a:srgbClr val="FFB685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64008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Motivational Circuits</a:t>
          </a:r>
        </a:p>
      </dsp:txBody>
      <dsp:txXfrm rot="-5400000">
        <a:off x="3866519" y="1341100"/>
        <a:ext cx="1730496" cy="1415234"/>
      </dsp:txXfrm>
    </dsp:sp>
    <dsp:sp modelId="{44944ADF-60D0-4C61-BDF9-72B0901E7FAD}">
      <dsp:nvSpPr>
        <dsp:cNvPr id="0" name=""/>
        <dsp:cNvSpPr/>
      </dsp:nvSpPr>
      <dsp:spPr>
        <a:xfrm rot="10800000">
          <a:off x="3866519" y="2882490"/>
          <a:ext cx="2447291" cy="2447291"/>
        </a:xfrm>
        <a:prstGeom prst="pieWedg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b="1" kern="1200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sp:txBody>
      <dsp:txXfrm rot="10800000">
        <a:off x="3866519" y="2882490"/>
        <a:ext cx="1730496" cy="1730496"/>
      </dsp:txXfrm>
    </dsp:sp>
    <dsp:sp modelId="{FEABE245-4E48-4017-BFE7-45E0FD7F126B}">
      <dsp:nvSpPr>
        <dsp:cNvPr id="0" name=""/>
        <dsp:cNvSpPr/>
      </dsp:nvSpPr>
      <dsp:spPr>
        <a:xfrm rot="16200000">
          <a:off x="1306189" y="2882490"/>
          <a:ext cx="2447291" cy="2447291"/>
        </a:xfrm>
        <a:prstGeom prst="pieWedg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b="1" kern="1200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sp:txBody>
      <dsp:txXfrm rot="5400000">
        <a:off x="2022984" y="2882490"/>
        <a:ext cx="1730496" cy="1730496"/>
      </dsp:txXfrm>
    </dsp:sp>
    <dsp:sp modelId="{5459FCAA-D102-4722-A5C3-6C6E6A7B2D65}">
      <dsp:nvSpPr>
        <dsp:cNvPr id="0" name=""/>
        <dsp:cNvSpPr/>
      </dsp:nvSpPr>
      <dsp:spPr>
        <a:xfrm>
          <a:off x="3387517" y="2317296"/>
          <a:ext cx="844965" cy="734752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E75AB-5F0A-4E46-9893-70B56524ADE4}">
      <dsp:nvSpPr>
        <dsp:cNvPr id="0" name=""/>
        <dsp:cNvSpPr/>
      </dsp:nvSpPr>
      <dsp:spPr>
        <a:xfrm rot="10800000">
          <a:off x="3387517" y="2599893"/>
          <a:ext cx="844965" cy="734752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5/22/2019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F4D26F1-9070-44DB-BCCB-7C5DB65F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5614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5/22/2019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299F027-DED2-4070-9645-681DA509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487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have Apathy</a:t>
            </a:r>
            <a:r>
              <a:rPr lang="en-US" baseline="0" dirty="0" smtClean="0"/>
              <a:t> Behaviors after GDB.  Then Motor Behaviors and finally would be Importuning Behaviors.</a:t>
            </a:r>
          </a:p>
          <a:p>
            <a:r>
              <a:rPr lang="en-US" baseline="0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48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63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90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83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3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75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80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Font size is very small and there are a lot of words</a:t>
            </a:r>
            <a:r>
              <a:rPr lang="en-US" baseline="0" dirty="0" smtClean="0"/>
              <a:t> – can we put this over 2 slides or reduce the # of words?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Break it up into 2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5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Font size is very small and there are a lot of words</a:t>
            </a:r>
            <a:r>
              <a:rPr lang="en-US" baseline="0" dirty="0" smtClean="0"/>
              <a:t> – can we put this over 2 slides or reduce the # of words?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Break it up into 2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6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89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672" indent="-346672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tx2"/>
                </a:solidFill>
                <a:latin typeface="Book Antiqua" panose="02040602050305030304" pitchFamily="18" charset="0"/>
              </a:rPr>
              <a:t>Identification of need:  HUNGER</a:t>
            </a:r>
          </a:p>
          <a:p>
            <a:pPr marL="346672" indent="-346672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tx2"/>
                </a:solidFill>
                <a:latin typeface="Book Antiqua" panose="02040602050305030304" pitchFamily="18" charset="0"/>
              </a:rPr>
              <a:t>Thought:  “I have not eaten all day”</a:t>
            </a:r>
          </a:p>
          <a:p>
            <a:pPr marL="346672" indent="-346672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tx2"/>
                </a:solidFill>
                <a:latin typeface="Book Antiqua" panose="02040602050305030304" pitchFamily="18" charset="0"/>
              </a:rPr>
              <a:t>Goal:  “I need to get some food”</a:t>
            </a:r>
          </a:p>
          <a:p>
            <a:pPr marL="346672" indent="-346672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tx2"/>
                </a:solidFill>
                <a:latin typeface="Book Antiqua" panose="02040602050305030304" pitchFamily="18" charset="0"/>
              </a:rPr>
              <a:t>Motive/Drive (Action):  “I am going on a break to eat” change to ‘I am taking a break’ </a:t>
            </a:r>
          </a:p>
          <a:p>
            <a:pPr marL="346672" indent="-346672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tx2"/>
                </a:solidFill>
                <a:latin typeface="Book Antiqua" panose="02040602050305030304" pitchFamily="18" charset="0"/>
              </a:rPr>
              <a:t>Need ‘satiated’:  Tummy full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79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have Apathy</a:t>
            </a:r>
            <a:r>
              <a:rPr lang="en-US" baseline="0" dirty="0" smtClean="0"/>
              <a:t> Behaviors after GDB.  Then Motor Behaviors and finally would be Importuning Behaviors.</a:t>
            </a:r>
          </a:p>
          <a:p>
            <a:r>
              <a:rPr lang="en-US" baseline="0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48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53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55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4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49"/>
            <a:ext cx="4290556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9" y="666749"/>
            <a:ext cx="42922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1524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1"/>
            <a:ext cx="8686800" cy="685800"/>
          </a:xfrm>
        </p:spPr>
        <p:txBody>
          <a:bodyPr>
            <a:norm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# 10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Based in Impairment of Motivational circuits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Importuning Expressions.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5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582138"/>
            <a:ext cx="914400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3000"/>
              </a:spcAft>
              <a:buClr>
                <a:schemeClr val="tx1"/>
              </a:buClr>
              <a:buSzPct val="100000"/>
            </a:pPr>
            <a:r>
              <a:rPr lang="en-US" sz="3200" dirty="0" smtClean="0">
                <a:latin typeface="Arial Rounded MT Bold" panose="020F0704030504030204" pitchFamily="34" charset="0"/>
              </a:rPr>
              <a:t>Ambiguous/innocuous -- </a:t>
            </a:r>
            <a:r>
              <a:rPr lang="en-US" sz="3200" dirty="0">
                <a:latin typeface="Arial Rounded MT Bold" panose="020F0704030504030204" pitchFamily="34" charset="0"/>
              </a:rPr>
              <a:t>Advanced Dementia</a:t>
            </a:r>
          </a:p>
          <a:p>
            <a:pPr marL="514350" lvl="3" indent="-285750">
              <a:spcAft>
                <a:spcPts val="2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Repeatedly lying down on the floor </a:t>
            </a:r>
          </a:p>
          <a:p>
            <a:pPr marL="514350" lvl="3" indent="-285750">
              <a:spcAft>
                <a:spcPts val="2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Rummaging through garbage and </a:t>
            </a:r>
            <a:r>
              <a:rPr lang="en-US" sz="2800" dirty="0" smtClean="0">
                <a:latin typeface="Arial Rounded MT Bold" panose="020F0704030504030204" pitchFamily="34" charset="0"/>
              </a:rPr>
              <a:t>bringing it to PSW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marL="514350" lvl="3" indent="-285750">
              <a:spcAft>
                <a:spcPts val="2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Repeatedly removing incontinent product or shirt and handing it to PSWs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Importuning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640983"/>
              </p:ext>
            </p:extLst>
          </p:nvPr>
        </p:nvGraphicFramePr>
        <p:xfrm>
          <a:off x="440120" y="2514600"/>
          <a:ext cx="8305800" cy="701040"/>
        </p:xfrm>
        <a:graphic>
          <a:graphicData uri="http://schemas.openxmlformats.org/drawingml/2006/table">
            <a:tbl>
              <a:tblPr firstRow="1" firstCol="1" bandRow="1"/>
              <a:tblGrid>
                <a:gridCol w="83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 PERSISTENTLY SEEKING REASSURANCE OR ASKING FOR ASSISTANCE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78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12" y="3940337"/>
            <a:ext cx="3228975" cy="257288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Importuning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0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607892"/>
              </p:ext>
            </p:extLst>
          </p:nvPr>
        </p:nvGraphicFramePr>
        <p:xfrm>
          <a:off x="419100" y="2514600"/>
          <a:ext cx="8305800" cy="701040"/>
        </p:xfrm>
        <a:graphic>
          <a:graphicData uri="http://schemas.openxmlformats.org/drawingml/2006/table">
            <a:tbl>
              <a:tblPr firstRow="1" firstCol="1" bandRow="1"/>
              <a:tblGrid>
                <a:gridCol w="83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2. BEHAVING IN WAYS FOR DEMANDS TO BE MET IMMEDIATELY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(e.g., repeatedly asking to be toileted or for medications, etc.)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71" y="3352800"/>
            <a:ext cx="4497658" cy="33528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Importuning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1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269934"/>
              </p:ext>
            </p:extLst>
          </p:nvPr>
        </p:nvGraphicFramePr>
        <p:xfrm>
          <a:off x="381000" y="2514600"/>
          <a:ext cx="8382000" cy="701040"/>
        </p:xfrm>
        <a:graphic>
          <a:graphicData uri="http://schemas.openxmlformats.org/drawingml/2006/table">
            <a:tbl>
              <a:tblPr firstRow="1" firstCol="1" bandRow="1"/>
              <a:tblGrid>
                <a:gridCol w="838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3. SHADOWING STAFF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(e.g., following closely, crowding staff members’ personal space, etc.)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8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6" y="3352800"/>
            <a:ext cx="5724525" cy="33337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Importuning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1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519646"/>
              </p:ext>
            </p:extLst>
          </p:nvPr>
        </p:nvGraphicFramePr>
        <p:xfrm>
          <a:off x="173420" y="2514600"/>
          <a:ext cx="8818180" cy="701040"/>
        </p:xfrm>
        <a:graphic>
          <a:graphicData uri="http://schemas.openxmlformats.org/drawingml/2006/table">
            <a:tbl>
              <a:tblPr firstRow="1" firstCol="1" bandRow="1"/>
              <a:tblGrid>
                <a:gridCol w="8818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4. ATTENTION SEEKING OR “MANIPULATIVE” BEHAVIORS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(e.g., repeatedly emptying soiled linen cart, throwing food on the floor, etc.)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45" y="3429000"/>
            <a:ext cx="3918509" cy="330624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Importuning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7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51" y1="97280" x2="49378" y2="1440"/>
                        <a14:foregroundMark x1="49378" y1="1440" x2="49378" y2="1440"/>
                        <a14:foregroundMark x1="97787" y1="98080" x2="49793" y2="1280"/>
                        <a14:foregroundMark x1="1936" y1="99040" x2="96957" y2="98240"/>
                        <a14:foregroundMark x1="32503" y1="96800" x2="51591" y2="17280"/>
                        <a14:foregroundMark x1="87828" y1="92960" x2="48409" y2="24480"/>
                        <a14:foregroundMark x1="77455" y1="97120" x2="40249" y2="26400"/>
                        <a14:foregroundMark x1="13831" y1="94720" x2="41355" y2="38880"/>
                        <a14:foregroundMark x1="50484" y1="94240" x2="50899" y2="50240"/>
                        <a14:foregroundMark x1="52282" y1="99040" x2="96404" y2="99200"/>
                        <a14:foregroundMark x1="55463" y1="70080" x2="62656" y2="91840"/>
                        <a14:foregroundMark x1="54910" y1="85920" x2="58091" y2="96160"/>
                        <a14:foregroundMark x1="56846" y1="25440" x2="70263" y2="57920"/>
                        <a14:foregroundMark x1="54033" y1="69894" x2="74734" y2="93310"/>
                        <a14:foregroundMark x1="15982" y1="83099" x2="61796" y2="81866"/>
                        <a14:foregroundMark x1="46728" y1="83099" x2="35921" y2="92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941" y="4114800"/>
            <a:ext cx="3216118" cy="278018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Importuning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490" y="2111276"/>
            <a:ext cx="8403020" cy="21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CA" sz="4000" u="sng" dirty="0" smtClean="0">
                <a:latin typeface="Arial Rounded MT Bold" panose="020F0704030504030204" pitchFamily="34" charset="0"/>
              </a:rPr>
              <a:t>Purpose of Expressions</a:t>
            </a:r>
          </a:p>
          <a:p>
            <a:pPr algn="ctr">
              <a:lnSpc>
                <a:spcPct val="160000"/>
              </a:lnSpc>
            </a:pPr>
            <a:endParaRPr lang="en-CA" sz="600" u="sng" dirty="0" smtClean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CA" sz="3600" dirty="0" smtClean="0">
                <a:latin typeface="Arial Rounded MT Bold" panose="020F0704030504030204" pitchFamily="34" charset="0"/>
              </a:rPr>
              <a:t>Presence of unmet ‘basic’ needs</a:t>
            </a:r>
            <a:endParaRPr lang="en-CA" sz="3600" b="1" u="sng" dirty="0" smtClean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8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Importuning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187279"/>
            <a:ext cx="9144000" cy="3194721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dirty="0">
                <a:latin typeface="Arial Rounded MT Bold" panose="020F0704030504030204" pitchFamily="34" charset="0"/>
              </a:rPr>
              <a:t>(hunger/thirst) 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(</a:t>
            </a:r>
            <a:r>
              <a:rPr lang="en-US" dirty="0">
                <a:latin typeface="Arial Rounded MT Bold" panose="020F0704030504030204" pitchFamily="34" charset="0"/>
              </a:rPr>
              <a:t>voiding/defecating) 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endParaRPr lang="en-US" dirty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endParaRPr lang="en-US" dirty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(</a:t>
            </a:r>
            <a:r>
              <a:rPr lang="en-US" dirty="0">
                <a:latin typeface="Arial Rounded MT Bold" panose="020F0704030504030204" pitchFamily="34" charset="0"/>
              </a:rPr>
              <a:t>fatigue/need to rest)  </a:t>
            </a:r>
          </a:p>
          <a:p>
            <a:pPr algn="ctr">
              <a:lnSpc>
                <a:spcPct val="16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(pain/discomfort)</a:t>
            </a:r>
          </a:p>
          <a:p>
            <a:pPr algn="ctr">
              <a:lnSpc>
                <a:spcPct val="16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(</a:t>
            </a:r>
            <a:r>
              <a:rPr lang="en-US" dirty="0">
                <a:latin typeface="Arial Rounded MT Bold" panose="020F0704030504030204" pitchFamily="34" charset="0"/>
              </a:rPr>
              <a:t>mental/social stimulation</a:t>
            </a:r>
            <a:r>
              <a:rPr lang="en-US" dirty="0" smtClean="0">
                <a:latin typeface="Arial Rounded MT Bold" panose="020F0704030504030204" pitchFamily="34" charset="0"/>
              </a:rPr>
              <a:t>)</a:t>
            </a:r>
          </a:p>
          <a:p>
            <a:pPr algn="ctr">
              <a:lnSpc>
                <a:spcPct val="16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Pleasure needs</a:t>
            </a:r>
            <a:endParaRPr lang="en-US" dirty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endParaRPr lang="en-US" dirty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  </a:t>
            </a:r>
            <a:endParaRPr lang="en-US" dirty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US" dirty="0">
                <a:latin typeface="Arial Rounded MT Bold" panose="020F0704030504030204" pitchFamily="34" charset="0"/>
              </a:rPr>
              <a:t>(need for intimacy) 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(</a:t>
            </a:r>
            <a:r>
              <a:rPr lang="en-US" dirty="0">
                <a:latin typeface="Arial Rounded MT Bold" panose="020F0704030504030204" pitchFamily="34" charset="0"/>
              </a:rPr>
              <a:t>sexual needs)</a:t>
            </a:r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0490" y="2111276"/>
            <a:ext cx="8403020" cy="299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CA" sz="4000" u="sng" dirty="0" smtClean="0">
                <a:latin typeface="Arial Rounded MT Bold" panose="020F0704030504030204" pitchFamily="34" charset="0"/>
              </a:rPr>
              <a:t>Meaning of Expressions</a:t>
            </a:r>
          </a:p>
          <a:p>
            <a:pPr algn="ctr">
              <a:lnSpc>
                <a:spcPct val="160000"/>
              </a:lnSpc>
            </a:pPr>
            <a:endParaRPr lang="en-CA" sz="600" u="sng" dirty="0" smtClean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US" sz="3600" dirty="0">
                <a:latin typeface="Arial Rounded MT Bold" panose="020F0704030504030204" pitchFamily="34" charset="0"/>
              </a:rPr>
              <a:t>“Please help me identify my specific </a:t>
            </a:r>
            <a:r>
              <a:rPr lang="en-US" sz="3600" u="sng" dirty="0">
                <a:latin typeface="Arial Rounded MT Bold" panose="020F0704030504030204" pitchFamily="34" charset="0"/>
              </a:rPr>
              <a:t>innate physiological needs</a:t>
            </a:r>
            <a:r>
              <a:rPr lang="en-US" sz="3600" dirty="0">
                <a:latin typeface="Arial Rounded MT Bold" panose="020F07040305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427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Importuning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2250484"/>
            <a:ext cx="9143999" cy="347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Aft>
                <a:spcPts val="3000"/>
              </a:spcAft>
            </a:pPr>
            <a:r>
              <a:rPr lang="en-CA" sz="3600" u="sng" dirty="0" smtClean="0">
                <a:latin typeface="Arial Rounded MT Bold" panose="020F0704030504030204" pitchFamily="34" charset="0"/>
              </a:rPr>
              <a:t>Approach to Care</a:t>
            </a:r>
          </a:p>
          <a:p>
            <a:pPr marL="457200" indent="-4572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Appreciate most ‘requests’ will be ‘hidden’ or ‘unclear’</a:t>
            </a:r>
          </a:p>
          <a:p>
            <a:pPr marL="457200" indent="-4572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Same ‘expression’ may represent different ‘needs’ at different times</a:t>
            </a:r>
          </a:p>
        </p:txBody>
      </p:sp>
    </p:spTree>
    <p:extLst>
      <p:ext uri="{BB962C8B-B14F-4D97-AF65-F5344CB8AC3E}">
        <p14:creationId xmlns:p14="http://schemas.microsoft.com/office/powerpoint/2010/main" val="116598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Importuning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2250484"/>
            <a:ext cx="9143999" cy="425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Aft>
                <a:spcPts val="600"/>
              </a:spcAft>
            </a:pPr>
            <a:r>
              <a:rPr lang="en-CA" sz="3600" u="sng" dirty="0" smtClean="0">
                <a:latin typeface="Arial Rounded MT Bold" panose="020F0704030504030204" pitchFamily="34" charset="0"/>
              </a:rPr>
              <a:t>Approach to Care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Involve family members in:</a:t>
            </a:r>
          </a:p>
          <a:p>
            <a:pPr marL="914400" lvl="1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Daily habits and routines: while working and after retirement</a:t>
            </a:r>
          </a:p>
          <a:p>
            <a:pPr marL="914400" lvl="1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Systematic approach to ‘pair’ each ‘expression’ with specific ‘need’ for different times of the day</a:t>
            </a:r>
          </a:p>
        </p:txBody>
      </p:sp>
    </p:spTree>
    <p:extLst>
      <p:ext uri="{BB962C8B-B14F-4D97-AF65-F5344CB8AC3E}">
        <p14:creationId xmlns:p14="http://schemas.microsoft.com/office/powerpoint/2010/main" val="211141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5" b="4525"/>
          <a:stretch/>
        </p:blipFill>
        <p:spPr>
          <a:xfrm>
            <a:off x="-2628" y="4776952"/>
            <a:ext cx="9144000" cy="197068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49201979"/>
              </p:ext>
            </p:extLst>
          </p:nvPr>
        </p:nvGraphicFramePr>
        <p:xfrm>
          <a:off x="-304800" y="1587057"/>
          <a:ext cx="7620000" cy="565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Lightning Bolt 11"/>
          <p:cNvSpPr/>
          <p:nvPr/>
        </p:nvSpPr>
        <p:spPr>
          <a:xfrm rot="18646544">
            <a:off x="2962776" y="3275307"/>
            <a:ext cx="457200" cy="99060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Importuning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0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3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71838"/>
            <a:ext cx="9144000" cy="365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CA" sz="4400" b="1" dirty="0" smtClean="0">
                <a:latin typeface="Arial Rounded MT Bold" panose="020F0704030504030204" pitchFamily="34" charset="0"/>
              </a:rPr>
              <a:t>Needs		Thoughts		Goals           </a:t>
            </a:r>
            <a:endParaRPr lang="en-CA" sz="4400" b="1" dirty="0">
              <a:latin typeface="Arial Rounded MT Bold" panose="020F0704030504030204" pitchFamily="34" charset="0"/>
            </a:endParaRP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endParaRPr lang="en-CA" sz="4400" b="1" dirty="0">
              <a:latin typeface="Arial Rounded MT Bold" panose="020F0704030504030204" pitchFamily="34" charset="0"/>
            </a:endParaRP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CA" sz="500" b="1" dirty="0" smtClean="0">
                <a:latin typeface="Arial Rounded MT Bold" panose="020F0704030504030204" pitchFamily="34" charset="0"/>
              </a:rPr>
              <a:t>    </a:t>
            </a:r>
            <a:r>
              <a:rPr lang="en-CA" sz="2400" b="1" dirty="0" smtClean="0">
                <a:latin typeface="Arial Rounded MT Bold" panose="020F0704030504030204" pitchFamily="34" charset="0"/>
              </a:rPr>
              <a:t>     </a:t>
            </a: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CA" sz="4400" b="1" dirty="0" smtClean="0">
                <a:latin typeface="Arial Rounded MT Bold" panose="020F0704030504030204" pitchFamily="34" charset="0"/>
              </a:rPr>
              <a:t>Release </a:t>
            </a:r>
            <a:r>
              <a:rPr lang="en-CA" sz="4400" b="1" dirty="0">
                <a:latin typeface="Arial Rounded MT Bold" panose="020F0704030504030204" pitchFamily="34" charset="0"/>
              </a:rPr>
              <a:t>	 </a:t>
            </a:r>
            <a:r>
              <a:rPr lang="en-CA" sz="4400" b="1" dirty="0" smtClean="0">
                <a:latin typeface="Arial Rounded MT Bold" panose="020F0704030504030204" pitchFamily="34" charset="0"/>
              </a:rPr>
              <a:t> Satiation</a:t>
            </a:r>
            <a:r>
              <a:rPr lang="en-CA" sz="4400" b="1" dirty="0">
                <a:latin typeface="Arial Rounded MT Bold" panose="020F0704030504030204" pitchFamily="34" charset="0"/>
              </a:rPr>
              <a:t>	</a:t>
            </a:r>
            <a:r>
              <a:rPr lang="en-CA" sz="4400" b="1" dirty="0" smtClean="0">
                <a:latin typeface="Arial Rounded MT Bold" panose="020F0704030504030204" pitchFamily="34" charset="0"/>
              </a:rPr>
              <a:t>	Motive</a:t>
            </a: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endParaRPr lang="en-US" sz="4400" dirty="0">
              <a:latin typeface="Arial Rounded MT Bold" panose="020F070403050403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438400" y="3581400"/>
            <a:ext cx="76200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6637" y="2286000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CA" sz="3200" b="1" dirty="0">
                <a:latin typeface="Arial Rounded MT Bold" panose="020F0704030504030204" pitchFamily="34" charset="0"/>
              </a:rPr>
              <a:t>‘Needs’ </a:t>
            </a:r>
            <a:r>
              <a:rPr lang="en-CA" sz="3200" dirty="0">
                <a:latin typeface="Arial Rounded MT Bold" panose="020F0704030504030204" pitchFamily="34" charset="0"/>
              </a:rPr>
              <a:t>and</a:t>
            </a:r>
            <a:r>
              <a:rPr lang="en-CA" sz="3200" b="1" dirty="0">
                <a:latin typeface="Arial Rounded MT Bold" panose="020F0704030504030204" pitchFamily="34" charset="0"/>
              </a:rPr>
              <a:t> ‘Motives’ </a:t>
            </a:r>
            <a:r>
              <a:rPr lang="en-CA" sz="3200" dirty="0">
                <a:latin typeface="Arial Rounded MT Bold" panose="020F0704030504030204" pitchFamily="34" charset="0"/>
              </a:rPr>
              <a:t>Coexist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2743200" y="5638800"/>
            <a:ext cx="54839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019800" y="3581400"/>
            <a:ext cx="76200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0800000">
            <a:off x="6081010" y="5638800"/>
            <a:ext cx="54839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7442636" y="4725306"/>
            <a:ext cx="76200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6200000">
            <a:off x="800231" y="4725306"/>
            <a:ext cx="76200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Importuning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8600" y="289560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4963" lvl="1" indent="-334963">
              <a:spcAft>
                <a:spcPts val="2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 Rounded MT Bold" panose="020F0704030504030204" pitchFamily="34" charset="0"/>
              </a:rPr>
              <a:t>RN </a:t>
            </a:r>
            <a:r>
              <a:rPr lang="en-US" sz="3200" dirty="0">
                <a:latin typeface="Arial Rounded MT Bold" panose="020F0704030504030204" pitchFamily="34" charset="0"/>
              </a:rPr>
              <a:t>worked on her feet all day - </a:t>
            </a:r>
            <a:r>
              <a:rPr lang="en-US" sz="3200" dirty="0" err="1">
                <a:latin typeface="Arial Rounded MT Bold" panose="020F0704030504030204" pitchFamily="34" charset="0"/>
              </a:rPr>
              <a:t>PwD</a:t>
            </a:r>
            <a:r>
              <a:rPr lang="en-US" sz="3200" dirty="0">
                <a:latin typeface="Arial Rounded MT Bold" panose="020F0704030504030204" pitchFamily="34" charset="0"/>
              </a:rPr>
              <a:t> family shows up with KFC for supper</a:t>
            </a:r>
          </a:p>
          <a:p>
            <a:pPr marL="334963" lvl="1" indent="-334963">
              <a:spcAft>
                <a:spcPts val="2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>
                <a:latin typeface="Arial Rounded MT Bold" panose="020F0704030504030204" pitchFamily="34" charset="0"/>
              </a:rPr>
              <a:t>Discrepancy between RN’s internal physiological state (not eaten all day) and smell of food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Importuning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5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3371838"/>
            <a:ext cx="9144000" cy="365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CA" sz="4400" b="1" dirty="0" smtClean="0">
                <a:latin typeface="Arial Rounded MT Bold" panose="020F0704030504030204" pitchFamily="34" charset="0"/>
              </a:rPr>
              <a:t>Needs		Thoughts		Goals           </a:t>
            </a:r>
            <a:endParaRPr lang="en-CA" sz="4400" b="1" dirty="0">
              <a:latin typeface="Arial Rounded MT Bold" panose="020F0704030504030204" pitchFamily="34" charset="0"/>
            </a:endParaRP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endParaRPr lang="en-CA" sz="4400" b="1" dirty="0">
              <a:latin typeface="Arial Rounded MT Bold" panose="020F0704030504030204" pitchFamily="34" charset="0"/>
            </a:endParaRP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CA" sz="500" b="1" dirty="0" smtClean="0">
                <a:latin typeface="Arial Rounded MT Bold" panose="020F0704030504030204" pitchFamily="34" charset="0"/>
              </a:rPr>
              <a:t>    </a:t>
            </a:r>
            <a:r>
              <a:rPr lang="en-CA" sz="2400" b="1" dirty="0" smtClean="0">
                <a:latin typeface="Arial Rounded MT Bold" panose="020F0704030504030204" pitchFamily="34" charset="0"/>
              </a:rPr>
              <a:t>     </a:t>
            </a: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CA" sz="4400" b="1" dirty="0" smtClean="0">
                <a:latin typeface="Arial Rounded MT Bold" panose="020F0704030504030204" pitchFamily="34" charset="0"/>
              </a:rPr>
              <a:t>Release </a:t>
            </a:r>
            <a:r>
              <a:rPr lang="en-CA" sz="4400" b="1" dirty="0">
                <a:latin typeface="Arial Rounded MT Bold" panose="020F0704030504030204" pitchFamily="34" charset="0"/>
              </a:rPr>
              <a:t>	 </a:t>
            </a:r>
            <a:r>
              <a:rPr lang="en-CA" sz="4400" b="1" dirty="0" smtClean="0">
                <a:latin typeface="Arial Rounded MT Bold" panose="020F0704030504030204" pitchFamily="34" charset="0"/>
              </a:rPr>
              <a:t> Satiation</a:t>
            </a:r>
            <a:r>
              <a:rPr lang="en-CA" sz="4400" b="1" dirty="0">
                <a:latin typeface="Arial Rounded MT Bold" panose="020F0704030504030204" pitchFamily="34" charset="0"/>
              </a:rPr>
              <a:t>	</a:t>
            </a:r>
            <a:r>
              <a:rPr lang="en-CA" sz="4400" b="1" dirty="0" smtClean="0">
                <a:latin typeface="Arial Rounded MT Bold" panose="020F0704030504030204" pitchFamily="34" charset="0"/>
              </a:rPr>
              <a:t>	Motive</a:t>
            </a: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endParaRPr lang="en-US" sz="4400" dirty="0">
              <a:latin typeface="Arial Rounded MT Bold" panose="020F0704030504030204" pitchFamily="34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2438400" y="3581400"/>
            <a:ext cx="76200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 rot="10800000">
            <a:off x="2743200" y="5638800"/>
            <a:ext cx="54839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6019800" y="3581400"/>
            <a:ext cx="76200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 rot="10800000">
            <a:off x="6081010" y="5638800"/>
            <a:ext cx="54839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 rot="5400000">
            <a:off x="7442636" y="4725306"/>
            <a:ext cx="76200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 rot="16200000">
            <a:off x="800231" y="4725306"/>
            <a:ext cx="762000" cy="381261"/>
          </a:xfrm>
          <a:prstGeom prst="rightArrow">
            <a:avLst/>
          </a:prstGeom>
          <a:solidFill>
            <a:srgbClr val="FF781D"/>
          </a:solidFill>
          <a:ln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781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231" y="4073271"/>
            <a:ext cx="1621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HUNGER</a:t>
            </a:r>
            <a:endParaRPr lang="en-US" sz="24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25098" y="2967335"/>
            <a:ext cx="372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 have not eaten all day</a:t>
            </a:r>
            <a:endParaRPr lang="en-US" sz="24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56165" y="4073271"/>
            <a:ext cx="3798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 need to get some food</a:t>
            </a:r>
            <a:endParaRPr lang="en-US" sz="24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47586" y="6248400"/>
            <a:ext cx="2996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I’m taking a break</a:t>
            </a:r>
            <a:endParaRPr lang="en-US" sz="24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86200" y="5066104"/>
            <a:ext cx="158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 feel full</a:t>
            </a:r>
            <a:endParaRPr lang="en-US" sz="24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Importuning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3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5" b="4525"/>
          <a:stretch/>
        </p:blipFill>
        <p:spPr>
          <a:xfrm>
            <a:off x="-2628" y="4776952"/>
            <a:ext cx="9144000" cy="197068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92013249"/>
              </p:ext>
            </p:extLst>
          </p:nvPr>
        </p:nvGraphicFramePr>
        <p:xfrm>
          <a:off x="-304800" y="1587057"/>
          <a:ext cx="7620000" cy="565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Lightning Bolt 11"/>
          <p:cNvSpPr/>
          <p:nvPr/>
        </p:nvSpPr>
        <p:spPr>
          <a:xfrm rot="18646544">
            <a:off x="2962776" y="3275307"/>
            <a:ext cx="457200" cy="99060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Importuning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7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3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9560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85750">
              <a:spcAft>
                <a:spcPts val="2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Expressions </a:t>
            </a:r>
            <a:r>
              <a:rPr lang="en-US" sz="2800" dirty="0">
                <a:latin typeface="Arial Rounded MT Bold" panose="020F0704030504030204" pitchFamily="34" charset="0"/>
              </a:rPr>
              <a:t>of ‘requests’ congruent with severity of dementia</a:t>
            </a:r>
          </a:p>
          <a:p>
            <a:pPr marL="685800" lvl="3" indent="-285750">
              <a:spcAft>
                <a:spcPts val="2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Overt / obvious 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marL="685800" lvl="3" indent="-285750">
              <a:spcAft>
                <a:spcPts val="2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Occult / hidden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marL="685800" lvl="3" indent="-285750">
              <a:spcAft>
                <a:spcPts val="2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Ambiguous/innocuous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Importuning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02" y="3657600"/>
            <a:ext cx="4482748" cy="2590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78" l="9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3962397"/>
            <a:ext cx="923925" cy="923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64" y="3657600"/>
            <a:ext cx="4482748" cy="2590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783573"/>
            <a:ext cx="497448" cy="64078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7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38400"/>
            <a:ext cx="9144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4200"/>
              </a:spcAft>
              <a:buClr>
                <a:schemeClr val="tx1"/>
              </a:buClr>
              <a:buSzPct val="100000"/>
            </a:pPr>
            <a:r>
              <a:rPr lang="en-US" sz="3600" dirty="0" smtClean="0">
                <a:latin typeface="Arial Rounded MT Bold" panose="020F0704030504030204" pitchFamily="34" charset="0"/>
              </a:rPr>
              <a:t>Overt / obvious ---- Early </a:t>
            </a:r>
            <a:r>
              <a:rPr lang="en-US" sz="3600" dirty="0">
                <a:latin typeface="Arial Rounded MT Bold" panose="020F0704030504030204" pitchFamily="34" charset="0"/>
              </a:rPr>
              <a:t>Dementia</a:t>
            </a:r>
          </a:p>
          <a:p>
            <a:pPr marL="914400" lvl="3" indent="-285750">
              <a:spcAft>
                <a:spcPts val="4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“</a:t>
            </a:r>
            <a:r>
              <a:rPr lang="en-US" sz="2800" dirty="0">
                <a:latin typeface="Arial Rounded MT Bold" panose="020F0704030504030204" pitchFamily="34" charset="0"/>
              </a:rPr>
              <a:t>I have to go pee”</a:t>
            </a:r>
          </a:p>
          <a:p>
            <a:pPr marL="914400" lvl="3" indent="-285750">
              <a:spcAft>
                <a:spcPts val="4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“</a:t>
            </a:r>
            <a:r>
              <a:rPr lang="en-US" sz="2800" dirty="0">
                <a:latin typeface="Arial Rounded MT Bold" panose="020F0704030504030204" pitchFamily="34" charset="0"/>
              </a:rPr>
              <a:t>I am hungry”</a:t>
            </a:r>
          </a:p>
          <a:p>
            <a:pPr marL="914400" lvl="3" indent="-285750">
              <a:spcAft>
                <a:spcPts val="4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“</a:t>
            </a:r>
            <a:r>
              <a:rPr lang="en-US" sz="2800" dirty="0">
                <a:latin typeface="Arial Rounded MT Bold" panose="020F0704030504030204" pitchFamily="34" charset="0"/>
              </a:rPr>
              <a:t>My tummy hurts”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200" y1="6258" x2="43867" y2="20905"/>
                        <a14:foregroundMark x1="44533" y1="35153" x2="59200" y2="32490"/>
                        <a14:foregroundMark x1="61200" y1="33422" x2="63333" y2="43409"/>
                        <a14:foregroundMark x1="62000" y1="47137" x2="57867" y2="61385"/>
                        <a14:foregroundMark x1="57467" y1="64847" x2="71467" y2="68176"/>
                        <a14:foregroundMark x1="73467" y1="73635" x2="67733" y2="68176"/>
                        <a14:foregroundMark x1="67067" y1="70972" x2="58533" y2="72037"/>
                        <a14:foregroundMark x1="59600" y1="75366" x2="59867" y2="90679"/>
                        <a14:foregroundMark x1="60533" y1="91345" x2="63600" y2="93076"/>
                        <a14:foregroundMark x1="43867" y1="37284" x2="42800" y2="41944"/>
                        <a14:foregroundMark x1="44933" y1="43675" x2="39467" y2="62051"/>
                        <a14:foregroundMark x1="40800" y1="62051" x2="49600" y2="63116"/>
                        <a14:foregroundMark x1="49600" y1="64847" x2="38400" y2="67909"/>
                        <a14:foregroundMark x1="39067" y1="68575" x2="40400" y2="76698"/>
                        <a14:foregroundMark x1="41467" y1="77364" x2="47333" y2="79494"/>
                        <a14:foregroundMark x1="47333" y1="80426" x2="44533" y2="91079"/>
                        <a14:foregroundMark x1="44533" y1="90413" x2="39067" y2="91079"/>
                        <a14:foregroundMark x1="39733" y1="93742" x2="49333" y2="93742"/>
                        <a14:foregroundMark x1="48667" y1="93475" x2="50000" y2="82557"/>
                        <a14:foregroundMark x1="33333" y1="4927" x2="50400" y2="7590"/>
                        <a14:foregroundMark x1="51333" y1="9587" x2="50667" y2="17443"/>
                        <a14:foregroundMark x1="50400" y1="18775" x2="41867" y2="23569"/>
                        <a14:foregroundMark x1="41467" y1="24900" x2="36000" y2="37550"/>
                        <a14:foregroundMark x1="27867" y1="8921" x2="23467" y2="15712"/>
                        <a14:foregroundMark x1="24400" y1="17443" x2="27200" y2="21172"/>
                        <a14:foregroundMark x1="29200" y1="21571" x2="36000" y2="22903"/>
                        <a14:foregroundMark x1="34933" y1="22636" x2="30933" y2="38216"/>
                        <a14:foregroundMark x1="38800" y1="4527" x2="48000" y2="5593"/>
                        <a14:backgroundMark x1="66402" y1="72178" x2="60258" y2="72376"/>
                        <a14:backgroundMark x1="43013" y1="79802" x2="45788" y2="80792"/>
                        <a14:backgroundMark x1="31120" y1="24554" x2="34688" y2="26535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1000" y="3048000"/>
            <a:ext cx="4343400" cy="399267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5600" y="3200400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!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Importuning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3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4200"/>
              </a:spcAft>
              <a:buClr>
                <a:schemeClr val="tx1"/>
              </a:buClr>
              <a:buSzPct val="100000"/>
            </a:pPr>
            <a:r>
              <a:rPr lang="en-US" sz="3600" dirty="0" smtClean="0">
                <a:latin typeface="Arial Rounded MT Bold" panose="020F0704030504030204" pitchFamily="34" charset="0"/>
              </a:rPr>
              <a:t>Occult / hidden </a:t>
            </a:r>
            <a:r>
              <a:rPr lang="en-US" sz="3600" dirty="0">
                <a:latin typeface="Arial Rounded MT Bold" panose="020F0704030504030204" pitchFamily="34" charset="0"/>
              </a:rPr>
              <a:t>---- Middle Dementia</a:t>
            </a:r>
          </a:p>
          <a:p>
            <a:pPr marL="171450" lvl="3" indent="457200">
              <a:spcAft>
                <a:spcPts val="4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Crowding staff spaces</a:t>
            </a:r>
          </a:p>
          <a:p>
            <a:pPr marL="171450" lvl="3" indent="457200">
              <a:spcAft>
                <a:spcPts val="4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Repeatedly ringing </a:t>
            </a:r>
            <a:r>
              <a:rPr lang="en-US" sz="2800" dirty="0" smtClean="0">
                <a:latin typeface="Arial Rounded MT Bold" panose="020F0704030504030204" pitchFamily="34" charset="0"/>
              </a:rPr>
              <a:t>call </a:t>
            </a:r>
            <a:r>
              <a:rPr lang="en-US" sz="2800" dirty="0">
                <a:latin typeface="Arial Rounded MT Bold" panose="020F0704030504030204" pitchFamily="34" charset="0"/>
              </a:rPr>
              <a:t>bell or </a:t>
            </a:r>
            <a:r>
              <a:rPr lang="en-US" sz="2800" dirty="0" smtClean="0">
                <a:latin typeface="Arial Rounded MT Bold" panose="020F0704030504030204" pitchFamily="34" charset="0"/>
              </a:rPr>
              <a:t>calling </a:t>
            </a:r>
            <a:r>
              <a:rPr lang="en-US" sz="2800" dirty="0">
                <a:latin typeface="Arial Rounded MT Bold" panose="020F0704030504030204" pitchFamily="34" charset="0"/>
              </a:rPr>
              <a:t>for family</a:t>
            </a:r>
          </a:p>
          <a:p>
            <a:pPr marL="171450" lvl="3" indent="457200">
              <a:spcAft>
                <a:spcPts val="4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Shadowing staff during medication pass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Importuning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4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77118</TotalTime>
  <Words>1122</Words>
  <Application>Microsoft Office PowerPoint</Application>
  <PresentationFormat>On-screen Show (4:3)</PresentationFormat>
  <Paragraphs>226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Aharoni</vt:lpstr>
      <vt:lpstr>Arial</vt:lpstr>
      <vt:lpstr>Arial Rounded MT Bold</vt:lpstr>
      <vt:lpstr>Book Antiqua</vt:lpstr>
      <vt:lpstr>Bookman Old Style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www.dementiabehaviors.com</dc:title>
  <dc:creator>Admin</dc:creator>
  <cp:lastModifiedBy>Natalia Chernykh</cp:lastModifiedBy>
  <cp:revision>1080</cp:revision>
  <cp:lastPrinted>2019-05-13T19:21:09Z</cp:lastPrinted>
  <dcterms:created xsi:type="dcterms:W3CDTF">2018-01-29T20:08:37Z</dcterms:created>
  <dcterms:modified xsi:type="dcterms:W3CDTF">2020-08-14T14:45:25Z</dcterms:modified>
</cp:coreProperties>
</file>