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858" r:id="rId2"/>
    <p:sldId id="859" r:id="rId3"/>
    <p:sldId id="860" r:id="rId4"/>
    <p:sldId id="861" r:id="rId5"/>
    <p:sldId id="862" r:id="rId6"/>
    <p:sldId id="863" r:id="rId7"/>
    <p:sldId id="864" r:id="rId8"/>
    <p:sldId id="865" r:id="rId9"/>
    <p:sldId id="866" r:id="rId10"/>
    <p:sldId id="867" r:id="rId11"/>
    <p:sldId id="868" r:id="rId12"/>
    <p:sldId id="869" r:id="rId13"/>
    <p:sldId id="870" r:id="rId14"/>
    <p:sldId id="871" r:id="rId15"/>
    <p:sldId id="872" r:id="rId16"/>
    <p:sldId id="873" r:id="rId17"/>
    <p:sldId id="874" r:id="rId18"/>
    <p:sldId id="875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rIns="64008"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ScaleY="67673" custLinFactNeighborY="2346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9D4FEE02-4A11-472B-926E-3E14C2DD5082}" type="presOf" srcId="{C4317CD5-8BA5-4833-993A-EF0F65610CC7}" destId="{44944ADF-60D0-4C61-BDF9-72B0901E7FAD}" srcOrd="0" destOrd="0" presId="urn:microsoft.com/office/officeart/2005/8/layout/cycle4"/>
    <dgm:cxn modelId="{26DF0CEE-42D0-4EC0-963F-82E0CF97FD0A}" type="presOf" srcId="{6BDBDDFD-03FF-4FEA-B042-D5294A2B246F}" destId="{3B1705FC-D93C-4CCA-BF1F-077100556E12}" srcOrd="0" destOrd="0" presId="urn:microsoft.com/office/officeart/2005/8/layout/cycle4"/>
    <dgm:cxn modelId="{894DFF6C-CC2B-4DBA-A4E1-67F15EBD0A35}" type="presOf" srcId="{3E7476AC-12A1-4CCD-9E81-D68ACBA96083}" destId="{60A9F77C-9928-4712-94E8-776330C81AD7}" srcOrd="0" destOrd="0" presId="urn:microsoft.com/office/officeart/2005/8/layout/cycle4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7555C44E-F9CC-42D9-8A78-F4162C9E2E39}" type="presOf" srcId="{4B12BB1A-6F4D-4D01-BA2D-C5DC8C924F20}" destId="{FEABE245-4E48-4017-BFE7-45E0FD7F126B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23591B33-F5F0-4AB7-8F15-82DD207DE0B2}" type="presOf" srcId="{14ED4206-1841-48F1-A0BB-661AD6A84442}" destId="{3C3F9F88-D18D-4B53-8A09-4517EA20FB79}" srcOrd="0" destOrd="0" presId="urn:microsoft.com/office/officeart/2005/8/layout/cycle4"/>
    <dgm:cxn modelId="{240312DB-837F-4E8A-A0BE-E6F3FC779EAE}" type="presParOf" srcId="{3C3F9F88-D18D-4B53-8A09-4517EA20FB79}" destId="{8C172904-0E0F-48C0-834C-C131143236FD}" srcOrd="0" destOrd="0" presId="urn:microsoft.com/office/officeart/2005/8/layout/cycle4"/>
    <dgm:cxn modelId="{1171EE62-D431-4512-ACF0-11F14CEE7984}" type="presParOf" srcId="{8C172904-0E0F-48C0-834C-C131143236FD}" destId="{B7C991F5-105E-4ADE-9CBA-8CF9A7E681AD}" srcOrd="0" destOrd="0" presId="urn:microsoft.com/office/officeart/2005/8/layout/cycle4"/>
    <dgm:cxn modelId="{59146A9E-B028-4CC1-8F9E-6A52BECAFDD1}" type="presParOf" srcId="{3C3F9F88-D18D-4B53-8A09-4517EA20FB79}" destId="{3177EBE1-11FF-4C75-AF75-4F1B4B2BE0C9}" srcOrd="1" destOrd="0" presId="urn:microsoft.com/office/officeart/2005/8/layout/cycle4"/>
    <dgm:cxn modelId="{4FED66EF-504F-4516-86E8-27414EFCD9C8}" type="presParOf" srcId="{3177EBE1-11FF-4C75-AF75-4F1B4B2BE0C9}" destId="{60A9F77C-9928-4712-94E8-776330C81AD7}" srcOrd="0" destOrd="0" presId="urn:microsoft.com/office/officeart/2005/8/layout/cycle4"/>
    <dgm:cxn modelId="{D0E0F4D3-F0D2-4D58-B935-904BF528DD83}" type="presParOf" srcId="{3177EBE1-11FF-4C75-AF75-4F1B4B2BE0C9}" destId="{3B1705FC-D93C-4CCA-BF1F-077100556E12}" srcOrd="1" destOrd="0" presId="urn:microsoft.com/office/officeart/2005/8/layout/cycle4"/>
    <dgm:cxn modelId="{611AE00A-2259-49F4-B1F5-A9DD793B38CA}" type="presParOf" srcId="{3177EBE1-11FF-4C75-AF75-4F1B4B2BE0C9}" destId="{44944ADF-60D0-4C61-BDF9-72B0901E7FAD}" srcOrd="2" destOrd="0" presId="urn:microsoft.com/office/officeart/2005/8/layout/cycle4"/>
    <dgm:cxn modelId="{AED4AD7E-0952-4A96-A6DA-00AD18AB7B79}" type="presParOf" srcId="{3177EBE1-11FF-4C75-AF75-4F1B4B2BE0C9}" destId="{FEABE245-4E48-4017-BFE7-45E0FD7F126B}" srcOrd="3" destOrd="0" presId="urn:microsoft.com/office/officeart/2005/8/layout/cycle4"/>
    <dgm:cxn modelId="{3C38FA00-DA25-4B1F-A878-EE08ED8EAF7E}" type="presParOf" srcId="{3177EBE1-11FF-4C75-AF75-4F1B4B2BE0C9}" destId="{197E6CDB-C097-4870-9BED-83FEEEDB74D9}" srcOrd="4" destOrd="0" presId="urn:microsoft.com/office/officeart/2005/8/layout/cycle4"/>
    <dgm:cxn modelId="{6F46D578-53A6-46F1-B666-BB42E3D9B605}" type="presParOf" srcId="{3C3F9F88-D18D-4B53-8A09-4517EA20FB79}" destId="{5459FCAA-D102-4722-A5C3-6C6E6A7B2D65}" srcOrd="2" destOrd="0" presId="urn:microsoft.com/office/officeart/2005/8/layout/cycle4"/>
    <dgm:cxn modelId="{37ECBEE9-9ED1-4F91-ACFB-7422D8E832B4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4262087" y="379574"/>
          <a:ext cx="1656155" cy="2447291"/>
        </a:xfrm>
        <a:prstGeom prst="pieWedge">
          <a:avLst/>
        </a:prstGeo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sp:txBody>
      <dsp:txXfrm rot="-5400000">
        <a:off x="3866519" y="1260219"/>
        <a:ext cx="1730496" cy="1171078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crowded.  Do we need this slide?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think this helps to contextualize the 2 points that fall under this category, and underscores that they are directly linked.  Also, every other group of expressions are covered individually – if this slide is eliminated, then this will be the only one that doesn’t.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VIDEO</a:t>
            </a:r>
          </a:p>
          <a:p>
            <a:r>
              <a:rPr lang="en-US" baseline="0" dirty="0" smtClean="0"/>
              <a:t>Click the video ONCE to play it (a second click will stop it)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GDT  ‘I need to go home to feed the kids; they are alone and waiting for me….  GDA.  </a:t>
            </a:r>
            <a:r>
              <a:rPr lang="en-US" dirty="0" err="1" smtClean="0"/>
              <a:t>Intrussives</a:t>
            </a:r>
            <a:r>
              <a:rPr lang="en-US" dirty="0" smtClean="0"/>
              <a:t> into the nursing station,</a:t>
            </a:r>
            <a:r>
              <a:rPr lang="en-US" baseline="0" dirty="0" smtClean="0"/>
              <a:t> </a:t>
            </a:r>
            <a:r>
              <a:rPr lang="en-US" dirty="0" smtClean="0"/>
              <a:t>Pacing the floor, trying the doors, exit seeking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to pay the utility,</a:t>
            </a:r>
            <a:r>
              <a:rPr lang="en-US" baseline="0" dirty="0" smtClean="0"/>
              <a:t> gas or telephone bill…..   Requesting for a phonebook, looking for a phone, reaching over nursing station for the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1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6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 Changed from:</a:t>
            </a:r>
          </a:p>
          <a:p>
            <a:endParaRPr lang="en-US" baseline="0" dirty="0" smtClean="0"/>
          </a:p>
          <a:p>
            <a:pPr lvl="1">
              <a:spcAft>
                <a:spcPts val="1213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Behaviors</a:t>
            </a:r>
          </a:p>
          <a:p>
            <a:pPr lvl="1">
              <a:spcAft>
                <a:spcPts val="1213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Behaviors</a:t>
            </a:r>
          </a:p>
          <a:p>
            <a:pPr lvl="1">
              <a:spcAft>
                <a:spcPts val="1213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Behaviors</a:t>
            </a:r>
          </a:p>
          <a:p>
            <a:pPr lvl="1">
              <a:spcAft>
                <a:spcPts val="1213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Behaviors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/>
          </a:p>
          <a:p>
            <a:r>
              <a:rPr lang="en-US" dirty="0" smtClean="0"/>
              <a:t>To expressions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Also, changed the order to</a:t>
            </a:r>
            <a:r>
              <a:rPr lang="en-US" baseline="0" dirty="0" smtClean="0"/>
              <a:t> be in the same order as they are presented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Alternative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baseline="0" dirty="0" smtClean="0"/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Needs get represented as thoughts</a:t>
            </a:r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Thoughts lead to formation of goals</a:t>
            </a:r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Goals trigger ‘drives’ or ‘motivation’</a:t>
            </a:r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‘Motivation’ propels to satiate the need </a:t>
            </a:r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This results in goal attainment</a:t>
            </a:r>
          </a:p>
          <a:p>
            <a:pPr marL="346672" lvl="1" indent="-346672">
              <a:spcAft>
                <a:spcPts val="1213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Crowded slide.  Need to change it.  </a:t>
            </a:r>
          </a:p>
          <a:p>
            <a:endParaRPr lang="en-US" dirty="0" smtClean="0"/>
          </a:p>
          <a:p>
            <a:r>
              <a:rPr lang="en-US" dirty="0" smtClean="0"/>
              <a:t>Maybe</a:t>
            </a:r>
            <a:r>
              <a:rPr lang="en-US" baseline="0" dirty="0" smtClean="0"/>
              <a:t> we can remove this entirely?  Is another example necessary?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Identification of need:  BELONGINGNESS (to my faith)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Thought: “I feel disconnected from my faith”  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Goal:   “I need to visit an elder”  change to where do I ‘Belong’ 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Motive/Drive (Action):  “</a:t>
            </a:r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I visit my place of worship</a:t>
            </a: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”   change to ‘Visit an ‘elder’ or place of ‘worship’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Need ‘satiated’:  Feel a </a:t>
            </a:r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sense of belongingness to my faith  change to  ‘I do belong’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the top</a:t>
            </a:r>
            <a:r>
              <a:rPr lang="en-US" baseline="0" dirty="0" smtClean="0"/>
              <a:t> </a:t>
            </a:r>
            <a:r>
              <a:rPr lang="en-US" dirty="0" smtClean="0"/>
              <a:t>line since we have a schematic of impairment of Motivational Circuits?  Put the diagram first</a:t>
            </a:r>
            <a:r>
              <a:rPr lang="en-US" baseline="0" dirty="0" smtClean="0"/>
              <a:t> and then Goal Directed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make this change, this will mean that other slides are not the same.  Also, I think explicitly connecting the expressions to the type of impairment is helpful and keeps the viewer consistently connecting the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458200" cy="533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7 Based in Impairment of Motivational circuits.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Goal directed expressions.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6620" y="2514600"/>
          <a:ext cx="8280180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828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GOAL DIRECTED THINKING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(e.g., I am going home to my kids, I am going to the bank, I am getting married today, where can I pay my bills, etc.)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4899342"/>
          <a:ext cx="830580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GOAL DIRECTED ACTIVITIES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(e.g., rummaging, hoarding, rifling, or emptying drawers etc.; stripping of clothes; rearranging furniture or fixing items in milieu; stripping bedding or pulling curtains/fixtures on the walls; bed/chair exiting or exit seeking; intrusiveness or purposeful wandering; seemingly driven, “on the go”)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2078420" y="3810000"/>
            <a:ext cx="5029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Leads to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dzKXhyv_t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8425" y="0"/>
            <a:ext cx="386715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1775" y="6180892"/>
            <a:ext cx="2333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Full video found at </a:t>
            </a:r>
            <a:r>
              <a:rPr lang="en-US" sz="1200" dirty="0"/>
              <a:t>https://www.youtube.com/watch?v=VdzKXhyv_tg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877" y1="22904" x2="44240" y2="27744"/>
                        <a14:foregroundMark x1="50170" y1="22359" x2="53851" y2="20450"/>
                        <a14:foregroundMark x1="42672" y1="33333" x2="47035" y2="33333"/>
                        <a14:foregroundMark x1="54874" y1="32311" x2="51738" y2="34560"/>
                        <a14:foregroundMark x1="47035" y1="27607" x2="48262" y2="28971"/>
                        <a14:foregroundMark x1="48057" y1="26517" x2="49830" y2="27607"/>
                        <a14:foregroundMark x1="43695" y1="19905" x2="48057" y2="19564"/>
                        <a14:foregroundMark x1="53647" y1="19359" x2="56442" y2="20586"/>
                        <a14:foregroundMark x1="66053" y1="10498" x2="72120" y2="7703"/>
                        <a14:foregroundMark x1="77028" y1="7703" x2="85072" y2="10838"/>
                        <a14:foregroundMark x1="62577" y1="35106" x2="68643" y2="34356"/>
                        <a14:foregroundMark x1="61350" y1="38037" x2="69530" y2="37151"/>
                        <a14:foregroundMark x1="73347" y1="34356" x2="77573" y2="33197"/>
                        <a14:foregroundMark x1="79618" y1="37560" x2="81254" y2="38378"/>
                        <a14:foregroundMark x1="71779" y1="40832" x2="76005" y2="41922"/>
                        <a14:foregroundMark x1="73892" y1="11043" x2="73551" y2="12747"/>
                        <a14:foregroundMark x1="75801" y1="10702" x2="75460" y2="13633"/>
                        <a14:foregroundMark x1="62713" y1="8248" x2="60668" y2="9816"/>
                        <a14:foregroundMark x1="64485" y1="15406" x2="65508" y2="18200"/>
                        <a14:foregroundMark x1="84185" y1="8248" x2="86980" y2="9952"/>
                        <a14:foregroundMark x1="87185" y1="8248" x2="87526" y2="9066"/>
                        <a14:foregroundMark x1="68507" y1="13088" x2="78596" y2="20450"/>
                        <a14:foregroundMark x1="40082" y1="33538" x2="41990" y2="3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199" y="2450641"/>
            <a:ext cx="2999873" cy="44297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450640"/>
            <a:ext cx="70104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3200" b="1" dirty="0">
                <a:latin typeface="Arial Rounded MT Bold" panose="020F0704030504030204" pitchFamily="34" charset="0"/>
              </a:rPr>
              <a:t>(Goal Directed)  </a:t>
            </a:r>
            <a:r>
              <a:rPr lang="en-CA" sz="3200" b="1" dirty="0" smtClean="0">
                <a:latin typeface="Arial Rounded MT Bold" panose="020F0704030504030204" pitchFamily="34" charset="0"/>
              </a:rPr>
              <a:t>Thought</a:t>
            </a:r>
            <a:endParaRPr lang="en-CA" sz="2800" b="1" dirty="0">
              <a:latin typeface="Arial Rounded MT Bold" panose="020F0704030504030204" pitchFamily="34" charset="0"/>
            </a:endParaRPr>
          </a:p>
          <a:p>
            <a:pPr marL="914400"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 smtClean="0">
                <a:latin typeface="Arial Rounded MT Bold" panose="020F0704030504030204" pitchFamily="34" charset="0"/>
              </a:rPr>
              <a:t>“I need to go home and feed the kids; they are alone and waiting for me”</a:t>
            </a:r>
          </a:p>
          <a:p>
            <a:pPr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3200" b="1" dirty="0" smtClean="0">
                <a:latin typeface="Arial Rounded MT Bold" panose="020F0704030504030204" pitchFamily="34" charset="0"/>
              </a:rPr>
              <a:t>(</a:t>
            </a:r>
            <a:r>
              <a:rPr lang="en-CA" sz="3200" b="1" dirty="0">
                <a:latin typeface="Arial Rounded MT Bold" panose="020F0704030504030204" pitchFamily="34" charset="0"/>
              </a:rPr>
              <a:t>Goal Directed)  </a:t>
            </a:r>
            <a:r>
              <a:rPr lang="en-CA" sz="3200" b="1" dirty="0" smtClean="0">
                <a:latin typeface="Arial Rounded MT Bold" panose="020F0704030504030204" pitchFamily="34" charset="0"/>
              </a:rPr>
              <a:t>Action</a:t>
            </a:r>
            <a:endParaRPr lang="en-CA" sz="2800" b="1" dirty="0" smtClean="0">
              <a:latin typeface="Arial Rounded MT Bold" panose="020F0704030504030204" pitchFamily="34" charset="0"/>
            </a:endParaRPr>
          </a:p>
          <a:p>
            <a:pPr marL="914400"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 smtClean="0">
                <a:latin typeface="Arial Rounded MT Bold" panose="020F0704030504030204" pitchFamily="34" charset="0"/>
              </a:rPr>
              <a:t>Intrusiveness into nursing station, pacing, exit-seeking, trying the doors, etc.</a:t>
            </a:r>
            <a:endParaRPr lang="en-CA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450640"/>
            <a:ext cx="5562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3200" b="1" dirty="0">
                <a:latin typeface="Arial Rounded MT Bold" panose="020F0704030504030204" pitchFamily="34" charset="0"/>
              </a:rPr>
              <a:t>(Goal Directed)  Thought</a:t>
            </a:r>
            <a:endParaRPr lang="en-CA" sz="2800" b="1" dirty="0">
              <a:latin typeface="Arial Rounded MT Bold" panose="020F0704030504030204" pitchFamily="34" charset="0"/>
            </a:endParaRPr>
          </a:p>
          <a:p>
            <a:pPr marL="914400"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“I need to </a:t>
            </a:r>
            <a:r>
              <a:rPr lang="en-US" sz="2800" dirty="0">
                <a:latin typeface="Arial Rounded MT Bold" panose="020F0704030504030204" pitchFamily="34" charset="0"/>
              </a:rPr>
              <a:t>pay my </a:t>
            </a:r>
            <a:r>
              <a:rPr lang="en-US" sz="2800" dirty="0" smtClean="0">
                <a:latin typeface="Arial Rounded MT Bold" panose="020F0704030504030204" pitchFamily="34" charset="0"/>
              </a:rPr>
              <a:t>bills”</a:t>
            </a:r>
            <a:endParaRPr lang="en-CA" sz="1050" dirty="0" smtClean="0">
              <a:latin typeface="Arial Rounded MT Bold" panose="020F0704030504030204" pitchFamily="34" charset="0"/>
            </a:endParaRPr>
          </a:p>
          <a:p>
            <a:pPr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3200" b="1" dirty="0" smtClean="0">
                <a:latin typeface="Arial Rounded MT Bold" panose="020F0704030504030204" pitchFamily="34" charset="0"/>
              </a:rPr>
              <a:t>(</a:t>
            </a:r>
            <a:r>
              <a:rPr lang="en-CA" sz="3200" b="1" dirty="0">
                <a:latin typeface="Arial Rounded MT Bold" panose="020F0704030504030204" pitchFamily="34" charset="0"/>
              </a:rPr>
              <a:t>Goal Directed)  </a:t>
            </a:r>
            <a:r>
              <a:rPr lang="en-CA" sz="3200" b="1" dirty="0" smtClean="0">
                <a:latin typeface="Arial Rounded MT Bold" panose="020F0704030504030204" pitchFamily="34" charset="0"/>
              </a:rPr>
              <a:t>Action</a:t>
            </a:r>
            <a:endParaRPr lang="en-CA" sz="2800" b="1" dirty="0" smtClean="0">
              <a:latin typeface="Arial Rounded MT Bold" panose="020F0704030504030204" pitchFamily="34" charset="0"/>
            </a:endParaRPr>
          </a:p>
          <a:p>
            <a:pPr marL="914400" lvl="1" indent="-45720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Asking for a phone book, looking for a phone, reaching over nursing station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48068"/>
            <a:ext cx="3450024" cy="38597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621" y="2706737"/>
            <a:ext cx="272217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Clr>
                <a:srgbClr val="F0A22E"/>
              </a:buClr>
              <a:buSzPct val="70000"/>
            </a:pPr>
            <a:r>
              <a:rPr lang="en-CA" sz="3200" b="1" dirty="0" smtClean="0">
                <a:latin typeface="Arial Rounded MT Bold" panose="020F0704030504030204" pitchFamily="34" charset="0"/>
              </a:rPr>
              <a:t>(Goal Directed) Thought</a:t>
            </a:r>
            <a:endParaRPr lang="en-CA" sz="3200" b="1" dirty="0">
              <a:latin typeface="Arial Rounded MT Bold" panose="020F0704030504030204" pitchFamily="34" charset="0"/>
            </a:endParaRPr>
          </a:p>
          <a:p>
            <a:pPr lvl="0">
              <a:spcAft>
                <a:spcPts val="1200"/>
              </a:spcAft>
              <a:buClr>
                <a:srgbClr val="F0A22E"/>
              </a:buClr>
              <a:buSzPct val="70000"/>
            </a:pPr>
            <a:endParaRPr lang="en-CA" sz="1100" b="1" dirty="0">
              <a:latin typeface="Arial Rounded MT Bold" panose="020F0704030504030204" pitchFamily="34" charset="0"/>
            </a:endParaRPr>
          </a:p>
          <a:p>
            <a:pPr marL="463550" lvl="1" indent="-342900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 smtClean="0">
                <a:latin typeface="Arial Rounded MT Bold" panose="020F0704030504030204" pitchFamily="34" charset="0"/>
              </a:rPr>
              <a:t>“I am late for work!  Where are my keys?”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468"/>
            <a:ext cx="2747062" cy="3657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2706737"/>
            <a:ext cx="2971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  <a:buClr>
                <a:schemeClr val="tx2"/>
              </a:buClr>
              <a:buSzPct val="70000"/>
            </a:pPr>
            <a:r>
              <a:rPr lang="en-CA" sz="3200" b="1" dirty="0">
                <a:latin typeface="Arial Rounded MT Bold" panose="020F0704030504030204" pitchFamily="34" charset="0"/>
              </a:rPr>
              <a:t>(Goal Directed) </a:t>
            </a:r>
            <a:r>
              <a:rPr lang="en-CA" sz="3200" b="1" dirty="0" smtClean="0">
                <a:latin typeface="Arial Rounded MT Bold" panose="020F0704030504030204" pitchFamily="34" charset="0"/>
              </a:rPr>
              <a:t>Action</a:t>
            </a:r>
          </a:p>
          <a:p>
            <a:pPr marL="0" lvl="1">
              <a:spcAft>
                <a:spcPts val="1200"/>
              </a:spcAft>
              <a:buClr>
                <a:schemeClr val="tx2"/>
              </a:buClr>
              <a:buSzPct val="70000"/>
            </a:pPr>
            <a:endParaRPr lang="en-CA" sz="1100" b="1" dirty="0">
              <a:latin typeface="Arial Rounded MT Bold" panose="020F0704030504030204" pitchFamily="34" charset="0"/>
            </a:endParaRPr>
          </a:p>
          <a:p>
            <a:pPr marL="463550" lvl="1" indent="-3429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CA" sz="2800" dirty="0" smtClean="0">
                <a:latin typeface="Arial Rounded MT Bold" panose="020F0704030504030204" pitchFamily="34" charset="0"/>
              </a:rPr>
              <a:t>Rummaging</a:t>
            </a:r>
            <a:r>
              <a:rPr lang="en-CA" sz="2800" dirty="0">
                <a:latin typeface="Arial Rounded MT Bold" panose="020F0704030504030204" pitchFamily="34" charset="0"/>
              </a:rPr>
              <a:t>, rifling, emptying drawers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620" y="2514600"/>
            <a:ext cx="86868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en-CA" sz="1100" b="1" dirty="0">
              <a:latin typeface="Arial Rounded MT Bold" panose="020F0704030504030204" pitchFamily="34" charset="0"/>
            </a:endParaRPr>
          </a:p>
          <a:p>
            <a:pPr marL="342900" lvl="1" indent="-34290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Rounded MT Bold" panose="020F0704030504030204" pitchFamily="34" charset="0"/>
              </a:rPr>
              <a:t>Persistent</a:t>
            </a:r>
            <a:r>
              <a:rPr lang="en-US" sz="3200" dirty="0">
                <a:latin typeface="Arial Rounded MT Bold" panose="020F0704030504030204" pitchFamily="34" charset="0"/>
              </a:rPr>
              <a:t> and </a:t>
            </a:r>
            <a:r>
              <a:rPr lang="en-US" sz="3200" b="1" dirty="0">
                <a:latin typeface="Arial Rounded MT Bold" panose="020F0704030504030204" pitchFamily="34" charset="0"/>
              </a:rPr>
              <a:t>repetitive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			   (</a:t>
            </a:r>
            <a:r>
              <a:rPr lang="en-US" sz="3200" dirty="0">
                <a:latin typeface="Arial Rounded MT Bold" panose="020F0704030504030204" pitchFamily="34" charset="0"/>
              </a:rPr>
              <a:t>over shifts/days)</a:t>
            </a:r>
          </a:p>
          <a:p>
            <a:pPr marL="342900" lvl="1" indent="-34290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Appears </a:t>
            </a:r>
            <a:r>
              <a:rPr lang="en-US" sz="3200" u="sng" dirty="0">
                <a:latin typeface="Arial Rounded MT Bold" panose="020F0704030504030204" pitchFamily="34" charset="0"/>
              </a:rPr>
              <a:t>determined</a:t>
            </a:r>
          </a:p>
          <a:p>
            <a:pPr marL="342900" lvl="1" indent="-34290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High degree of ‘unrest’ on the unit</a:t>
            </a:r>
          </a:p>
          <a:p>
            <a:pPr marL="342900" lvl="1" indent="-34290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Staff playing ‘catch-up’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5200"/>
            <a:ext cx="1219200" cy="121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“busy beaver” states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194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3600" dirty="0" smtClean="0">
                <a:latin typeface="Arial Rounded MT Bold" panose="020F0704030504030204" pitchFamily="34" charset="0"/>
              </a:rPr>
              <a:t>“Please help me belong...”</a:t>
            </a:r>
          </a:p>
          <a:p>
            <a:pPr algn="ctr">
              <a:lnSpc>
                <a:spcPct val="160000"/>
              </a:lnSpc>
            </a:pPr>
            <a:r>
              <a:rPr lang="en-US" sz="2300" dirty="0">
                <a:latin typeface="Arial Rounded MT Bold" panose="020F0704030504030204" pitchFamily="34" charset="0"/>
              </a:rPr>
              <a:t>(Family, Faith, Profession or Life’s Work, Community, Ethnicity)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250484"/>
            <a:ext cx="914399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Define the goal for the </a:t>
            </a:r>
            <a:r>
              <a:rPr lang="en-US" sz="2800" dirty="0" err="1">
                <a:latin typeface="Arial Rounded MT Bold" panose="020F0704030504030204" pitchFamily="34" charset="0"/>
              </a:rPr>
              <a:t>PwD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Affirm the goal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Do not contradict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“How can I help?” - Help to facilitate the goal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Re-channelize energy to an immediate purpose</a:t>
            </a:r>
          </a:p>
        </p:txBody>
      </p:sp>
    </p:spTree>
    <p:extLst>
      <p:ext uri="{BB962C8B-B14F-4D97-AF65-F5344CB8AC3E}">
        <p14:creationId xmlns:p14="http://schemas.microsoft.com/office/powerpoint/2010/main" val="31443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418" y1="22969" x2="71139" y2="45378"/>
                        <a14:foregroundMark x1="71139" y1="20448" x2="44051" y2="57143"/>
                        <a14:foregroundMark x1="52152" y1="27451" x2="46076" y2="50980"/>
                        <a14:foregroundMark x1="63291" y1="16527" x2="73165" y2="34454"/>
                        <a14:foregroundMark x1="36709" y1="23810" x2="25823" y2="22969"/>
                        <a14:foregroundMark x1="27089" y1="23529" x2="19241" y2="12605"/>
                        <a14:foregroundMark x1="8101" y1="14006" x2="21013" y2="30812"/>
                        <a14:foregroundMark x1="22278" y1="32213" x2="33924" y2="31373"/>
                        <a14:foregroundMark x1="39747" y1="25210" x2="65063" y2="52941"/>
                        <a14:foregroundMark x1="36709" y1="42017" x2="9620" y2="38936"/>
                        <a14:foregroundMark x1="6582" y1="36695" x2="11646" y2="43417"/>
                        <a14:foregroundMark x1="11646" y1="36695" x2="5316" y2="43697"/>
                        <a14:foregroundMark x1="37468" y1="49020" x2="18987" y2="48179"/>
                        <a14:foregroundMark x1="19747" y1="48459" x2="8354" y2="64426"/>
                        <a14:foregroundMark x1="6835" y1="58824" x2="9620" y2="66106"/>
                        <a14:foregroundMark x1="10633" y1="58543" x2="4810" y2="63305"/>
                        <a14:foregroundMark x1="5316" y1="38375" x2="7595" y2="43978"/>
                        <a14:foregroundMark x1="9873" y1="45098" x2="10886" y2="42297"/>
                        <a14:foregroundMark x1="9114" y1="12605" x2="11392" y2="14566"/>
                        <a14:foregroundMark x1="7342" y1="12325" x2="5570" y2="17647"/>
                        <a14:foregroundMark x1="5570" y1="19888" x2="11646" y2="20448"/>
                        <a14:foregroundMark x1="37468" y1="51821" x2="44810" y2="71429"/>
                        <a14:foregroundMark x1="44051" y1="69468" x2="38481" y2="85714"/>
                        <a14:foregroundMark x1="38734" y1="85154" x2="40000" y2="87395"/>
                        <a14:foregroundMark x1="41013" y1="87955" x2="71139" y2="87395"/>
                        <a14:foregroundMark x1="71139" y1="87395" x2="72658" y2="81232"/>
                        <a14:foregroundMark x1="72911" y1="80392" x2="83291" y2="78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71800"/>
            <a:ext cx="3077100" cy="439150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886200"/>
          </a:xfrm>
          <a:ln>
            <a:noFill/>
          </a:ln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36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sz="36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sz="36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sz="3600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40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40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40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endParaRPr lang="en-CA" sz="4000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619" y="3796367"/>
            <a:ext cx="4152491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latin typeface="Arial Rounded MT Bold" panose="020F0704030504030204" pitchFamily="34" charset="0"/>
              </a:rPr>
              <a:t>Definition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Rounded MT Bold" panose="020F0704030504030204" pitchFamily="34" charset="0"/>
              </a:rPr>
              <a:t>‘</a:t>
            </a:r>
            <a:r>
              <a:rPr lang="en-US" sz="2400" dirty="0">
                <a:latin typeface="Arial Rounded MT Bold" panose="020F0704030504030204" pitchFamily="34" charset="0"/>
              </a:rPr>
              <a:t>Drives’ or ‘Motivation’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Rounded MT Bold" panose="020F0704030504030204" pitchFamily="34" charset="0"/>
              </a:rPr>
              <a:t>Derived from </a:t>
            </a:r>
            <a:r>
              <a:rPr lang="en-US" sz="2400" dirty="0">
                <a:latin typeface="Arial Rounded MT Bold" panose="020F0704030504030204" pitchFamily="34" charset="0"/>
              </a:rPr>
              <a:t>G</a:t>
            </a:r>
            <a:r>
              <a:rPr lang="en-US" sz="2400" dirty="0" smtClean="0">
                <a:latin typeface="Arial Rounded MT Bold" panose="020F0704030504030204" pitchFamily="34" charset="0"/>
              </a:rPr>
              <a:t>reek </a:t>
            </a:r>
            <a:r>
              <a:rPr lang="en-US" sz="2400" dirty="0">
                <a:latin typeface="Arial Rounded MT Bold" panose="020F0704030504030204" pitchFamily="34" charset="0"/>
              </a:rPr>
              <a:t>word ‘</a:t>
            </a:r>
            <a:r>
              <a:rPr lang="en-US" sz="2400" dirty="0" err="1">
                <a:latin typeface="Arial Rounded MT Bold" panose="020F0704030504030204" pitchFamily="34" charset="0"/>
              </a:rPr>
              <a:t>movere</a:t>
            </a:r>
            <a:r>
              <a:rPr lang="en-US" sz="2400" dirty="0" smtClean="0">
                <a:latin typeface="Arial Rounded MT Bold" panose="020F0704030504030204" pitchFamily="34" charset="0"/>
              </a:rPr>
              <a:t>’: meaning </a:t>
            </a:r>
            <a:r>
              <a:rPr lang="en-US" sz="2400" dirty="0">
                <a:latin typeface="Arial Rounded MT Bold" panose="020F0704030504030204" pitchFamily="34" charset="0"/>
              </a:rPr>
              <a:t>‘to move’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9586" y="3796367"/>
            <a:ext cx="44968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dirty="0" smtClean="0">
                <a:latin typeface="Arial Rounded MT Bold" panose="020F0704030504030204" pitchFamily="34" charset="0"/>
              </a:rPr>
              <a:t>Motivation is…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 Rounded MT Bold" panose="020F0704030504030204" pitchFamily="34" charset="0"/>
              </a:rPr>
              <a:t>Persistent voluntary effort 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 Rounded MT Bold" panose="020F0704030504030204" pitchFamily="34" charset="0"/>
              </a:rPr>
              <a:t>Directed at satiation of ‘needs’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 Rounded MT Bold" panose="020F0704030504030204" pitchFamily="34" charset="0"/>
              </a:rPr>
              <a:t>Leads to ‘goal attainment’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475" y="1714500"/>
            <a:ext cx="2305050" cy="2095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20" y="1828800"/>
            <a:ext cx="86868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F0A22E"/>
              </a:buClr>
              <a:buSzPct val="70000"/>
            </a:pPr>
            <a:r>
              <a:rPr lang="en-CA" sz="3200" b="1" dirty="0">
                <a:latin typeface="Arial Rounded MT Bold" panose="020F0704030504030204" pitchFamily="34" charset="0"/>
              </a:rPr>
              <a:t>Needs</a:t>
            </a:r>
          </a:p>
          <a:p>
            <a:pPr marL="342900" lvl="0" indent="-342900">
              <a:spcAft>
                <a:spcPts val="12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en-CA" sz="1100" b="1" dirty="0">
              <a:latin typeface="Arial Rounded MT Bold" panose="020F0704030504030204" pitchFamily="34" charset="0"/>
            </a:endParaRPr>
          </a:p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>
                <a:latin typeface="Arial Rounded MT Bold" panose="020F0704030504030204" pitchFamily="34" charset="0"/>
              </a:rPr>
              <a:t>An internal </a:t>
            </a:r>
            <a:r>
              <a:rPr lang="en-CA" sz="2800" b="1" dirty="0">
                <a:latin typeface="Arial Rounded MT Bold" panose="020F0704030504030204" pitchFamily="34" charset="0"/>
              </a:rPr>
              <a:t>physiological or psychological </a:t>
            </a:r>
            <a:r>
              <a:rPr lang="en-CA" sz="2800" dirty="0">
                <a:latin typeface="Arial Rounded MT Bold" panose="020F0704030504030204" pitchFamily="34" charset="0"/>
              </a:rPr>
              <a:t> state of an individual </a:t>
            </a:r>
          </a:p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>
                <a:latin typeface="Arial Rounded MT Bold" panose="020F0704030504030204" pitchFamily="34" charset="0"/>
              </a:rPr>
              <a:t>The external state of the ‘</a:t>
            </a:r>
            <a:r>
              <a:rPr lang="en-CA" sz="2800" b="1" dirty="0">
                <a:latin typeface="Arial Rounded MT Bold" panose="020F0704030504030204" pitchFamily="34" charset="0"/>
              </a:rPr>
              <a:t>milieu</a:t>
            </a:r>
            <a:r>
              <a:rPr lang="en-CA" sz="2800" b="1" dirty="0" smtClean="0">
                <a:latin typeface="Arial Rounded MT Bold" panose="020F0704030504030204" pitchFamily="34" charset="0"/>
              </a:rPr>
              <a:t>’, </a:t>
            </a:r>
            <a:r>
              <a:rPr lang="en-CA" sz="2800" dirty="0" smtClean="0">
                <a:latin typeface="Arial Rounded MT Bold" panose="020F0704030504030204" pitchFamily="34" charset="0"/>
              </a:rPr>
              <a:t>and…</a:t>
            </a:r>
            <a:endParaRPr lang="en-CA" sz="2800" dirty="0">
              <a:latin typeface="Arial Rounded MT Bold" panose="020F0704030504030204" pitchFamily="34" charset="0"/>
            </a:endParaRPr>
          </a:p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 smtClean="0">
                <a:latin typeface="Arial Rounded MT Bold" panose="020F0704030504030204" pitchFamily="34" charset="0"/>
              </a:rPr>
              <a:t>The </a:t>
            </a:r>
            <a:r>
              <a:rPr lang="en-CA" sz="2800" b="1" dirty="0">
                <a:latin typeface="Arial Rounded MT Bold" panose="020F0704030504030204" pitchFamily="34" charset="0"/>
              </a:rPr>
              <a:t>‘state’ </a:t>
            </a:r>
            <a:r>
              <a:rPr lang="en-CA" sz="2800" dirty="0">
                <a:latin typeface="Arial Rounded MT Bold" panose="020F0704030504030204" pitchFamily="34" charset="0"/>
              </a:rPr>
              <a:t>of discrepancy between the </a:t>
            </a:r>
            <a:r>
              <a:rPr lang="en-CA" sz="2800" dirty="0" smtClean="0">
                <a:latin typeface="Arial Rounded MT Bold" panose="020F0704030504030204" pitchFamily="34" charset="0"/>
              </a:rPr>
              <a:t>two</a:t>
            </a:r>
            <a:endParaRPr lang="en-CA" sz="2800" dirty="0">
              <a:latin typeface="Arial Rounded MT Bold" panose="020F0704030504030204" pitchFamily="34" charset="0"/>
            </a:endParaRPr>
          </a:p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800" dirty="0">
                <a:latin typeface="Arial Rounded MT Bold" panose="020F0704030504030204" pitchFamily="34" charset="0"/>
              </a:rPr>
              <a:t>Identification of a </a:t>
            </a:r>
            <a:r>
              <a:rPr lang="en-CA" sz="2800" b="1" dirty="0">
                <a:latin typeface="Arial Rounded MT Bold" panose="020F0704030504030204" pitchFamily="34" charset="0"/>
              </a:rPr>
              <a:t>‘need’</a:t>
            </a:r>
            <a:endParaRPr lang="en-CA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620" y="18288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F0A22E"/>
              </a:buClr>
              <a:buSzPct val="70000"/>
            </a:pPr>
            <a:r>
              <a:rPr lang="en-CA" sz="3200" b="1" dirty="0" smtClean="0">
                <a:latin typeface="Arial Rounded MT Bold" panose="020F0704030504030204" pitchFamily="34" charset="0"/>
              </a:rPr>
              <a:t>The Process</a:t>
            </a:r>
            <a:endParaRPr lang="en-CA" sz="3200" b="1" dirty="0">
              <a:latin typeface="Arial Rounded MT Bold" panose="020F0704030504030204" pitchFamily="34" charset="0"/>
            </a:endParaRPr>
          </a:p>
          <a:p>
            <a:pPr marL="342900" lvl="0" indent="-342900">
              <a:spcAft>
                <a:spcPts val="1800"/>
              </a:spcAft>
              <a:buClr>
                <a:srgbClr val="FF781D"/>
              </a:buClr>
              <a:buSzPct val="70000"/>
              <a:buFont typeface="Wingdings" panose="05000000000000000000" pitchFamily="2" charset="2"/>
              <a:buChar char="§"/>
            </a:pPr>
            <a:endParaRPr lang="en-CA" sz="1100" b="1" dirty="0">
              <a:latin typeface="Arial Rounded MT Bold" panose="020F0704030504030204" pitchFamily="34" charset="0"/>
            </a:endParaRPr>
          </a:p>
          <a:p>
            <a:pPr marL="342900" lvl="1" indent="-342900">
              <a:spcAft>
                <a:spcPts val="3000"/>
              </a:spcAft>
              <a:buClr>
                <a:srgbClr val="FF781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Needs 				 	  thoughts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342900" lvl="1" indent="-342900">
              <a:spcAft>
                <a:spcPts val="3000"/>
              </a:spcAft>
              <a:buClr>
                <a:srgbClr val="FF781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Thoughts </a:t>
            </a:r>
            <a:r>
              <a:rPr lang="en-US" sz="2800" dirty="0" smtClean="0">
                <a:latin typeface="Arial Rounded MT Bold" panose="020F0704030504030204" pitchFamily="34" charset="0"/>
              </a:rPr>
              <a:t>				        goals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342900" lvl="1" indent="-342900">
              <a:spcAft>
                <a:spcPts val="3000"/>
              </a:spcAft>
              <a:buClr>
                <a:srgbClr val="FF781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Goals		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     ‘</a:t>
            </a:r>
            <a:r>
              <a:rPr lang="en-US" sz="2800" dirty="0">
                <a:latin typeface="Arial Rounded MT Bold" panose="020F0704030504030204" pitchFamily="34" charset="0"/>
              </a:rPr>
              <a:t>drives’ or ‘motivation’</a:t>
            </a:r>
          </a:p>
          <a:p>
            <a:pPr marL="342900" lvl="1" indent="-342900">
              <a:spcAft>
                <a:spcPts val="3000"/>
              </a:spcAft>
              <a:buClr>
                <a:srgbClr val="FF781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‘Motivation’					    need </a:t>
            </a:r>
          </a:p>
          <a:p>
            <a:pPr marL="457200" lvl="2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	Results in goal attainment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905000" y="4343400"/>
            <a:ext cx="1676400" cy="87669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514600" y="3505200"/>
            <a:ext cx="3810000" cy="87669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endParaRPr lang="en-CA" sz="2800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057400" y="2704709"/>
            <a:ext cx="3810000" cy="87669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399" y="2862068"/>
            <a:ext cx="354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get represented as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5620" y="3662820"/>
            <a:ext cx="356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l</a:t>
            </a:r>
            <a:r>
              <a:rPr lang="en-US" sz="2800" dirty="0" smtClean="0">
                <a:latin typeface="Arial Rounded MT Bold" panose="020F0704030504030204" pitchFamily="34" charset="0"/>
              </a:rPr>
              <a:t>ead to formation of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6020" y="4458091"/>
            <a:ext cx="14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trigger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95600" y="5105400"/>
            <a:ext cx="4061220" cy="87669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5267980"/>
            <a:ext cx="406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propels to satiate the</a:t>
            </a:r>
          </a:p>
        </p:txBody>
      </p:sp>
      <p:sp>
        <p:nvSpPr>
          <p:cNvPr id="23" name="Bent-Up Arrow 22"/>
          <p:cNvSpPr/>
          <p:nvPr/>
        </p:nvSpPr>
        <p:spPr>
          <a:xfrm rot="5400000">
            <a:off x="358096" y="5890304"/>
            <a:ext cx="685800" cy="639992"/>
          </a:xfrm>
          <a:prstGeom prst="bentUpArrow">
            <a:avLst>
              <a:gd name="adj1" fmla="val 22688"/>
              <a:gd name="adj2" fmla="val 25000"/>
              <a:gd name="adj3" fmla="val 25000"/>
            </a:avLst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3" grpId="0" animBg="1"/>
      <p:bldP spid="2" grpId="0"/>
      <p:bldP spid="15" grpId="0"/>
      <p:bldP spid="19" grpId="0"/>
      <p:bldP spid="26" grpId="0" animBg="1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 	     Satiation	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637" y="2286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3200" b="1" dirty="0">
                <a:latin typeface="Arial Rounded MT Bold" panose="020F0704030504030204" pitchFamily="34" charset="0"/>
              </a:rPr>
              <a:t>‘Needs’ </a:t>
            </a:r>
            <a:r>
              <a:rPr lang="en-CA" sz="3200" dirty="0">
                <a:latin typeface="Arial Rounded MT Bold" panose="020F0704030504030204" pitchFamily="34" charset="0"/>
              </a:rPr>
              <a:t>and</a:t>
            </a:r>
            <a:r>
              <a:rPr lang="en-CA" sz="3200" b="1" dirty="0">
                <a:latin typeface="Arial Rounded MT Bold" panose="020F0704030504030204" pitchFamily="34" charset="0"/>
              </a:rPr>
              <a:t> ‘Motives’ </a:t>
            </a:r>
            <a:r>
              <a:rPr lang="en-CA" sz="3200" dirty="0">
                <a:latin typeface="Arial Rounded MT Bold" panose="020F0704030504030204" pitchFamily="34" charset="0"/>
              </a:rPr>
              <a:t>Coexist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28194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6126605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20" y="2362974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Negotiations </a:t>
            </a:r>
            <a:r>
              <a:rPr lang="en-US" sz="3200" dirty="0">
                <a:latin typeface="Arial Rounded MT Bold" panose="020F0704030504030204" pitchFamily="34" charset="0"/>
              </a:rPr>
              <a:t>with God over a desired outcome failed - questioning ‘faith’  </a:t>
            </a:r>
          </a:p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Patient with life threatening illness, not expected to survive, lives on! Family attributes this to their “unwavering faith’ in </a:t>
            </a:r>
            <a:r>
              <a:rPr lang="en-US" sz="3200" dirty="0" smtClean="0">
                <a:latin typeface="Arial Rounded MT Bold" panose="020F0704030504030204" pitchFamily="34" charset="0"/>
              </a:rPr>
              <a:t>God</a:t>
            </a:r>
          </a:p>
          <a:p>
            <a:pPr marL="334963" lvl="1" indent="-334963"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Discrepancy </a:t>
            </a:r>
            <a:r>
              <a:rPr lang="en-US" sz="3200" dirty="0">
                <a:latin typeface="Arial Rounded MT Bold" panose="020F0704030504030204" pitchFamily="34" charset="0"/>
              </a:rPr>
              <a:t>between ‘my loss of faith’ and their ‘unwavering faith’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 </a:t>
            </a:r>
            <a:r>
              <a:rPr lang="en-CA" sz="4400" b="1" dirty="0">
                <a:latin typeface="Arial Rounded MT Bold" panose="020F0704030504030204" pitchFamily="34" charset="0"/>
              </a:rPr>
              <a:t>	 </a:t>
            </a:r>
            <a:r>
              <a:rPr lang="en-CA" sz="4400" b="1" dirty="0" smtClean="0">
                <a:latin typeface="Arial Rounded MT Bold" panose="020F0704030504030204" pitchFamily="34" charset="0"/>
              </a:rPr>
              <a:t> Satiation</a:t>
            </a:r>
            <a:r>
              <a:rPr lang="en-CA" sz="4400" b="1" dirty="0">
                <a:latin typeface="Arial Rounded MT Bold" panose="020F0704030504030204" pitchFamily="34" charset="0"/>
              </a:rPr>
              <a:t>	</a:t>
            </a:r>
            <a:r>
              <a:rPr lang="en-CA" sz="4400" b="1" dirty="0" smtClean="0">
                <a:latin typeface="Arial Rounded MT Bold" panose="020F0704030504030204" pitchFamily="34" charset="0"/>
              </a:rPr>
              <a:t>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27432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8101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7327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Belongingness (to faith)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29277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Where do I belong?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4456" y="4073271"/>
            <a:ext cx="422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eed to connect with  faith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6167735"/>
            <a:ext cx="345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Need to visit an elder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3539" y="4966120"/>
            <a:ext cx="378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I do belong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4023"/>
          <a:stretch/>
        </p:blipFill>
        <p:spPr>
          <a:xfrm>
            <a:off x="1447" y="4419600"/>
            <a:ext cx="9183146" cy="22387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Directed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-304800" y="1587057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ghtning Bolt 7"/>
          <p:cNvSpPr/>
          <p:nvPr/>
        </p:nvSpPr>
        <p:spPr>
          <a:xfrm rot="18646544">
            <a:off x="2962776" y="3025063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77223</TotalTime>
  <Words>1526</Words>
  <Application>Microsoft Office PowerPoint</Application>
  <PresentationFormat>On-screen Show (4:3)</PresentationFormat>
  <Paragraphs>254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Aharoni</vt:lpstr>
      <vt:lpstr>Arial</vt:lpstr>
      <vt:lpstr>Arial Rounded MT Bold</vt:lpstr>
      <vt:lpstr>Book Antiqua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1082</cp:revision>
  <cp:lastPrinted>2019-05-13T19:21:09Z</cp:lastPrinted>
  <dcterms:created xsi:type="dcterms:W3CDTF">2018-01-29T20:08:37Z</dcterms:created>
  <dcterms:modified xsi:type="dcterms:W3CDTF">2020-08-14T14:38:57Z</dcterms:modified>
</cp:coreProperties>
</file>