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856" r:id="rId2"/>
    <p:sldId id="857" r:id="rId3"/>
    <p:sldId id="858" r:id="rId4"/>
    <p:sldId id="859" r:id="rId5"/>
    <p:sldId id="860" r:id="rId6"/>
    <p:sldId id="861" r:id="rId7"/>
    <p:sldId id="862" r:id="rId8"/>
    <p:sldId id="863" r:id="rId9"/>
    <p:sldId id="864" r:id="rId10"/>
    <p:sldId id="865" r:id="rId11"/>
    <p:sldId id="866" r:id="rId12"/>
    <p:sldId id="867" r:id="rId13"/>
    <p:sldId id="868" r:id="rId14"/>
    <p:sldId id="869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60F70-75C4-486C-9D00-51B388F92DA6}" type="doc">
      <dgm:prSet loTypeId="urn:microsoft.com/office/officeart/2009/3/layout/DescendingProcess" loCatId="process" qsTypeId="urn:microsoft.com/office/officeart/2005/8/quickstyle/3d1" qsCatId="3D" csTypeId="urn:microsoft.com/office/officeart/2005/8/colors/accent0_3" csCatId="mainScheme" phldr="1"/>
      <dgm:spPr/>
    </dgm:pt>
    <dgm:pt modelId="{C4569EB1-3DF9-43C2-95DC-030C1B0CFB27}">
      <dgm:prSet phldrT="[Text]" custT="1"/>
      <dgm:spPr>
        <a:solidFill>
          <a:srgbClr val="FF8989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CA" sz="2800" b="1" dirty="0" smtClean="0">
              <a:solidFill>
                <a:schemeClr val="tx1"/>
              </a:solidFill>
              <a:latin typeface="Book Antiqua" panose="02040602050305030304" pitchFamily="18" charset="0"/>
            </a:rPr>
            <a:t>Alertness or Arousal</a:t>
          </a:r>
        </a:p>
        <a:p>
          <a:r>
            <a:rPr lang="en-CA" sz="2400" dirty="0" smtClean="0">
              <a:solidFill>
                <a:schemeClr val="tx1"/>
              </a:solidFill>
              <a:latin typeface="Book Antiqua" panose="02040602050305030304" pitchFamily="18" charset="0"/>
            </a:rPr>
            <a:t>Impaired reaction time and processing speed</a:t>
          </a:r>
          <a:endParaRPr lang="en-CA" sz="24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9C5F454D-136F-401B-A115-278F4292C023}" type="parTrans" cxnId="{8992F622-2C0A-4908-B686-5B10E4456C64}">
      <dgm:prSet/>
      <dgm:spPr/>
      <dgm:t>
        <a:bodyPr/>
        <a:lstStyle/>
        <a:p>
          <a:endParaRPr lang="en-CA" sz="2400">
            <a:solidFill>
              <a:schemeClr val="tx1"/>
            </a:solidFill>
          </a:endParaRPr>
        </a:p>
      </dgm:t>
    </dgm:pt>
    <dgm:pt modelId="{8E12E6FB-532B-47DA-8F12-C25992D96898}" type="sibTrans" cxnId="{8992F622-2C0A-4908-B686-5B10E4456C64}">
      <dgm:prSet custT="1"/>
      <dgm:spPr/>
      <dgm:t>
        <a:bodyPr/>
        <a:lstStyle/>
        <a:p>
          <a:endParaRPr lang="en-CA" sz="1800" dirty="0">
            <a:solidFill>
              <a:schemeClr val="tx1"/>
            </a:solidFill>
          </a:endParaRPr>
        </a:p>
      </dgm:t>
    </dgm:pt>
    <dgm:pt modelId="{96C031DB-0574-4C51-A4A1-82297DB06FF2}">
      <dgm:prSet phldrT="[Text]" custT="1"/>
      <dgm:spPr>
        <a:solidFill>
          <a:srgbClr val="FF8989"/>
        </a:solidFill>
        <a:ln w="38100">
          <a:solidFill>
            <a:schemeClr val="tx1"/>
          </a:solidFill>
        </a:ln>
      </dgm:spPr>
      <dgm:t>
        <a:bodyPr/>
        <a:lstStyle/>
        <a:p>
          <a:pPr algn="ctr"/>
          <a:r>
            <a:rPr lang="en-CA" sz="2800" b="1" dirty="0" smtClean="0">
              <a:solidFill>
                <a:schemeClr val="tx1"/>
              </a:solidFill>
              <a:latin typeface="Book Antiqua" panose="02040602050305030304" pitchFamily="18" charset="0"/>
            </a:rPr>
            <a:t>Attentiveness</a:t>
          </a:r>
        </a:p>
        <a:p>
          <a:pPr algn="ctr"/>
          <a:r>
            <a:rPr lang="en-CA" sz="2400" dirty="0" smtClean="0">
              <a:solidFill>
                <a:schemeClr val="tx1"/>
              </a:solidFill>
              <a:latin typeface="Book Antiqua" panose="02040602050305030304" pitchFamily="18" charset="0"/>
            </a:rPr>
            <a:t>Impaired chunk of information</a:t>
          </a:r>
          <a:endParaRPr lang="en-CA" sz="24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644F8497-B7BB-4F2D-94FF-157572CF8859}" type="parTrans" cxnId="{76C17071-44C2-43AD-894E-EF17FEA68C17}">
      <dgm:prSet/>
      <dgm:spPr/>
      <dgm:t>
        <a:bodyPr/>
        <a:lstStyle/>
        <a:p>
          <a:endParaRPr lang="en-CA" sz="2400">
            <a:solidFill>
              <a:schemeClr val="tx1"/>
            </a:solidFill>
          </a:endParaRPr>
        </a:p>
      </dgm:t>
    </dgm:pt>
    <dgm:pt modelId="{0EB2A8A8-202C-4466-A0FB-A2F971DA5AA7}" type="sibTrans" cxnId="{76C17071-44C2-43AD-894E-EF17FEA68C17}">
      <dgm:prSet custT="1"/>
      <dgm:spPr/>
      <dgm:t>
        <a:bodyPr/>
        <a:lstStyle/>
        <a:p>
          <a:endParaRPr lang="en-CA" sz="2000" dirty="0">
            <a:solidFill>
              <a:schemeClr val="tx1"/>
            </a:solidFill>
          </a:endParaRPr>
        </a:p>
      </dgm:t>
    </dgm:pt>
    <dgm:pt modelId="{A95AB001-77BA-492D-AC25-D28FC48D5B74}">
      <dgm:prSet phldrT="[Text]" custT="1"/>
      <dgm:spPr>
        <a:solidFill>
          <a:srgbClr val="8F8FFF"/>
        </a:solidFill>
        <a:ln w="38100">
          <a:solidFill>
            <a:schemeClr val="tx1"/>
          </a:solidFill>
        </a:ln>
      </dgm:spPr>
      <dgm:t>
        <a:bodyPr/>
        <a:lstStyle/>
        <a:p>
          <a:pPr algn="ctr"/>
          <a:r>
            <a:rPr lang="en-CA" sz="2800" b="1" dirty="0" smtClean="0">
              <a:solidFill>
                <a:schemeClr val="tx1"/>
              </a:solidFill>
              <a:latin typeface="Book Antiqua" panose="02040602050305030304" pitchFamily="18" charset="0"/>
            </a:rPr>
            <a:t>Information Processing Circuits</a:t>
          </a:r>
          <a:endParaRPr lang="en-CA" sz="28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0D2C3F6-E0F1-47F3-958E-A084182907D7}" type="parTrans" cxnId="{1551BAC2-817B-471C-A4F1-A60C7BE4E767}">
      <dgm:prSet/>
      <dgm:spPr/>
      <dgm:t>
        <a:bodyPr/>
        <a:lstStyle/>
        <a:p>
          <a:endParaRPr lang="en-CA" sz="2400">
            <a:solidFill>
              <a:schemeClr val="tx1"/>
            </a:solidFill>
          </a:endParaRPr>
        </a:p>
      </dgm:t>
    </dgm:pt>
    <dgm:pt modelId="{00DFAB0E-4303-40A4-B9BF-FBA308F6B1C7}" type="sibTrans" cxnId="{1551BAC2-817B-471C-A4F1-A60C7BE4E767}">
      <dgm:prSet custT="1"/>
      <dgm:spPr/>
      <dgm:t>
        <a:bodyPr/>
        <a:lstStyle/>
        <a:p>
          <a:endParaRPr lang="en-CA" sz="2000" dirty="0">
            <a:solidFill>
              <a:schemeClr val="tx1"/>
            </a:solidFill>
          </a:endParaRPr>
        </a:p>
      </dgm:t>
    </dgm:pt>
    <dgm:pt modelId="{554B2B89-1BFE-49AC-9CD4-C7E267904357}">
      <dgm:prSet phldrT="[Text]" custT="1"/>
      <dgm:spPr/>
      <dgm:t>
        <a:bodyPr/>
        <a:lstStyle/>
        <a:p>
          <a:r>
            <a:rPr lang="en-CA" sz="2800" b="1" dirty="0" smtClean="0">
              <a:solidFill>
                <a:schemeClr val="tx1"/>
              </a:solidFill>
              <a:latin typeface="Bookman Old Style" panose="02050604050505020204" pitchFamily="18" charset="0"/>
            </a:rPr>
            <a:t>Task Performance</a:t>
          </a:r>
          <a:endParaRPr lang="en-CA" sz="28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CAB3F04-7D2D-44EC-B5FD-19F26BEFFBD7}" type="parTrans" cxnId="{47EC362E-2EC1-44C5-A7B0-C943EE5C250F}">
      <dgm:prSet/>
      <dgm:spPr/>
      <dgm:t>
        <a:bodyPr/>
        <a:lstStyle/>
        <a:p>
          <a:endParaRPr lang="en-CA" sz="2400">
            <a:solidFill>
              <a:schemeClr val="tx1"/>
            </a:solidFill>
          </a:endParaRPr>
        </a:p>
      </dgm:t>
    </dgm:pt>
    <dgm:pt modelId="{4EB9062C-64F2-4028-B70A-3D6AB757D2E6}" type="sibTrans" cxnId="{47EC362E-2EC1-44C5-A7B0-C943EE5C250F}">
      <dgm:prSet/>
      <dgm:spPr/>
      <dgm:t>
        <a:bodyPr/>
        <a:lstStyle/>
        <a:p>
          <a:endParaRPr lang="en-CA" sz="2400">
            <a:solidFill>
              <a:schemeClr val="tx1"/>
            </a:solidFill>
          </a:endParaRPr>
        </a:p>
      </dgm:t>
    </dgm:pt>
    <dgm:pt modelId="{164F1C20-440C-4B70-B96C-34D002925E51}" type="pres">
      <dgm:prSet presAssocID="{97E60F70-75C4-486C-9D00-51B388F92DA6}" presName="Name0" presStyleCnt="0">
        <dgm:presLayoutVars>
          <dgm:chMax val="7"/>
          <dgm:chPref val="5"/>
        </dgm:presLayoutVars>
      </dgm:prSet>
      <dgm:spPr/>
    </dgm:pt>
    <dgm:pt modelId="{CD93D75D-893D-4C43-8EFE-DBB466AB82CE}" type="pres">
      <dgm:prSet presAssocID="{97E60F70-75C4-486C-9D00-51B388F92DA6}" presName="arrowNode" presStyleLbl="node1" presStyleIdx="0" presStyleCnt="1" custAng="20511245"/>
      <dgm:spPr/>
    </dgm:pt>
    <dgm:pt modelId="{EC432CEA-72C4-49CE-B7E2-964A05729DE2}" type="pres">
      <dgm:prSet presAssocID="{C4569EB1-3DF9-43C2-95DC-030C1B0CFB27}" presName="txNode1" presStyleLbl="revTx" presStyleIdx="0" presStyleCnt="4" custScaleY="374412" custLinFactNeighborX="-97150" custLinFactNeighborY="7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90B01-262D-4635-B5E6-E402AA8419AF}" type="pres">
      <dgm:prSet presAssocID="{96C031DB-0574-4C51-A4A1-82297DB06FF2}" presName="txNode2" presStyleLbl="revTx" presStyleIdx="1" presStyleCnt="4" custScaleY="174706" custLinFactY="-15812" custLinFactNeighborX="790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10907-484B-4B3F-89A8-3F87E0DA1B36}" type="pres">
      <dgm:prSet presAssocID="{0EB2A8A8-202C-4466-A0FB-A2F971DA5AA7}" presName="dotNode2" presStyleCnt="0"/>
      <dgm:spPr/>
    </dgm:pt>
    <dgm:pt modelId="{5FCF88D5-6781-4B16-9B16-8719DC8740A5}" type="pres">
      <dgm:prSet presAssocID="{0EB2A8A8-202C-4466-A0FB-A2F971DA5AA7}" presName="dotRepeatNode" presStyleLbl="fgShp" presStyleIdx="0" presStyleCnt="2" custLinFactX="-100000" custLinFactY="40836" custLinFactNeighborX="-135932" custLinFactNeighborY="100000"/>
      <dgm:spPr/>
      <dgm:t>
        <a:bodyPr/>
        <a:lstStyle/>
        <a:p>
          <a:endParaRPr lang="en-US"/>
        </a:p>
      </dgm:t>
    </dgm:pt>
    <dgm:pt modelId="{29007A9B-8AE4-4790-A0E6-DA4DBA0A33D8}" type="pres">
      <dgm:prSet presAssocID="{A95AB001-77BA-492D-AC25-D28FC48D5B74}" presName="txNode3" presStyleLbl="revTx" presStyleIdx="2" presStyleCnt="4" custScaleY="195538" custLinFactY="35461" custLinFactNeighborX="151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87466-0945-4AB2-A33B-6FAC5CD32650}" type="pres">
      <dgm:prSet presAssocID="{00DFAB0E-4303-40A4-B9BF-FBA308F6B1C7}" presName="dotNode3" presStyleCnt="0"/>
      <dgm:spPr/>
    </dgm:pt>
    <dgm:pt modelId="{555DE5CC-8B74-4B42-8386-61EAD45BFB26}" type="pres">
      <dgm:prSet presAssocID="{00DFAB0E-4303-40A4-B9BF-FBA308F6B1C7}" presName="dotRepeatNode" presStyleLbl="fgShp" presStyleIdx="1" presStyleCnt="2" custLinFactX="122203" custLinFactNeighborX="200000" custLinFactNeighborY="79826"/>
      <dgm:spPr/>
      <dgm:t>
        <a:bodyPr/>
        <a:lstStyle/>
        <a:p>
          <a:endParaRPr lang="en-US"/>
        </a:p>
      </dgm:t>
    </dgm:pt>
    <dgm:pt modelId="{D1BBCCD8-6891-4722-B841-BD101FB6F0A7}" type="pres">
      <dgm:prSet presAssocID="{554B2B89-1BFE-49AC-9CD4-C7E267904357}" presName="txNode4" presStyleLbl="revTx" presStyleIdx="3" presStyleCnt="4" custLinFactNeighborX="63636" custLinFactNeighborY="-8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2F622-2C0A-4908-B686-5B10E4456C64}" srcId="{97E60F70-75C4-486C-9D00-51B388F92DA6}" destId="{C4569EB1-3DF9-43C2-95DC-030C1B0CFB27}" srcOrd="0" destOrd="0" parTransId="{9C5F454D-136F-401B-A115-278F4292C023}" sibTransId="{8E12E6FB-532B-47DA-8F12-C25992D96898}"/>
    <dgm:cxn modelId="{BB160606-0991-46F8-BC43-9764907B4302}" type="presOf" srcId="{00DFAB0E-4303-40A4-B9BF-FBA308F6B1C7}" destId="{555DE5CC-8B74-4B42-8386-61EAD45BFB26}" srcOrd="0" destOrd="0" presId="urn:microsoft.com/office/officeart/2009/3/layout/DescendingProcess"/>
    <dgm:cxn modelId="{551D7928-A5CC-4DD7-9C78-352B02527971}" type="presOf" srcId="{554B2B89-1BFE-49AC-9CD4-C7E267904357}" destId="{D1BBCCD8-6891-4722-B841-BD101FB6F0A7}" srcOrd="0" destOrd="0" presId="urn:microsoft.com/office/officeart/2009/3/layout/DescendingProcess"/>
    <dgm:cxn modelId="{2FBF82A3-DC59-4EB6-9366-EDB9767D5DDF}" type="presOf" srcId="{97E60F70-75C4-486C-9D00-51B388F92DA6}" destId="{164F1C20-440C-4B70-B96C-34D002925E51}" srcOrd="0" destOrd="0" presId="urn:microsoft.com/office/officeart/2009/3/layout/DescendingProcess"/>
    <dgm:cxn modelId="{76C17071-44C2-43AD-894E-EF17FEA68C17}" srcId="{97E60F70-75C4-486C-9D00-51B388F92DA6}" destId="{96C031DB-0574-4C51-A4A1-82297DB06FF2}" srcOrd="1" destOrd="0" parTransId="{644F8497-B7BB-4F2D-94FF-157572CF8859}" sibTransId="{0EB2A8A8-202C-4466-A0FB-A2F971DA5AA7}"/>
    <dgm:cxn modelId="{C9735632-2876-4866-94E0-59AF19B76129}" type="presOf" srcId="{C4569EB1-3DF9-43C2-95DC-030C1B0CFB27}" destId="{EC432CEA-72C4-49CE-B7E2-964A05729DE2}" srcOrd="0" destOrd="0" presId="urn:microsoft.com/office/officeart/2009/3/layout/DescendingProcess"/>
    <dgm:cxn modelId="{47EC362E-2EC1-44C5-A7B0-C943EE5C250F}" srcId="{97E60F70-75C4-486C-9D00-51B388F92DA6}" destId="{554B2B89-1BFE-49AC-9CD4-C7E267904357}" srcOrd="3" destOrd="0" parTransId="{CCAB3F04-7D2D-44EC-B5FD-19F26BEFFBD7}" sibTransId="{4EB9062C-64F2-4028-B70A-3D6AB757D2E6}"/>
    <dgm:cxn modelId="{448D0560-21C4-478D-B8C1-CBF5F4791FBE}" type="presOf" srcId="{A95AB001-77BA-492D-AC25-D28FC48D5B74}" destId="{29007A9B-8AE4-4790-A0E6-DA4DBA0A33D8}" srcOrd="0" destOrd="0" presId="urn:microsoft.com/office/officeart/2009/3/layout/DescendingProcess"/>
    <dgm:cxn modelId="{1551BAC2-817B-471C-A4F1-A60C7BE4E767}" srcId="{97E60F70-75C4-486C-9D00-51B388F92DA6}" destId="{A95AB001-77BA-492D-AC25-D28FC48D5B74}" srcOrd="2" destOrd="0" parTransId="{C0D2C3F6-E0F1-47F3-958E-A084182907D7}" sibTransId="{00DFAB0E-4303-40A4-B9BF-FBA308F6B1C7}"/>
    <dgm:cxn modelId="{AD1430A5-C3D8-465E-8547-624A826E4B8B}" type="presOf" srcId="{96C031DB-0574-4C51-A4A1-82297DB06FF2}" destId="{9C690B01-262D-4635-B5E6-E402AA8419AF}" srcOrd="0" destOrd="0" presId="urn:microsoft.com/office/officeart/2009/3/layout/DescendingProcess"/>
    <dgm:cxn modelId="{EDC054D9-7732-46D2-897A-EC8CCC31C8D5}" type="presOf" srcId="{0EB2A8A8-202C-4466-A0FB-A2F971DA5AA7}" destId="{5FCF88D5-6781-4B16-9B16-8719DC8740A5}" srcOrd="0" destOrd="0" presId="urn:microsoft.com/office/officeart/2009/3/layout/DescendingProcess"/>
    <dgm:cxn modelId="{432E6757-B91B-4E31-BC96-99F593F112DA}" type="presParOf" srcId="{164F1C20-440C-4B70-B96C-34D002925E51}" destId="{CD93D75D-893D-4C43-8EFE-DBB466AB82CE}" srcOrd="0" destOrd="0" presId="urn:microsoft.com/office/officeart/2009/3/layout/DescendingProcess"/>
    <dgm:cxn modelId="{2F842CF0-F237-4CC1-8D1C-437E88721404}" type="presParOf" srcId="{164F1C20-440C-4B70-B96C-34D002925E51}" destId="{EC432CEA-72C4-49CE-B7E2-964A05729DE2}" srcOrd="1" destOrd="0" presId="urn:microsoft.com/office/officeart/2009/3/layout/DescendingProcess"/>
    <dgm:cxn modelId="{3D632258-9D25-4E57-B2F2-EFB1AED7F079}" type="presParOf" srcId="{164F1C20-440C-4B70-B96C-34D002925E51}" destId="{9C690B01-262D-4635-B5E6-E402AA8419AF}" srcOrd="2" destOrd="0" presId="urn:microsoft.com/office/officeart/2009/3/layout/DescendingProcess"/>
    <dgm:cxn modelId="{5A1BD6F7-62F7-4D5B-9ABC-42E8AF016C0D}" type="presParOf" srcId="{164F1C20-440C-4B70-B96C-34D002925E51}" destId="{2DD10907-484B-4B3F-89A8-3F87E0DA1B36}" srcOrd="3" destOrd="0" presId="urn:microsoft.com/office/officeart/2009/3/layout/DescendingProcess"/>
    <dgm:cxn modelId="{56E93293-A9C5-42E4-AA69-F61D2414627E}" type="presParOf" srcId="{2DD10907-484B-4B3F-89A8-3F87E0DA1B36}" destId="{5FCF88D5-6781-4B16-9B16-8719DC8740A5}" srcOrd="0" destOrd="0" presId="urn:microsoft.com/office/officeart/2009/3/layout/DescendingProcess"/>
    <dgm:cxn modelId="{2A9FACD0-1FD3-48FD-ACE6-4810CD1B062B}" type="presParOf" srcId="{164F1C20-440C-4B70-B96C-34D002925E51}" destId="{29007A9B-8AE4-4790-A0E6-DA4DBA0A33D8}" srcOrd="4" destOrd="0" presId="urn:microsoft.com/office/officeart/2009/3/layout/DescendingProcess"/>
    <dgm:cxn modelId="{DB6932DB-CE39-4212-A5EF-F066262C8148}" type="presParOf" srcId="{164F1C20-440C-4B70-B96C-34D002925E51}" destId="{D3087466-0945-4AB2-A33B-6FAC5CD32650}" srcOrd="5" destOrd="0" presId="urn:microsoft.com/office/officeart/2009/3/layout/DescendingProcess"/>
    <dgm:cxn modelId="{9B1527F4-C369-4EDB-809E-E204CF47476D}" type="presParOf" srcId="{D3087466-0945-4AB2-A33B-6FAC5CD32650}" destId="{555DE5CC-8B74-4B42-8386-61EAD45BFB26}" srcOrd="0" destOrd="0" presId="urn:microsoft.com/office/officeart/2009/3/layout/DescendingProcess"/>
    <dgm:cxn modelId="{C0E9332A-7342-4B39-99A3-8FA9A9E9C682}" type="presParOf" srcId="{164F1C20-440C-4B70-B96C-34D002925E51}" destId="{D1BBCCD8-6891-4722-B841-BD101FB6F0A7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3D75D-893D-4C43-8EFE-DBB466AB82CE}">
      <dsp:nvSpPr>
        <dsp:cNvPr id="0" name=""/>
        <dsp:cNvSpPr/>
      </dsp:nvSpPr>
      <dsp:spPr>
        <a:xfrm rot="3307619">
          <a:off x="2321982" y="1411637"/>
          <a:ext cx="3946822" cy="275241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F88D5-6781-4B16-9B16-8719DC8740A5}">
      <dsp:nvSpPr>
        <dsp:cNvPr id="0" name=""/>
        <dsp:cNvSpPr/>
      </dsp:nvSpPr>
      <dsp:spPr>
        <a:xfrm>
          <a:off x="3733800" y="2033932"/>
          <a:ext cx="99669" cy="99669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DE5CC-8B74-4B42-8386-61EAD45BFB26}">
      <dsp:nvSpPr>
        <dsp:cNvPr id="0" name=""/>
        <dsp:cNvSpPr/>
      </dsp:nvSpPr>
      <dsp:spPr>
        <a:xfrm>
          <a:off x="5158131" y="2819401"/>
          <a:ext cx="99669" cy="99669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432CEA-72C4-49CE-B7E2-964A05729DE2}">
      <dsp:nvSpPr>
        <dsp:cNvPr id="0" name=""/>
        <dsp:cNvSpPr/>
      </dsp:nvSpPr>
      <dsp:spPr>
        <a:xfrm>
          <a:off x="249627" y="76202"/>
          <a:ext cx="1860804" cy="2738899"/>
        </a:xfrm>
        <a:prstGeom prst="rect">
          <a:avLst/>
        </a:prstGeom>
        <a:solidFill>
          <a:srgbClr val="FF8989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Alertness or Arousal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Impaired reaction time and processing speed</a:t>
          </a:r>
          <a:endParaRPr lang="en-CA" sz="24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249627" y="76202"/>
        <a:ext cx="1860804" cy="2738899"/>
      </dsp:txXfrm>
    </dsp:sp>
    <dsp:sp modelId="{9C690B01-262D-4635-B5E6-E402AA8419AF}">
      <dsp:nvSpPr>
        <dsp:cNvPr id="0" name=""/>
        <dsp:cNvSpPr/>
      </dsp:nvSpPr>
      <dsp:spPr>
        <a:xfrm>
          <a:off x="4724411" y="457203"/>
          <a:ext cx="2564892" cy="1278009"/>
        </a:xfrm>
        <a:prstGeom prst="rect">
          <a:avLst/>
        </a:prstGeom>
        <a:solidFill>
          <a:srgbClr val="FF8989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Attentiveness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Impaired chunk of information</a:t>
          </a:r>
          <a:endParaRPr lang="en-CA" sz="24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724411" y="457203"/>
        <a:ext cx="2564892" cy="1278009"/>
      </dsp:txXfrm>
    </dsp:sp>
    <dsp:sp modelId="{29007A9B-8AE4-4790-A0E6-DA4DBA0A33D8}">
      <dsp:nvSpPr>
        <dsp:cNvPr id="0" name=""/>
        <dsp:cNvSpPr/>
      </dsp:nvSpPr>
      <dsp:spPr>
        <a:xfrm>
          <a:off x="2438411" y="3065398"/>
          <a:ext cx="2514600" cy="1430399"/>
        </a:xfrm>
        <a:prstGeom prst="rect">
          <a:avLst/>
        </a:prstGeom>
        <a:solidFill>
          <a:srgbClr val="8F8FFF"/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Information Processing Circuits</a:t>
          </a:r>
          <a:endParaRPr lang="en-CA" sz="2800" b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2438411" y="3065398"/>
        <a:ext cx="2514600" cy="1430399"/>
      </dsp:txXfrm>
    </dsp:sp>
    <dsp:sp modelId="{D1BBCCD8-6891-4722-B841-BD101FB6F0A7}">
      <dsp:nvSpPr>
        <dsp:cNvPr id="0" name=""/>
        <dsp:cNvSpPr/>
      </dsp:nvSpPr>
      <dsp:spPr>
        <a:xfrm>
          <a:off x="6172191" y="3733803"/>
          <a:ext cx="2514600" cy="73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solidFill>
                <a:schemeClr val="tx1"/>
              </a:solidFill>
              <a:latin typeface="Bookman Old Style" panose="02050604050505020204" pitchFamily="18" charset="0"/>
            </a:rPr>
            <a:t>Task Performance</a:t>
          </a:r>
          <a:endParaRPr lang="en-CA" sz="2800" b="1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>
        <a:off x="6172191" y="3733803"/>
        <a:ext cx="2514600" cy="73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1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8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7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2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VIDEO</a:t>
            </a:r>
          </a:p>
          <a:p>
            <a:r>
              <a:rPr lang="en-US" baseline="0" dirty="0" smtClean="0"/>
              <a:t>Click the video ONCE to play it (a second click will stop it)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41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3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1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5 Based in Impairment in Regulation of Sensorium.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Disorganized Expressions.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2521902"/>
          <a:ext cx="9163313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916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 PLAYING WITH ‘THINGS’ IN THE AIR, RESPONDING TO AUDITORY HALLUCINATIONS, PICKING ‘THINGS’ FROM </a:t>
                      </a:r>
                      <a:r>
                        <a:rPr lang="en-C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BODY </a:t>
                      </a: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OR FURNITURE, ETC.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51" y="3505200"/>
            <a:ext cx="3086297" cy="322184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2514600"/>
          <a:ext cx="9144000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6. MENTAL OR PHYSICAL LETHARGY, OR GENERAL FUNCTIONAL DECLINE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054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Rounded MT Bold" panose="020F0704030504030204" pitchFamily="34" charset="0"/>
              </a:rPr>
              <a:t>e.g., change </a:t>
            </a:r>
            <a:r>
              <a:rPr lang="en-US" sz="2000" dirty="0">
                <a:latin typeface="Arial Rounded MT Bold" panose="020F0704030504030204" pitchFamily="34" charset="0"/>
              </a:rPr>
              <a:t>in swallow, </a:t>
            </a:r>
            <a:r>
              <a:rPr lang="en-US" sz="2000" dirty="0" smtClean="0">
                <a:latin typeface="Arial Rounded MT Bold" panose="020F0704030504030204" pitchFamily="34" charset="0"/>
              </a:rPr>
              <a:t>intake, posture</a:t>
            </a:r>
            <a:r>
              <a:rPr lang="en-US" sz="2000" dirty="0">
                <a:latin typeface="Arial Rounded MT Bold" panose="020F0704030504030204" pitchFamily="34" charset="0"/>
              </a:rPr>
              <a:t>, </a:t>
            </a:r>
            <a:r>
              <a:rPr lang="en-US" sz="2000" dirty="0" smtClean="0">
                <a:latin typeface="Arial Rounded MT Bold" panose="020F0704030504030204" pitchFamily="34" charset="0"/>
              </a:rPr>
              <a:t>cognition, continence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916" y1="26870" x2="60903" y2="60942"/>
                        <a14:foregroundMark x1="63396" y1="62327" x2="62928" y2="67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928668"/>
            <a:ext cx="5981700" cy="324353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490" y="2819400"/>
            <a:ext cx="8403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Expressions</a:t>
            </a: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Increased “confusion</a:t>
            </a:r>
            <a:r>
              <a:rPr lang="en-CA" sz="3600" dirty="0">
                <a:latin typeface="Arial Rounded MT Bold" panose="020F0704030504030204" pitchFamily="34" charset="0"/>
              </a:rPr>
              <a:t>” from </a:t>
            </a:r>
            <a:r>
              <a:rPr lang="en-CA" sz="3600" b="1" u="sng" dirty="0" smtClean="0">
                <a:latin typeface="Arial Rounded MT Bold" panose="020F0704030504030204" pitchFamily="34" charset="0"/>
              </a:rPr>
              <a:t>baseline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2819400"/>
            <a:ext cx="830580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Expressions</a:t>
            </a:r>
          </a:p>
          <a:p>
            <a:pPr algn="ctr">
              <a:lnSpc>
                <a:spcPct val="160000"/>
              </a:lnSpc>
            </a:pPr>
            <a:endParaRPr lang="en-CA" sz="12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“My body physiology has changed.  Please help me find the cause.”</a:t>
            </a:r>
            <a:endParaRPr lang="en-CA" sz="3600" b="1" u="sng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250484"/>
            <a:ext cx="9143999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 Rounded MT Bold" panose="020F0704030504030204" pitchFamily="34" charset="0"/>
              </a:rPr>
              <a:t>Physiological Workup</a:t>
            </a:r>
            <a:endParaRPr lang="en-US" sz="2500" dirty="0">
              <a:latin typeface="Arial Rounded MT Bold" panose="020F07040305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 Rounded MT Bold" panose="020F0704030504030204" pitchFamily="34" charset="0"/>
              </a:rPr>
              <a:t>Bowel/Bladder </a:t>
            </a:r>
            <a:r>
              <a:rPr lang="en-US" sz="2500" dirty="0">
                <a:latin typeface="Arial Rounded MT Bold" panose="020F0704030504030204" pitchFamily="34" charset="0"/>
              </a:rPr>
              <a:t>Functions, </a:t>
            </a:r>
            <a:r>
              <a:rPr lang="en-US" sz="2500" dirty="0" smtClean="0">
                <a:latin typeface="Arial Rounded MT Bold" panose="020F0704030504030204" pitchFamily="34" charset="0"/>
              </a:rPr>
              <a:t>Hearing                                    or </a:t>
            </a:r>
            <a:r>
              <a:rPr lang="en-US" sz="2500" dirty="0">
                <a:latin typeface="Arial Rounded MT Bold" panose="020F0704030504030204" pitchFamily="34" charset="0"/>
              </a:rPr>
              <a:t>Vision Changes, </a:t>
            </a:r>
            <a:r>
              <a:rPr lang="en-US" sz="2500" dirty="0" smtClean="0">
                <a:latin typeface="Arial Rounded MT Bold" panose="020F0704030504030204" pitchFamily="34" charset="0"/>
              </a:rPr>
              <a:t>Pain, </a:t>
            </a:r>
            <a:r>
              <a:rPr lang="en-US" sz="2500" dirty="0">
                <a:latin typeface="Arial Rounded MT Bold" panose="020F0704030504030204" pitchFamily="34" charset="0"/>
              </a:rPr>
              <a:t>Dentition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 Rounded MT Bold" panose="020F0704030504030204" pitchFamily="34" charset="0"/>
              </a:rPr>
              <a:t>Circadian Rhythm Changes</a:t>
            </a:r>
            <a:endParaRPr lang="en-US" sz="25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 Rounded MT Bold" panose="020F0704030504030204" pitchFamily="34" charset="0"/>
              </a:rPr>
              <a:t>Infective </a:t>
            </a:r>
            <a:r>
              <a:rPr lang="en-US" sz="2500" dirty="0" smtClean="0">
                <a:latin typeface="Arial Rounded MT Bold" panose="020F0704030504030204" pitchFamily="34" charset="0"/>
              </a:rPr>
              <a:t>Workup</a:t>
            </a:r>
            <a:endParaRPr lang="en-US" sz="25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 Rounded MT Bold" panose="020F0704030504030204" pitchFamily="34" charset="0"/>
              </a:rPr>
              <a:t>Metabolic </a:t>
            </a:r>
            <a:r>
              <a:rPr lang="en-US" sz="2500" dirty="0" smtClean="0">
                <a:latin typeface="Arial Rounded MT Bold" panose="020F0704030504030204" pitchFamily="34" charset="0"/>
              </a:rPr>
              <a:t>Workup</a:t>
            </a:r>
            <a:endParaRPr lang="en-US" sz="2500" dirty="0"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Arial Rounded MT Bold" panose="020F0704030504030204" pitchFamily="34" charset="0"/>
              </a:rPr>
              <a:t>Medication </a:t>
            </a:r>
            <a:r>
              <a:rPr lang="en-US" sz="2500" dirty="0" smtClean="0">
                <a:latin typeface="Arial Rounded MT Bold" panose="020F0704030504030204" pitchFamily="34" charset="0"/>
              </a:rPr>
              <a:t>Optimization</a:t>
            </a:r>
            <a:endParaRPr lang="en-US" sz="25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98">
            <a:off x="6509252" y="3773769"/>
            <a:ext cx="2993923" cy="32267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1"/>
          <a:stretch/>
        </p:blipFill>
        <p:spPr>
          <a:xfrm>
            <a:off x="4927" y="4650828"/>
            <a:ext cx="9139073" cy="190237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63464" y="2971799"/>
            <a:ext cx="2279848" cy="1155268"/>
          </a:xfrm>
          <a:prstGeom prst="ellipse">
            <a:avLst/>
          </a:prstGeom>
          <a:solidFill>
            <a:srgbClr val="FF8989"/>
          </a:solidFill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00" dirty="0">
                <a:effectLst/>
                <a:latin typeface="Bookman Old Style"/>
                <a:ea typeface="Calibri"/>
                <a:cs typeface="Times New Roman"/>
              </a:rPr>
              <a:t> </a:t>
            </a:r>
            <a:endParaRPr lang="en-US" sz="14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Bookman Old Style"/>
                <a:ea typeface="Calibri"/>
                <a:cs typeface="Times New Roman"/>
              </a:rPr>
              <a:t>Sensorium</a:t>
            </a:r>
            <a:endParaRPr lang="en-US" sz="2000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Lightning Bolt 5"/>
          <p:cNvSpPr/>
          <p:nvPr/>
        </p:nvSpPr>
        <p:spPr>
          <a:xfrm rot="3548818">
            <a:off x="4716353" y="2317158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27506"/>
            <a:ext cx="63246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57200">
              <a:lnSpc>
                <a:spcPct val="150000"/>
              </a:lnSpc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CA" sz="3200" dirty="0">
                <a:latin typeface="Arial Rounded MT Bold" panose="020F0704030504030204" pitchFamily="34" charset="0"/>
              </a:rPr>
              <a:t>Impaired reaction </a:t>
            </a:r>
            <a:r>
              <a:rPr lang="en-CA" sz="3200" dirty="0" smtClean="0">
                <a:latin typeface="Arial Rounded MT Bold" panose="020F0704030504030204" pitchFamily="34" charset="0"/>
              </a:rPr>
              <a:t>time</a:t>
            </a:r>
            <a:endParaRPr lang="en-CA" sz="3200" dirty="0">
              <a:latin typeface="Arial Rounded MT Bold" panose="020F0704030504030204" pitchFamily="34" charset="0"/>
            </a:endParaRPr>
          </a:p>
          <a:p>
            <a:pPr marL="0" lvl="1" indent="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CA" sz="3200" dirty="0">
                <a:latin typeface="Arial Rounded MT Bold" panose="020F0704030504030204" pitchFamily="34" charset="0"/>
              </a:rPr>
              <a:t>Impaired processing </a:t>
            </a:r>
            <a:r>
              <a:rPr lang="en-CA" sz="3200" dirty="0" smtClean="0">
                <a:latin typeface="Arial Rounded MT Bold" panose="020F0704030504030204" pitchFamily="34" charset="0"/>
              </a:rPr>
              <a:t>speed</a:t>
            </a:r>
            <a:endParaRPr lang="en-CA" sz="3200" dirty="0">
              <a:latin typeface="Arial Rounded MT Bold" panose="020F0704030504030204" pitchFamily="34" charset="0"/>
            </a:endParaRPr>
          </a:p>
          <a:p>
            <a:pPr marL="0" lvl="1" indent="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CA" sz="3200" dirty="0">
                <a:latin typeface="Arial Rounded MT Bold" panose="020F0704030504030204" pitchFamily="34" charset="0"/>
              </a:rPr>
              <a:t>Impairment in which </a:t>
            </a:r>
            <a:r>
              <a:rPr lang="en-CA" sz="3200" dirty="0" smtClean="0">
                <a:latin typeface="Arial Rounded MT Bold" panose="020F0704030504030204" pitchFamily="34" charset="0"/>
              </a:rPr>
              <a:t>“chunk</a:t>
            </a:r>
            <a:r>
              <a:rPr lang="en-CA" sz="3200" dirty="0">
                <a:latin typeface="Arial Rounded MT Bold" panose="020F0704030504030204" pitchFamily="34" charset="0"/>
              </a:rPr>
              <a:t>” of information is processed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390" y1="11038" x2="34088" y2="6045"/>
                        <a14:foregroundMark x1="38897" y1="21551" x2="36775" y2="21551"/>
                        <a14:foregroundMark x1="46393" y1="7622" x2="51768" y2="2102"/>
                        <a14:foregroundMark x1="50636" y1="18528" x2="53324" y2="18134"/>
                        <a14:foregroundMark x1="63083" y1="8147" x2="68883" y2="5650"/>
                        <a14:foregroundMark x1="63508" y1="21025" x2="65205" y2="22076"/>
                        <a14:foregroundMark x1="25460" y1="34560" x2="82320" y2="67017"/>
                        <a14:foregroundMark x1="23338" y1="35480" x2="10325" y2="38502"/>
                        <a14:foregroundMark x1="47383" y1="78975" x2="49081" y2="8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76" y="3810000"/>
            <a:ext cx="2935224" cy="315906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2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0" y="2285999"/>
          <a:ext cx="9144000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3962400" y="5181600"/>
            <a:ext cx="1219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01040" y="3429000"/>
            <a:ext cx="92336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33400" y="2438400"/>
            <a:ext cx="4495800" cy="2057400"/>
          </a:xfrm>
          <a:prstGeom prst="wedgeRoundRectCallout">
            <a:avLst>
              <a:gd name="adj1" fmla="val -62492"/>
              <a:gd name="adj2" fmla="val 680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3733800" y="4876800"/>
            <a:ext cx="4648200" cy="1447800"/>
          </a:xfrm>
          <a:prstGeom prst="wedgeRectCallout">
            <a:avLst>
              <a:gd name="adj1" fmla="val 65657"/>
              <a:gd name="adj2" fmla="val 810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latin typeface="Book Antiqua" panose="02040602050305030304" pitchFamily="18" charset="0"/>
              </a:rPr>
              <a:t>There is something different about Ms. Smith </a:t>
            </a:r>
            <a:r>
              <a:rPr lang="en-CA" sz="3200" dirty="0" smtClean="0">
                <a:latin typeface="Book Antiqua" panose="02040602050305030304" pitchFamily="18" charset="0"/>
              </a:rPr>
              <a:t>today.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029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latin typeface="Book Antiqua" panose="02040602050305030304" pitchFamily="18" charset="0"/>
              </a:rPr>
              <a:t>Ms. Smith </a:t>
            </a:r>
            <a:r>
              <a:rPr lang="en-CA" sz="3200" dirty="0" smtClean="0">
                <a:latin typeface="Book Antiqua" panose="02040602050305030304" pitchFamily="18" charset="0"/>
              </a:rPr>
              <a:t>seems </a:t>
            </a:r>
            <a:r>
              <a:rPr lang="en-CA" sz="3200" dirty="0">
                <a:latin typeface="Book Antiqua" panose="02040602050305030304" pitchFamily="18" charset="0"/>
              </a:rPr>
              <a:t>more confused </a:t>
            </a:r>
            <a:r>
              <a:rPr lang="en-CA" sz="3200" dirty="0" smtClean="0">
                <a:latin typeface="Book Antiqua" panose="02040602050305030304" pitchFamily="18" charset="0"/>
              </a:rPr>
              <a:t>as of late.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95300" y="2514600"/>
          <a:ext cx="8153400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81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APPEARING "VACANT" OR "LOST" IN FACIAL EXPRESSIONS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15218" r="21586" b="31264"/>
          <a:stretch/>
        </p:blipFill>
        <p:spPr>
          <a:xfrm rot="1614942">
            <a:off x="3229303" y="3770586"/>
            <a:ext cx="2727434" cy="305851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oef68YabD0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1219200"/>
            <a:ext cx="5286376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2800" y="6180892"/>
            <a:ext cx="19526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Full video found at </a:t>
            </a:r>
            <a:r>
              <a:rPr lang="en-US" sz="1200" dirty="0" smtClean="0"/>
              <a:t>https</a:t>
            </a:r>
            <a:r>
              <a:rPr lang="en-US" sz="1200" dirty="0"/>
              <a:t>://www.youtube.com/watch?v=3oef68YabD0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1846" y="228600"/>
          <a:ext cx="8431154" cy="651918"/>
        </p:xfrm>
        <a:graphic>
          <a:graphicData uri="http://schemas.openxmlformats.org/drawingml/2006/table">
            <a:tbl>
              <a:tblPr firstRow="1" firstCol="1" bandRow="1"/>
              <a:tblGrid>
                <a:gridCol w="843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19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DISORGANIZED THINKING, UNINTELLIGIBLE/GARBLED SPEECH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1000" y="2514600"/>
          <a:ext cx="8382000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RAPID SHIFTS IN, OR INCONGRUENCE OF, EMOTIONAL STATES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90" y="3405353"/>
            <a:ext cx="3373820" cy="33738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2514600"/>
          <a:ext cx="9144000" cy="609600"/>
        </p:xfrm>
        <a:graphic>
          <a:graphicData uri="http://schemas.openxmlformats.org/drawingml/2006/table">
            <a:tbl>
              <a:tblPr firstRow="1" firstCol="1" bandRow="1"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INAPPROPRIATE MIXING OF FOOD OR DRESSING/LAYERING OF CLOTHES, SMEARING FECAL MATTER, PLAYING </a:t>
                      </a:r>
                      <a:r>
                        <a:rPr lang="en-C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IN</a:t>
                      </a:r>
                      <a:r>
                        <a:rPr lang="en-CA" sz="20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20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TOILET </a:t>
                      </a: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BOWL, ETC.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73" y="3352800"/>
            <a:ext cx="5278254" cy="3276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in Impairment in Regulation of Sensorium</a:t>
            </a:r>
          </a:p>
          <a:p>
            <a:pPr mar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33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Disorganized Expressions</a:t>
            </a:r>
            <a:endParaRPr lang="en-CA" dirty="0" smtClean="0">
              <a:ln>
                <a:solidFill>
                  <a:schemeClr val="tx1"/>
                </a:solidFill>
              </a:ln>
              <a:solidFill>
                <a:srgbClr val="FF333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77130</TotalTime>
  <Words>682</Words>
  <Application>Microsoft Office PowerPoint</Application>
  <PresentationFormat>On-screen Show (4:3)</PresentationFormat>
  <Paragraphs>141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Aharoni</vt:lpstr>
      <vt:lpstr>Arial</vt:lpstr>
      <vt:lpstr>Arial Rounded MT Bold</vt:lpstr>
      <vt:lpstr>Book Antiqua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1082</cp:revision>
  <cp:lastPrinted>2019-05-13T19:21:09Z</cp:lastPrinted>
  <dcterms:created xsi:type="dcterms:W3CDTF">2018-01-29T20:08:37Z</dcterms:created>
  <dcterms:modified xsi:type="dcterms:W3CDTF">2020-08-14T14:22:57Z</dcterms:modified>
</cp:coreProperties>
</file>