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92" r:id="rId1"/>
  </p:sldMasterIdLst>
  <p:notesMasterIdLst>
    <p:notesMasterId r:id="rId21"/>
  </p:notesMasterIdLst>
  <p:handoutMasterIdLst>
    <p:handoutMasterId r:id="rId22"/>
  </p:handoutMasterIdLst>
  <p:sldIdLst>
    <p:sldId id="863" r:id="rId2"/>
    <p:sldId id="714" r:id="rId3"/>
    <p:sldId id="804" r:id="rId4"/>
    <p:sldId id="805" r:id="rId5"/>
    <p:sldId id="806" r:id="rId6"/>
    <p:sldId id="715" r:id="rId7"/>
    <p:sldId id="815" r:id="rId8"/>
    <p:sldId id="843" r:id="rId9"/>
    <p:sldId id="717" r:id="rId10"/>
    <p:sldId id="816" r:id="rId11"/>
    <p:sldId id="720" r:id="rId12"/>
    <p:sldId id="721" r:id="rId13"/>
    <p:sldId id="722" r:id="rId14"/>
    <p:sldId id="723" r:id="rId15"/>
    <p:sldId id="724" r:id="rId16"/>
    <p:sldId id="725" r:id="rId17"/>
    <p:sldId id="726" r:id="rId18"/>
    <p:sldId id="727" r:id="rId19"/>
    <p:sldId id="728" r:id="rId2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81D"/>
    <a:srgbClr val="FFFF6D"/>
    <a:srgbClr val="81FF81"/>
    <a:srgbClr val="F1FAB8"/>
    <a:srgbClr val="FFB685"/>
    <a:srgbClr val="FF8989"/>
    <a:srgbClr val="8F8FFF"/>
    <a:srgbClr val="6161FF"/>
    <a:srgbClr val="FF3333"/>
    <a:srgbClr val="2AC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9" autoAdjust="0"/>
    <p:restoredTop sz="81670" autoAdjust="0"/>
  </p:normalViewPr>
  <p:slideViewPr>
    <p:cSldViewPr>
      <p:cViewPr varScale="1">
        <p:scale>
          <a:sx n="94" d="100"/>
          <a:sy n="94" d="100"/>
        </p:scale>
        <p:origin x="238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5868"/>
    </p:cViewPr>
  </p:sorterViewPr>
  <p:notesViewPr>
    <p:cSldViewPr>
      <p:cViewPr varScale="1">
        <p:scale>
          <a:sx n="114" d="100"/>
          <a:sy n="114" d="100"/>
        </p:scale>
        <p:origin x="-2292" y="-96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D4206-1841-48F1-A0BB-661AD6A84442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E7476AC-12A1-4CCD-9E81-D68ACBA96083}">
      <dgm:prSet phldrT="[Text]" custT="1"/>
      <dgm:spPr>
        <a:xfrm>
          <a:off x="1335490" y="182965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1F154D37-FBDE-4948-9DF3-FD4C07AA283B}" type="parTrans" cxnId="{335A5600-559F-407E-B2A2-632373547CA8}">
      <dgm:prSet/>
      <dgm:spPr/>
      <dgm:t>
        <a:bodyPr/>
        <a:lstStyle/>
        <a:p>
          <a:pPr algn="ctr"/>
          <a:endParaRPr lang="en-CA" sz="3200" b="1"/>
        </a:p>
      </dgm:t>
    </dgm:pt>
    <dgm:pt modelId="{80CF9F67-8485-4836-94A1-6CD3B2749229}" type="sibTrans" cxnId="{335A5600-559F-407E-B2A2-632373547CA8}">
      <dgm:prSet/>
      <dgm:spPr/>
      <dgm:t>
        <a:bodyPr/>
        <a:lstStyle/>
        <a:p>
          <a:pPr algn="ctr"/>
          <a:endParaRPr lang="en-CA" sz="3200" b="1"/>
        </a:p>
      </dgm:t>
    </dgm:pt>
    <dgm:pt modelId="{6BDBDDFD-03FF-4FEA-B042-D5294A2B246F}">
      <dgm:prSet phldrT="[Text]" custT="1"/>
      <dgm:spPr>
        <a:xfrm rot="5400000">
          <a:off x="2789586" y="182965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 rIns="64008"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4813428D-3C96-4354-9EF2-A08368DEDF8C}" type="parTrans" cxnId="{7443AD65-EA80-4B5D-B2BE-F003A6484804}">
      <dgm:prSet/>
      <dgm:spPr/>
      <dgm:t>
        <a:bodyPr/>
        <a:lstStyle/>
        <a:p>
          <a:pPr algn="ctr"/>
          <a:endParaRPr lang="en-CA" sz="3200" b="1"/>
        </a:p>
      </dgm:t>
    </dgm:pt>
    <dgm:pt modelId="{5DE32896-1420-4C09-84A4-6AB762118BDC}" type="sibTrans" cxnId="{7443AD65-EA80-4B5D-B2BE-F003A6484804}">
      <dgm:prSet/>
      <dgm:spPr/>
      <dgm:t>
        <a:bodyPr/>
        <a:lstStyle/>
        <a:p>
          <a:pPr algn="ctr"/>
          <a:endParaRPr lang="en-CA" sz="3200" b="1"/>
        </a:p>
      </dgm:t>
    </dgm:pt>
    <dgm:pt modelId="{C4317CD5-8BA5-4833-993A-EF0F65610CC7}">
      <dgm:prSet phldrT="[Text]" custT="1"/>
      <dgm:spPr>
        <a:xfrm rot="10800000">
          <a:off x="2789586" y="1637061"/>
          <a:ext cx="1389897" cy="1389897"/>
        </a:xfrm>
        <a:solidFill>
          <a:srgbClr val="F1FAB8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CA" sz="1800" b="1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Emotional Regulatory Circuits</a:t>
          </a:r>
        </a:p>
      </dgm:t>
    </dgm:pt>
    <dgm:pt modelId="{F6C15282-CB05-4E76-84D4-EA37ED227253}" type="parTrans" cxnId="{AB221E37-8BEA-4DC9-9A47-103A89146E3B}">
      <dgm:prSet/>
      <dgm:spPr/>
      <dgm:t>
        <a:bodyPr/>
        <a:lstStyle/>
        <a:p>
          <a:pPr algn="ctr"/>
          <a:endParaRPr lang="en-CA" sz="3200" b="1"/>
        </a:p>
      </dgm:t>
    </dgm:pt>
    <dgm:pt modelId="{A034068D-6037-43AB-A5EF-0BBC1DA47591}" type="sibTrans" cxnId="{AB221E37-8BEA-4DC9-9A47-103A89146E3B}">
      <dgm:prSet/>
      <dgm:spPr/>
      <dgm:t>
        <a:bodyPr/>
        <a:lstStyle/>
        <a:p>
          <a:pPr algn="ctr"/>
          <a:endParaRPr lang="en-CA" sz="3200" b="1"/>
        </a:p>
      </dgm:t>
    </dgm:pt>
    <dgm:pt modelId="{4B12BB1A-6F4D-4D01-BA2D-C5DC8C924F20}">
      <dgm:prSet phldrT="[Text]" custT="1"/>
      <dgm:spPr>
        <a:xfrm rot="16200000">
          <a:off x="1335490" y="1637061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8E86FA51-DC96-425E-A2D0-31D930B2DF61}" type="parTrans" cxnId="{31AF9EEF-9F55-41FB-8EF8-31070978ADD9}">
      <dgm:prSet/>
      <dgm:spPr/>
      <dgm:t>
        <a:bodyPr/>
        <a:lstStyle/>
        <a:p>
          <a:pPr algn="ctr"/>
          <a:endParaRPr lang="en-CA" sz="3200" b="1"/>
        </a:p>
      </dgm:t>
    </dgm:pt>
    <dgm:pt modelId="{FE54B19C-8825-4D67-A142-23196C5895AD}" type="sibTrans" cxnId="{31AF9EEF-9F55-41FB-8EF8-31070978ADD9}">
      <dgm:prSet/>
      <dgm:spPr/>
      <dgm:t>
        <a:bodyPr/>
        <a:lstStyle/>
        <a:p>
          <a:pPr algn="ctr"/>
          <a:endParaRPr lang="en-CA" sz="3200" b="1"/>
        </a:p>
      </dgm:t>
    </dgm:pt>
    <dgm:pt modelId="{3C3F9F88-D18D-4B53-8A09-4517EA20FB79}" type="pres">
      <dgm:prSet presAssocID="{14ED4206-1841-48F1-A0BB-661AD6A8444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C172904-0E0F-48C0-834C-C131143236FD}" type="pres">
      <dgm:prSet presAssocID="{14ED4206-1841-48F1-A0BB-661AD6A84442}" presName="children" presStyleCnt="0"/>
      <dgm:spPr/>
    </dgm:pt>
    <dgm:pt modelId="{B7C991F5-105E-4ADE-9CBA-8CF9A7E681AD}" type="pres">
      <dgm:prSet presAssocID="{14ED4206-1841-48F1-A0BB-661AD6A84442}" presName="childPlaceholder" presStyleCnt="0"/>
      <dgm:spPr/>
    </dgm:pt>
    <dgm:pt modelId="{3177EBE1-11FF-4C75-AF75-4F1B4B2BE0C9}" type="pres">
      <dgm:prSet presAssocID="{14ED4206-1841-48F1-A0BB-661AD6A84442}" presName="circle" presStyleCnt="0"/>
      <dgm:spPr/>
    </dgm:pt>
    <dgm:pt modelId="{60A9F77C-9928-4712-94E8-776330C81AD7}" type="pres">
      <dgm:prSet presAssocID="{14ED4206-1841-48F1-A0BB-661AD6A84442}" presName="quadrant1" presStyleLbl="node1" presStyleIdx="0" presStyleCnt="4" custLinFactNeighborY="2510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3B1705FC-D93C-4CCA-BF1F-077100556E12}" type="pres">
      <dgm:prSet presAssocID="{14ED4206-1841-48F1-A0BB-661AD6A84442}" presName="quadrant2" presStyleLbl="node1" presStyleIdx="1" presStyleCnt="4" custLinFactNeighborY="2346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44944ADF-60D0-4C61-BDF9-72B0901E7FAD}" type="pres">
      <dgm:prSet presAssocID="{14ED4206-1841-48F1-A0BB-661AD6A84442}" presName="quadrant3" presStyleLbl="node1" presStyleIdx="2" presStyleCnt="4" custScaleY="75436" custLinFactNeighborY="-5519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FEABE245-4E48-4017-BFE7-45E0FD7F126B}" type="pres">
      <dgm:prSet presAssocID="{14ED4206-1841-48F1-A0BB-661AD6A84442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197E6CDB-C097-4870-9BED-83FEEEDB74D9}" type="pres">
      <dgm:prSet presAssocID="{14ED4206-1841-48F1-A0BB-661AD6A84442}" presName="quadrantPlaceholder" presStyleCnt="0"/>
      <dgm:spPr/>
    </dgm:pt>
    <dgm:pt modelId="{5459FCAA-D102-4722-A5C3-6C6E6A7B2D65}" type="pres">
      <dgm:prSet presAssocID="{14ED4206-1841-48F1-A0BB-661AD6A84442}" presName="center1" presStyleLbl="fgShp" presStyleIdx="0" presStyleCnt="2"/>
      <dgm:spPr>
        <a:xfrm>
          <a:off x="2517545" y="1316069"/>
          <a:ext cx="479883" cy="417290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CA"/>
        </a:p>
      </dgm:t>
    </dgm:pt>
    <dgm:pt modelId="{C5EE75AB-5F0A-4E46-9893-70B56524ADE4}" type="pres">
      <dgm:prSet presAssocID="{14ED4206-1841-48F1-A0BB-661AD6A84442}" presName="center2" presStyleLbl="fgShp" presStyleIdx="1" presStyleCnt="2"/>
      <dgm:spPr>
        <a:xfrm rot="10800000">
          <a:off x="2517545" y="1476565"/>
          <a:ext cx="479883" cy="417290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CA"/>
        </a:p>
      </dgm:t>
    </dgm:pt>
  </dgm:ptLst>
  <dgm:cxnLst>
    <dgm:cxn modelId="{3BD5E079-E141-4FD8-B19B-F83897B1C8A5}" type="presOf" srcId="{3E7476AC-12A1-4CCD-9E81-D68ACBA96083}" destId="{60A9F77C-9928-4712-94E8-776330C81AD7}" srcOrd="0" destOrd="0" presId="urn:microsoft.com/office/officeart/2005/8/layout/cycle4"/>
    <dgm:cxn modelId="{AB221E37-8BEA-4DC9-9A47-103A89146E3B}" srcId="{14ED4206-1841-48F1-A0BB-661AD6A84442}" destId="{C4317CD5-8BA5-4833-993A-EF0F65610CC7}" srcOrd="2" destOrd="0" parTransId="{F6C15282-CB05-4E76-84D4-EA37ED227253}" sibTransId="{A034068D-6037-43AB-A5EF-0BBC1DA47591}"/>
    <dgm:cxn modelId="{31AF9EEF-9F55-41FB-8EF8-31070978ADD9}" srcId="{14ED4206-1841-48F1-A0BB-661AD6A84442}" destId="{4B12BB1A-6F4D-4D01-BA2D-C5DC8C924F20}" srcOrd="3" destOrd="0" parTransId="{8E86FA51-DC96-425E-A2D0-31D930B2DF61}" sibTransId="{FE54B19C-8825-4D67-A142-23196C5895AD}"/>
    <dgm:cxn modelId="{984AA0A0-A84C-4ABE-A9A1-8E98EE336F32}" type="presOf" srcId="{4B12BB1A-6F4D-4D01-BA2D-C5DC8C924F20}" destId="{FEABE245-4E48-4017-BFE7-45E0FD7F126B}" srcOrd="0" destOrd="0" presId="urn:microsoft.com/office/officeart/2005/8/layout/cycle4"/>
    <dgm:cxn modelId="{335A5600-559F-407E-B2A2-632373547CA8}" srcId="{14ED4206-1841-48F1-A0BB-661AD6A84442}" destId="{3E7476AC-12A1-4CCD-9E81-D68ACBA96083}" srcOrd="0" destOrd="0" parTransId="{1F154D37-FBDE-4948-9DF3-FD4C07AA283B}" sibTransId="{80CF9F67-8485-4836-94A1-6CD3B2749229}"/>
    <dgm:cxn modelId="{D94A4748-D1FB-4E7E-99AB-1C5578C5FA80}" type="presOf" srcId="{6BDBDDFD-03FF-4FEA-B042-D5294A2B246F}" destId="{3B1705FC-D93C-4CCA-BF1F-077100556E12}" srcOrd="0" destOrd="0" presId="urn:microsoft.com/office/officeart/2005/8/layout/cycle4"/>
    <dgm:cxn modelId="{C24BFA73-1B70-4F1E-9A13-9055507ED920}" type="presOf" srcId="{14ED4206-1841-48F1-A0BB-661AD6A84442}" destId="{3C3F9F88-D18D-4B53-8A09-4517EA20FB79}" srcOrd="0" destOrd="0" presId="urn:microsoft.com/office/officeart/2005/8/layout/cycle4"/>
    <dgm:cxn modelId="{7443AD65-EA80-4B5D-B2BE-F003A6484804}" srcId="{14ED4206-1841-48F1-A0BB-661AD6A84442}" destId="{6BDBDDFD-03FF-4FEA-B042-D5294A2B246F}" srcOrd="1" destOrd="0" parTransId="{4813428D-3C96-4354-9EF2-A08368DEDF8C}" sibTransId="{5DE32896-1420-4C09-84A4-6AB762118BDC}"/>
    <dgm:cxn modelId="{A8138114-76A1-4E0E-88E0-BEA2F8A99180}" type="presOf" srcId="{C4317CD5-8BA5-4833-993A-EF0F65610CC7}" destId="{44944ADF-60D0-4C61-BDF9-72B0901E7FAD}" srcOrd="0" destOrd="0" presId="urn:microsoft.com/office/officeart/2005/8/layout/cycle4"/>
    <dgm:cxn modelId="{88AE8967-8116-4A7A-B4B6-81FE472BC232}" type="presParOf" srcId="{3C3F9F88-D18D-4B53-8A09-4517EA20FB79}" destId="{8C172904-0E0F-48C0-834C-C131143236FD}" srcOrd="0" destOrd="0" presId="urn:microsoft.com/office/officeart/2005/8/layout/cycle4"/>
    <dgm:cxn modelId="{0B1CE9BE-B813-4680-9B9A-7AF3B0548A0D}" type="presParOf" srcId="{8C172904-0E0F-48C0-834C-C131143236FD}" destId="{B7C991F5-105E-4ADE-9CBA-8CF9A7E681AD}" srcOrd="0" destOrd="0" presId="urn:microsoft.com/office/officeart/2005/8/layout/cycle4"/>
    <dgm:cxn modelId="{F81E1E33-8277-41AE-A7C3-82B1C2CD2FFD}" type="presParOf" srcId="{3C3F9F88-D18D-4B53-8A09-4517EA20FB79}" destId="{3177EBE1-11FF-4C75-AF75-4F1B4B2BE0C9}" srcOrd="1" destOrd="0" presId="urn:microsoft.com/office/officeart/2005/8/layout/cycle4"/>
    <dgm:cxn modelId="{035F2404-3585-43E9-8A4D-377A6EB3FFC7}" type="presParOf" srcId="{3177EBE1-11FF-4C75-AF75-4F1B4B2BE0C9}" destId="{60A9F77C-9928-4712-94E8-776330C81AD7}" srcOrd="0" destOrd="0" presId="urn:microsoft.com/office/officeart/2005/8/layout/cycle4"/>
    <dgm:cxn modelId="{F699C5B8-D252-4B38-B3F6-2351C9166A38}" type="presParOf" srcId="{3177EBE1-11FF-4C75-AF75-4F1B4B2BE0C9}" destId="{3B1705FC-D93C-4CCA-BF1F-077100556E12}" srcOrd="1" destOrd="0" presId="urn:microsoft.com/office/officeart/2005/8/layout/cycle4"/>
    <dgm:cxn modelId="{A72D4F28-AA84-4D7D-A83B-482AB9CAC41B}" type="presParOf" srcId="{3177EBE1-11FF-4C75-AF75-4F1B4B2BE0C9}" destId="{44944ADF-60D0-4C61-BDF9-72B0901E7FAD}" srcOrd="2" destOrd="0" presId="urn:microsoft.com/office/officeart/2005/8/layout/cycle4"/>
    <dgm:cxn modelId="{A148FECC-5E27-4D4B-9CAC-AE21AC23C985}" type="presParOf" srcId="{3177EBE1-11FF-4C75-AF75-4F1B4B2BE0C9}" destId="{FEABE245-4E48-4017-BFE7-45E0FD7F126B}" srcOrd="3" destOrd="0" presId="urn:microsoft.com/office/officeart/2005/8/layout/cycle4"/>
    <dgm:cxn modelId="{17734813-FD34-44D5-BE5A-71DBD30E20B2}" type="presParOf" srcId="{3177EBE1-11FF-4C75-AF75-4F1B4B2BE0C9}" destId="{197E6CDB-C097-4870-9BED-83FEEEDB74D9}" srcOrd="4" destOrd="0" presId="urn:microsoft.com/office/officeart/2005/8/layout/cycle4"/>
    <dgm:cxn modelId="{BE2C55C3-A6A0-4485-9694-7319C2C4C483}" type="presParOf" srcId="{3C3F9F88-D18D-4B53-8A09-4517EA20FB79}" destId="{5459FCAA-D102-4722-A5C3-6C6E6A7B2D65}" srcOrd="2" destOrd="0" presId="urn:microsoft.com/office/officeart/2005/8/layout/cycle4"/>
    <dgm:cxn modelId="{DAF119A3-C423-49DF-AE08-18EB2435A27C}" type="presParOf" srcId="{3C3F9F88-D18D-4B53-8A09-4517EA20FB79}" destId="{C5EE75AB-5F0A-4E46-9893-70B56524ADE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9F77C-9928-4712-94E8-776330C81AD7}">
      <dsp:nvSpPr>
        <dsp:cNvPr id="0" name=""/>
        <dsp:cNvSpPr/>
      </dsp:nvSpPr>
      <dsp:spPr>
        <a:xfrm>
          <a:off x="1306189" y="383587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>
        <a:off x="2022984" y="1100382"/>
        <a:ext cx="1730496" cy="1730496"/>
      </dsp:txXfrm>
    </dsp:sp>
    <dsp:sp modelId="{3B1705FC-D93C-4CCA-BF1F-077100556E12}">
      <dsp:nvSpPr>
        <dsp:cNvPr id="0" name=""/>
        <dsp:cNvSpPr/>
      </dsp:nvSpPr>
      <dsp:spPr>
        <a:xfrm rot="5400000">
          <a:off x="3866519" y="379574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64008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 rot="-5400000">
        <a:off x="3866519" y="1096369"/>
        <a:ext cx="1730496" cy="1730496"/>
      </dsp:txXfrm>
    </dsp:sp>
    <dsp:sp modelId="{44944ADF-60D0-4C61-BDF9-72B0901E7FAD}">
      <dsp:nvSpPr>
        <dsp:cNvPr id="0" name=""/>
        <dsp:cNvSpPr/>
      </dsp:nvSpPr>
      <dsp:spPr>
        <a:xfrm rot="10800000">
          <a:off x="3866519" y="3048001"/>
          <a:ext cx="2447291" cy="1846138"/>
        </a:xfrm>
        <a:prstGeom prst="pieWedge">
          <a:avLst/>
        </a:prstGeom>
        <a:solidFill>
          <a:srgbClr val="F1FAB8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Emotional Regulatory Circuits</a:t>
          </a:r>
        </a:p>
      </dsp:txBody>
      <dsp:txXfrm rot="10800000">
        <a:off x="3866519" y="3048001"/>
        <a:ext cx="1730496" cy="1305417"/>
      </dsp:txXfrm>
    </dsp:sp>
    <dsp:sp modelId="{FEABE245-4E48-4017-BFE7-45E0FD7F126B}">
      <dsp:nvSpPr>
        <dsp:cNvPr id="0" name=""/>
        <dsp:cNvSpPr/>
      </dsp:nvSpPr>
      <dsp:spPr>
        <a:xfrm rot="16200000">
          <a:off x="1306189" y="2882490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 rot="5400000">
        <a:off x="2022984" y="2882490"/>
        <a:ext cx="1730496" cy="1730496"/>
      </dsp:txXfrm>
    </dsp:sp>
    <dsp:sp modelId="{5459FCAA-D102-4722-A5C3-6C6E6A7B2D65}">
      <dsp:nvSpPr>
        <dsp:cNvPr id="0" name=""/>
        <dsp:cNvSpPr/>
      </dsp:nvSpPr>
      <dsp:spPr>
        <a:xfrm>
          <a:off x="3387517" y="2317296"/>
          <a:ext cx="844965" cy="73475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E75AB-5F0A-4E46-9893-70B56524ADE4}">
      <dsp:nvSpPr>
        <dsp:cNvPr id="0" name=""/>
        <dsp:cNvSpPr/>
      </dsp:nvSpPr>
      <dsp:spPr>
        <a:xfrm rot="10800000">
          <a:off x="3387517" y="2599893"/>
          <a:ext cx="844965" cy="73475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5/22/2019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F4D26F1-9070-44DB-BCCB-7C5DB65F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5614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5/22/2019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299F027-DED2-4070-9645-681DA509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487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7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sure if we need to keep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7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3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3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3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3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3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88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r>
              <a:rPr lang="en-US" dirty="0" smtClean="0"/>
              <a:t>Please help me feel ‘safe’ and ‘secure’</a:t>
            </a:r>
          </a:p>
          <a:p>
            <a:pPr defTabSz="924458">
              <a:defRPr/>
            </a:pPr>
            <a:endParaRPr lang="en-US" dirty="0" smtClean="0"/>
          </a:p>
          <a:p>
            <a:pPr defTabSz="9244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88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r>
              <a:rPr lang="en-US" dirty="0" smtClean="0"/>
              <a:t>NOTE:  On old slide</a:t>
            </a:r>
            <a:r>
              <a:rPr lang="en-US" baseline="0" dirty="0" smtClean="0"/>
              <a:t> it said “Approach to Care – Moderate Dementia”.  However, there was no slide for advanced, so I removed the qualifier.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2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6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don’t like the format of this slide.  </a:t>
            </a:r>
          </a:p>
          <a:p>
            <a:endParaRPr lang="en-US" dirty="0" smtClean="0"/>
          </a:p>
          <a:p>
            <a:r>
              <a:rPr lang="en-US" dirty="0" smtClean="0"/>
              <a:t>Need to change  Feeling ‘Insecure’ instead of ‘afraid’. 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10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672" indent="-346672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tx2"/>
                </a:solidFill>
                <a:latin typeface="Book Antiqua" panose="02040602050305030304" pitchFamily="18" charset="0"/>
              </a:rPr>
              <a:t>Identification of need:  SECURITY</a:t>
            </a:r>
          </a:p>
          <a:p>
            <a:pPr marL="346672" indent="-346672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tx2"/>
                </a:solidFill>
                <a:latin typeface="Book Antiqua" panose="02040602050305030304" pitchFamily="18" charset="0"/>
              </a:rPr>
              <a:t>Thought:  “I am feeling unsafe”</a:t>
            </a:r>
          </a:p>
          <a:p>
            <a:pPr marL="346672" indent="-346672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tx2"/>
                </a:solidFill>
                <a:latin typeface="Book Antiqua" panose="02040602050305030304" pitchFamily="18" charset="0"/>
              </a:rPr>
              <a:t>Goal:  “I need to get out of here” ‘Need to find a ‘Safe’ place.  </a:t>
            </a:r>
          </a:p>
          <a:p>
            <a:pPr marL="346672" indent="-346672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tx2"/>
                </a:solidFill>
                <a:latin typeface="Book Antiqua" panose="02040602050305030304" pitchFamily="18" charset="0"/>
              </a:rPr>
              <a:t>Motive/Drive (Action):  “I need to get in the car and drive away”  change to ‘Drive to a ‘safe’ place</a:t>
            </a:r>
          </a:p>
          <a:p>
            <a:pPr marL="346672" indent="-346672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tx2"/>
                </a:solidFill>
                <a:latin typeface="Book Antiqua" panose="02040602050305030304" pitchFamily="18" charset="0"/>
              </a:rPr>
              <a:t>Need ‘satiated’:  Feel safer in the car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79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7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Remains</a:t>
            </a:r>
            <a:r>
              <a:rPr lang="en-US" baseline="0" dirty="0" smtClean="0"/>
              <a:t> valid through all stages of dementia; early, middle and late.  Next slide. Different types of attachments with four bullets.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 Rounded MT Bold" panose="020F0704030504030204" pitchFamily="34" charset="0"/>
              </a:rPr>
              <a:t>Different types (secure, anxious, avoidant disorganized)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7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Remains</a:t>
            </a:r>
            <a:r>
              <a:rPr lang="en-US" baseline="0" dirty="0" smtClean="0"/>
              <a:t> valid through all stages of dementia; early, middle and late.  Next slide. Different types of attachments with four bullets.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 Rounded MT Bold" panose="020F0704030504030204" pitchFamily="34" charset="0"/>
              </a:rPr>
              <a:t>Different types (secure, anxious, avoidant disorganized)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7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sure if we need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7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change the slide.  Moderate to Advanced Dementia.  Complete loss of recognition of ‘own’ environment. No familiarity</a:t>
            </a:r>
            <a:r>
              <a:rPr lang="en-US" baseline="0" dirty="0" smtClean="0"/>
              <a:t> </a:t>
            </a:r>
            <a:r>
              <a:rPr lang="en-US" dirty="0" smtClean="0"/>
              <a:t>of new environment.  Still have</a:t>
            </a:r>
            <a:r>
              <a:rPr lang="en-US" baseline="0" dirty="0" smtClean="0"/>
              <a:t> recognition of earlier childhood memories.  Between ages of 2 to 8). Parent or sibling fixations.  </a:t>
            </a:r>
          </a:p>
          <a:p>
            <a:r>
              <a:rPr lang="en-US" baseline="0" dirty="0" smtClean="0"/>
              <a:t>CHANGED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9" y="666749"/>
            <a:ext cx="42922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1524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1"/>
            <a:ext cx="8686800" cy="609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# 14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. Based in Impairment of Emotional Regulatory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Circuits.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Fretful/Trepidation Expressions.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4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438400"/>
            <a:ext cx="8686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CA" sz="3800" u="sng" dirty="0" smtClean="0">
                <a:latin typeface="Arial Rounded MT Bold" panose="020F0704030504030204" pitchFamily="34" charset="0"/>
              </a:rPr>
              <a:t>Moderate -&gt; Advanced Dementia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Complete loss of recognition of own environment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No familiarity of new environment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Still have recognition of earlier childhood memories (ages 2 – </a:t>
            </a:r>
            <a:r>
              <a:rPr lang="en-US" sz="2800" smtClean="0">
                <a:latin typeface="Arial Rounded MT Bold" panose="020F0704030504030204" pitchFamily="34" charset="0"/>
              </a:rPr>
              <a:t>8)</a:t>
            </a:r>
            <a:endParaRPr lang="en-US" sz="2800" dirty="0" smtClean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Fretful/Trepidation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1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2438400"/>
            <a:ext cx="8991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CA" sz="3800" u="sng" dirty="0" smtClean="0">
                <a:latin typeface="Arial Rounded MT Bold" panose="020F0704030504030204" pitchFamily="34" charset="0"/>
              </a:rPr>
              <a:t>Advanced Dementia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Complete loss of ‘external familiarity’  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Arial Rounded MT Bold" panose="020F0704030504030204" pitchFamily="34" charset="0"/>
              </a:rPr>
              <a:t>PwD</a:t>
            </a:r>
            <a:r>
              <a:rPr lang="en-US" sz="2800" dirty="0">
                <a:latin typeface="Arial Rounded MT Bold" panose="020F0704030504030204" pitchFamily="34" charset="0"/>
              </a:rPr>
              <a:t> turns inward to ‘stored mental images’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‘Secure mental images’ -&gt; no symptoms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‘Anxious mental images’ -&gt; Fretful/Trepidation</a:t>
            </a:r>
          </a:p>
          <a:p>
            <a:pPr marL="1371600" lvl="2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Parent or sibling fixation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Fretful/Trepidation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10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28801"/>
              </p:ext>
            </p:extLst>
          </p:nvPr>
        </p:nvGraphicFramePr>
        <p:xfrm>
          <a:off x="304800" y="2514600"/>
          <a:ext cx="8479220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8479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 EXPRESSING WORRY, FEAR, FOREBODING, OR CATASTROPHE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2" b="89916" l="10000" r="90000">
                        <a14:foregroundMark x1="55476" y1="41387" x2="56429" y2="33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33600" y="2971800"/>
            <a:ext cx="7772400" cy="4404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2456" y1="57377" x2="36842" y2="72131"/>
                        <a14:foregroundMark x1="54386" y1="32787" x2="85088" y2="10656"/>
                        <a14:foregroundMark x1="56140" y1="13934" x2="68421" y2="4918"/>
                        <a14:foregroundMark x1="21930" y1="40164" x2="23684" y2="45082"/>
                        <a14:foregroundMark x1="26316" y1="40164" x2="31579" y2="40164"/>
                        <a14:foregroundMark x1="64035" y1="22131" x2="51754" y2="24590"/>
                        <a14:foregroundMark x1="49123" y1="31148" x2="53509" y2="40984"/>
                        <a14:foregroundMark x1="56140" y1="42623" x2="66667" y2="40984"/>
                        <a14:foregroundMark x1="17544" y1="68852" x2="21930" y2="66393"/>
                        <a14:foregroundMark x1="15789" y1="72131" x2="19298" y2="72951"/>
                        <a14:foregroundMark x1="50877" y1="74590" x2="92105" y2="74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712029"/>
            <a:ext cx="2527400" cy="2706764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3048000" y="3657600"/>
            <a:ext cx="4800600" cy="2743200"/>
          </a:xfrm>
          <a:prstGeom prst="wedgeEllipseCallout">
            <a:avLst>
              <a:gd name="adj1" fmla="val -63010"/>
              <a:gd name="adj2" fmla="val -41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Fretful/Trepidation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980557"/>
              </p:ext>
            </p:extLst>
          </p:nvPr>
        </p:nvGraphicFramePr>
        <p:xfrm>
          <a:off x="1219200" y="2514600"/>
          <a:ext cx="6400800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2. FEARFUL OR SCARED FACIAL EXPRESSIONS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9"/>
          <a:stretch/>
        </p:blipFill>
        <p:spPr>
          <a:xfrm>
            <a:off x="3324388" y="3429000"/>
            <a:ext cx="2495224" cy="3429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Fretful/Trepidation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6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500923"/>
              </p:ext>
            </p:extLst>
          </p:nvPr>
        </p:nvGraphicFramePr>
        <p:xfrm>
          <a:off x="1143000" y="2514600"/>
          <a:ext cx="6705600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670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 ANXIOUS OR DISTRESSED FACIAL EXPRESSIONS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418114"/>
            <a:ext cx="3429000" cy="3429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Fretful/Trepidation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114859"/>
              </p:ext>
            </p:extLst>
          </p:nvPr>
        </p:nvGraphicFramePr>
        <p:xfrm>
          <a:off x="1066800" y="2514600"/>
          <a:ext cx="6913180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6913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 CLINGY OR "LATCHING ON", WRINGING OF HANDS, RUBBING FACE/BODY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4" b="6824"/>
          <a:stretch/>
        </p:blipFill>
        <p:spPr>
          <a:xfrm>
            <a:off x="1828800" y="3559628"/>
            <a:ext cx="5486400" cy="305888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Fretful/Trepidation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1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269515"/>
              </p:ext>
            </p:extLst>
          </p:nvPr>
        </p:nvGraphicFramePr>
        <p:xfrm>
          <a:off x="2438400" y="2514600"/>
          <a:ext cx="4114800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5. HOARDING OR COLLECTING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39" y="3340554"/>
            <a:ext cx="5238750" cy="349567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Fretful/Trepidation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Fretful/Trepidation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0490" y="2819400"/>
            <a:ext cx="84030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CA" sz="4000" u="sng" dirty="0" smtClean="0">
                <a:latin typeface="Arial Rounded MT Bold" panose="020F0704030504030204" pitchFamily="34" charset="0"/>
              </a:rPr>
              <a:t>Purpose of Expressions</a:t>
            </a:r>
          </a:p>
          <a:p>
            <a:pPr algn="ctr">
              <a:lnSpc>
                <a:spcPct val="160000"/>
              </a:lnSpc>
            </a:pPr>
            <a:endParaRPr lang="en-CA" sz="1400" u="sng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CA" sz="3600" dirty="0" smtClean="0">
                <a:latin typeface="Arial Rounded MT Bold" panose="020F0704030504030204" pitchFamily="34" charset="0"/>
              </a:rPr>
              <a:t>Presence of unmet ‘security’ needs</a:t>
            </a:r>
            <a:endParaRPr lang="en-CA" sz="3600" b="1" u="sng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Fretful/Trepidation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9100" y="2819400"/>
            <a:ext cx="83058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CA" sz="4000" u="sng" dirty="0" smtClean="0">
                <a:latin typeface="Arial Rounded MT Bold" panose="020F0704030504030204" pitchFamily="34" charset="0"/>
              </a:rPr>
              <a:t>Meaning of Expressions</a:t>
            </a:r>
          </a:p>
          <a:p>
            <a:pPr algn="ctr">
              <a:lnSpc>
                <a:spcPct val="160000"/>
              </a:lnSpc>
            </a:pPr>
            <a:endParaRPr lang="en-CA" sz="1200" u="sng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CA" sz="3600" dirty="0" smtClean="0">
                <a:latin typeface="Arial Rounded MT Bold" panose="020F0704030504030204" pitchFamily="34" charset="0"/>
              </a:rPr>
              <a:t>“Please help me feel ‘safe’”</a:t>
            </a:r>
            <a:endParaRPr lang="en-CA" sz="3600" b="1" u="sng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5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Fretful/Trepidation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2250484"/>
            <a:ext cx="9143999" cy="459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Aft>
                <a:spcPts val="600"/>
              </a:spcAft>
            </a:pPr>
            <a:r>
              <a:rPr lang="en-CA" sz="3600" u="sng" dirty="0" smtClean="0">
                <a:latin typeface="Arial Rounded MT Bold" panose="020F0704030504030204" pitchFamily="34" charset="0"/>
              </a:rPr>
              <a:t>Approach to Care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Help create a ‘secure base’ for the </a:t>
            </a:r>
            <a:r>
              <a:rPr lang="en-US" sz="2800" dirty="0" err="1">
                <a:latin typeface="Arial Rounded MT Bold" panose="020F0704030504030204" pitchFamily="34" charset="0"/>
              </a:rPr>
              <a:t>PwD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Make use of familiar things like…</a:t>
            </a:r>
          </a:p>
          <a:p>
            <a:pPr marL="1371600" lvl="2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Photo albums or memory windows of parents, their childhood, siblings, etc.</a:t>
            </a:r>
          </a:p>
          <a:p>
            <a:pPr marL="1371600" lvl="2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Music, movies, or TV shows from their era</a:t>
            </a:r>
          </a:p>
        </p:txBody>
      </p:sp>
    </p:spTree>
    <p:extLst>
      <p:ext uri="{BB962C8B-B14F-4D97-AF65-F5344CB8AC3E}">
        <p14:creationId xmlns:p14="http://schemas.microsoft.com/office/powerpoint/2010/main" val="3360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t="16321"/>
          <a:stretch/>
        </p:blipFill>
        <p:spPr>
          <a:xfrm>
            <a:off x="0" y="5029200"/>
            <a:ext cx="9201451" cy="156270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Fretful/Trepidation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09045529"/>
              </p:ext>
            </p:extLst>
          </p:nvPr>
        </p:nvGraphicFramePr>
        <p:xfrm>
          <a:off x="-381000" y="-533400"/>
          <a:ext cx="7620000" cy="565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Lightning Bolt 12"/>
          <p:cNvSpPr/>
          <p:nvPr/>
        </p:nvSpPr>
        <p:spPr>
          <a:xfrm rot="6101547">
            <a:off x="5484350" y="3029334"/>
            <a:ext cx="457200" cy="99060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2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3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71838"/>
            <a:ext cx="9144000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CA" sz="4400" b="1" dirty="0" smtClean="0">
                <a:latin typeface="Arial Rounded MT Bold" panose="020F0704030504030204" pitchFamily="34" charset="0"/>
              </a:rPr>
              <a:t>Needs		Thoughts		Goals           </a:t>
            </a:r>
            <a:endParaRPr lang="en-CA" sz="4400" b="1" dirty="0">
              <a:latin typeface="Arial Rounded MT Bold" panose="020F0704030504030204" pitchFamily="34" charset="0"/>
            </a:endParaRP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endParaRPr lang="en-CA" sz="4400" b="1" dirty="0">
              <a:latin typeface="Arial Rounded MT Bold" panose="020F0704030504030204" pitchFamily="34" charset="0"/>
            </a:endParaRP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CA" sz="500" b="1" dirty="0" smtClean="0">
                <a:latin typeface="Arial Rounded MT Bold" panose="020F0704030504030204" pitchFamily="34" charset="0"/>
              </a:rPr>
              <a:t>    </a:t>
            </a:r>
            <a:r>
              <a:rPr lang="en-CA" sz="2400" b="1" dirty="0" smtClean="0">
                <a:latin typeface="Arial Rounded MT Bold" panose="020F0704030504030204" pitchFamily="34" charset="0"/>
              </a:rPr>
              <a:t>     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CA" sz="4400" b="1" dirty="0" smtClean="0">
                <a:latin typeface="Arial Rounded MT Bold" panose="020F0704030504030204" pitchFamily="34" charset="0"/>
              </a:rPr>
              <a:t>Release</a:t>
            </a:r>
            <a:r>
              <a:rPr lang="en-CA" sz="4400" b="1" dirty="0">
                <a:latin typeface="Arial Rounded MT Bold" panose="020F0704030504030204" pitchFamily="34" charset="0"/>
              </a:rPr>
              <a:t>	 </a:t>
            </a:r>
            <a:r>
              <a:rPr lang="en-CA" sz="4400" b="1" dirty="0" smtClean="0">
                <a:latin typeface="Arial Rounded MT Bold" panose="020F0704030504030204" pitchFamily="34" charset="0"/>
              </a:rPr>
              <a:t> Satiation</a:t>
            </a:r>
            <a:r>
              <a:rPr lang="en-CA" sz="4400" b="1" dirty="0">
                <a:latin typeface="Arial Rounded MT Bold" panose="020F0704030504030204" pitchFamily="34" charset="0"/>
              </a:rPr>
              <a:t>	</a:t>
            </a:r>
            <a:r>
              <a:rPr lang="en-CA" sz="4400" b="1" dirty="0" smtClean="0">
                <a:latin typeface="Arial Rounded MT Bold" panose="020F0704030504030204" pitchFamily="34" charset="0"/>
              </a:rPr>
              <a:t>	Motive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endParaRPr lang="en-US" sz="4400" dirty="0">
              <a:latin typeface="Arial Rounded MT Bold" panose="020F070403050403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438400" y="3581400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6637" y="2286000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CA" sz="3200" b="1" dirty="0">
                <a:latin typeface="Arial Rounded MT Bold" panose="020F0704030504030204" pitchFamily="34" charset="0"/>
              </a:rPr>
              <a:t>‘Needs’ </a:t>
            </a:r>
            <a:r>
              <a:rPr lang="en-CA" sz="3200" dirty="0">
                <a:latin typeface="Arial Rounded MT Bold" panose="020F0704030504030204" pitchFamily="34" charset="0"/>
              </a:rPr>
              <a:t>and</a:t>
            </a:r>
            <a:r>
              <a:rPr lang="en-CA" sz="3200" b="1" dirty="0">
                <a:latin typeface="Arial Rounded MT Bold" panose="020F0704030504030204" pitchFamily="34" charset="0"/>
              </a:rPr>
              <a:t> ‘Motives’ </a:t>
            </a:r>
            <a:r>
              <a:rPr lang="en-CA" sz="3200" dirty="0">
                <a:latin typeface="Arial Rounded MT Bold" panose="020F0704030504030204" pitchFamily="34" charset="0"/>
              </a:rPr>
              <a:t>Coexist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2743200" y="5638800"/>
            <a:ext cx="54839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019800" y="3581400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6081010" y="5638800"/>
            <a:ext cx="54839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7442636" y="4725306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6200000">
            <a:off x="800231" y="4725306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Fretful/Trepidation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620" y="2442150"/>
            <a:ext cx="8686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963" lvl="1" indent="-334963"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 Rounded MT Bold" panose="020F0704030504030204" pitchFamily="34" charset="0"/>
              </a:rPr>
              <a:t>Lost </a:t>
            </a:r>
            <a:r>
              <a:rPr lang="en-US" sz="3200" dirty="0">
                <a:latin typeface="Arial Rounded MT Bold" panose="020F0704030504030204" pitchFamily="34" charset="0"/>
              </a:rPr>
              <a:t>in a foreign place, surrounded by strangers and different </a:t>
            </a:r>
            <a:r>
              <a:rPr lang="en-US" sz="3200" dirty="0" smtClean="0">
                <a:latin typeface="Arial Rounded MT Bold" panose="020F0704030504030204" pitchFamily="34" charset="0"/>
              </a:rPr>
              <a:t>language - no </a:t>
            </a:r>
            <a:r>
              <a:rPr lang="en-US" sz="3200" dirty="0">
                <a:latin typeface="Arial Rounded MT Bold" panose="020F0704030504030204" pitchFamily="34" charset="0"/>
              </a:rPr>
              <a:t>communication </a:t>
            </a:r>
            <a:r>
              <a:rPr lang="en-US" sz="3200" dirty="0" smtClean="0">
                <a:latin typeface="Arial Rounded MT Bold" panose="020F0704030504030204" pitchFamily="34" charset="0"/>
              </a:rPr>
              <a:t>feasible  </a:t>
            </a:r>
          </a:p>
          <a:p>
            <a:pPr marL="334963" lvl="1" indent="-334963"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 Rounded MT Bold" panose="020F0704030504030204" pitchFamily="34" charset="0"/>
              </a:rPr>
              <a:t>Starting </a:t>
            </a:r>
            <a:r>
              <a:rPr lang="en-US" sz="3200" dirty="0">
                <a:latin typeface="Arial Rounded MT Bold" panose="020F0704030504030204" pitchFamily="34" charset="0"/>
              </a:rPr>
              <a:t>to get dark, and locals are carrying on with their festivities at the </a:t>
            </a:r>
            <a:r>
              <a:rPr lang="en-US" sz="3200" dirty="0" smtClean="0">
                <a:latin typeface="Arial Rounded MT Bold" panose="020F0704030504030204" pitchFamily="34" charset="0"/>
              </a:rPr>
              <a:t>bar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334963" lvl="1" indent="-334963"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>
                <a:latin typeface="Arial Rounded MT Bold" panose="020F0704030504030204" pitchFamily="34" charset="0"/>
              </a:rPr>
              <a:t>Discrepancy between “feeling </a:t>
            </a:r>
            <a:r>
              <a:rPr lang="en-US" sz="3200" dirty="0" smtClean="0">
                <a:latin typeface="Arial Rounded MT Bold" panose="020F0704030504030204" pitchFamily="34" charset="0"/>
              </a:rPr>
              <a:t>insecure” </a:t>
            </a:r>
            <a:r>
              <a:rPr lang="en-US" sz="3200" dirty="0">
                <a:latin typeface="Arial Rounded MT Bold" panose="020F0704030504030204" pitchFamily="34" charset="0"/>
              </a:rPr>
              <a:t>and </a:t>
            </a:r>
            <a:r>
              <a:rPr lang="en-US" sz="3200" dirty="0" smtClean="0">
                <a:latin typeface="Arial Rounded MT Bold" panose="020F0704030504030204" pitchFamily="34" charset="0"/>
              </a:rPr>
              <a:t>the locals’ </a:t>
            </a:r>
            <a:r>
              <a:rPr lang="en-US" sz="3200" dirty="0">
                <a:latin typeface="Arial Rounded MT Bold" panose="020F0704030504030204" pitchFamily="34" charset="0"/>
              </a:rPr>
              <a:t>“at ease </a:t>
            </a:r>
            <a:r>
              <a:rPr lang="en-US" sz="3200" dirty="0" smtClean="0">
                <a:latin typeface="Arial Rounded MT Bold" panose="020F0704030504030204" pitchFamily="34" charset="0"/>
              </a:rPr>
              <a:t>disposition”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Fretful/Trepidation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1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3371838"/>
            <a:ext cx="9144000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CA" sz="4400" b="1" dirty="0" smtClean="0">
                <a:latin typeface="Arial Rounded MT Bold" panose="020F0704030504030204" pitchFamily="34" charset="0"/>
              </a:rPr>
              <a:t>Needs		Thoughts		Goals           </a:t>
            </a:r>
            <a:endParaRPr lang="en-CA" sz="4400" b="1" dirty="0">
              <a:latin typeface="Arial Rounded MT Bold" panose="020F0704030504030204" pitchFamily="34" charset="0"/>
            </a:endParaRP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endParaRPr lang="en-CA" sz="4400" b="1" dirty="0">
              <a:latin typeface="Arial Rounded MT Bold" panose="020F0704030504030204" pitchFamily="34" charset="0"/>
            </a:endParaRP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CA" sz="500" b="1" dirty="0" smtClean="0">
                <a:latin typeface="Arial Rounded MT Bold" panose="020F0704030504030204" pitchFamily="34" charset="0"/>
              </a:rPr>
              <a:t>    </a:t>
            </a:r>
            <a:r>
              <a:rPr lang="en-CA" sz="2400" b="1" dirty="0" smtClean="0">
                <a:latin typeface="Arial Rounded MT Bold" panose="020F0704030504030204" pitchFamily="34" charset="0"/>
              </a:rPr>
              <a:t>     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CA" sz="4400" b="1" dirty="0" smtClean="0">
                <a:latin typeface="Arial Rounded MT Bold" panose="020F0704030504030204" pitchFamily="34" charset="0"/>
              </a:rPr>
              <a:t>Release</a:t>
            </a:r>
            <a:r>
              <a:rPr lang="en-CA" sz="4400" b="1" dirty="0">
                <a:latin typeface="Arial Rounded MT Bold" panose="020F0704030504030204" pitchFamily="34" charset="0"/>
              </a:rPr>
              <a:t>	 </a:t>
            </a:r>
            <a:r>
              <a:rPr lang="en-CA" sz="4400" b="1" dirty="0" smtClean="0">
                <a:latin typeface="Arial Rounded MT Bold" panose="020F0704030504030204" pitchFamily="34" charset="0"/>
              </a:rPr>
              <a:t> Satiation</a:t>
            </a:r>
            <a:r>
              <a:rPr lang="en-CA" sz="4400" b="1" dirty="0">
                <a:latin typeface="Arial Rounded MT Bold" panose="020F0704030504030204" pitchFamily="34" charset="0"/>
              </a:rPr>
              <a:t>	</a:t>
            </a:r>
            <a:r>
              <a:rPr lang="en-CA" sz="4400" b="1" dirty="0" smtClean="0">
                <a:latin typeface="Arial Rounded MT Bold" panose="020F0704030504030204" pitchFamily="34" charset="0"/>
              </a:rPr>
              <a:t>	Motive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endParaRPr lang="en-US" sz="4400" dirty="0">
              <a:latin typeface="Arial Rounded MT Bold" panose="020F0704030504030204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438400" y="3581400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10800000">
            <a:off x="2743200" y="5638800"/>
            <a:ext cx="54839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6019800" y="3581400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rot="10800000">
            <a:off x="6081010" y="5638800"/>
            <a:ext cx="54839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 rot="5400000">
            <a:off x="7442636" y="4725306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 rot="16200000">
            <a:off x="800231" y="4725306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073271"/>
            <a:ext cx="183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SECURITY</a:t>
            </a:r>
            <a:endParaRPr lang="en-US" sz="24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21204" y="2967335"/>
            <a:ext cx="2169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 feel unsafe</a:t>
            </a:r>
            <a:endParaRPr lang="en-US" sz="24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97797" y="4073271"/>
            <a:ext cx="3798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Need to find safe place</a:t>
            </a:r>
            <a:endParaRPr lang="en-US" sz="24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46684" y="6091535"/>
            <a:ext cx="3397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Drive to a safe place</a:t>
            </a:r>
            <a:endParaRPr lang="en-US" sz="24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86200" y="5066104"/>
            <a:ext cx="180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 feel safe</a:t>
            </a:r>
            <a:endParaRPr lang="en-US" sz="24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Fretful/Trepidation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4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1120" y="2647294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1800"/>
              </a:spcBef>
              <a:buClr>
                <a:schemeClr val="tx2"/>
              </a:buClr>
              <a:buSzPct val="70000"/>
            </a:pPr>
            <a:r>
              <a:rPr lang="en-US" sz="3200" dirty="0" smtClean="0">
                <a:latin typeface="Arial Rounded MT Bold" panose="020F0704030504030204" pitchFamily="34" charset="0"/>
              </a:rPr>
              <a:t>Represents the primary emotion of:</a:t>
            </a:r>
          </a:p>
        </p:txBody>
      </p:sp>
      <p:sp>
        <p:nvSpPr>
          <p:cNvPr id="2" name="Rectangle 1"/>
          <p:cNvSpPr/>
          <p:nvPr/>
        </p:nvSpPr>
        <p:spPr>
          <a:xfrm>
            <a:off x="3839559" y="5410200"/>
            <a:ext cx="1418240" cy="7360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0" lvl="2" algn="ctr">
              <a:lnSpc>
                <a:spcPct val="150000"/>
              </a:lnSpc>
              <a:spcBef>
                <a:spcPts val="1800"/>
              </a:spcBef>
              <a:buClr>
                <a:schemeClr val="tx2"/>
              </a:buClr>
              <a:buSzPct val="70000"/>
            </a:pPr>
            <a:r>
              <a:rPr lang="en-US" sz="3200" dirty="0" smtClean="0">
                <a:latin typeface="Arial Rounded MT Bold" panose="020F0704030504030204" pitchFamily="34" charset="0"/>
              </a:rPr>
              <a:t>FEAR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72" r="100000">
                        <a14:foregroundMark x1="48851" y1="6337" x2="52374" y2="17426"/>
                        <a14:foregroundMark x1="56355" y1="7921" x2="56662" y2="17624"/>
                        <a14:foregroundMark x1="60796" y1="18416" x2="65391" y2="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38" y="3962399"/>
            <a:ext cx="2072483" cy="160276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Fretful/Trepidation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9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438400"/>
            <a:ext cx="86868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CA" sz="3800" u="sng" dirty="0" smtClean="0">
                <a:latin typeface="Arial Rounded MT Bold" panose="020F0704030504030204" pitchFamily="34" charset="0"/>
              </a:rPr>
              <a:t>Attachment:</a:t>
            </a:r>
          </a:p>
          <a:p>
            <a:pPr>
              <a:spcAft>
                <a:spcPts val="2400"/>
              </a:spcAft>
            </a:pPr>
            <a:r>
              <a:rPr lang="en-US" sz="2800" i="1" dirty="0">
                <a:latin typeface="Arial Rounded MT Bold" panose="020F0704030504030204" pitchFamily="34" charset="0"/>
              </a:rPr>
              <a:t>Bowlby and Ainsworth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Bonding between mom and infant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Valid for all ‘attachments’ throughout life (marital, family, work</a:t>
            </a:r>
            <a:r>
              <a:rPr lang="en-US" sz="2800" dirty="0" smtClean="0">
                <a:latin typeface="Arial Rounded MT Bold" panose="020F0704030504030204" pitchFamily="34" charset="0"/>
              </a:rPr>
              <a:t>)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Remains valid through all stages of dementia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Fretful/Trepidation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1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0000" y1="35714" x2="65400" y2="30462"/>
                        <a14:foregroundMark x1="27200" y1="61345" x2="46800" y2="61345"/>
                        <a14:foregroundMark x1="28800" y1="62395" x2="31800" y2="68487"/>
                        <a14:foregroundMark x1="66200" y1="70378" x2="85600" y2="69958"/>
                        <a14:foregroundMark x1="77000" y1="76050" x2="93800" y2="75420"/>
                        <a14:foregroundMark x1="69400" y1="81303" x2="86000" y2="81303"/>
                        <a14:foregroundMark x1="14400" y1="52521" x2="13000" y2="54622"/>
                        <a14:foregroundMark x1="19000" y1="53571" x2="16800" y2="55882"/>
                        <a14:foregroundMark x1="60000" y1="57773" x2="60400" y2="61345"/>
                        <a14:foregroundMark x1="54800" y1="56513" x2="56200" y2="59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52" y="1828306"/>
            <a:ext cx="5523419" cy="52582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2438400"/>
            <a:ext cx="8686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CA" sz="3800" u="sng" dirty="0" smtClean="0">
                <a:latin typeface="Arial Rounded MT Bold" panose="020F0704030504030204" pitchFamily="34" charset="0"/>
              </a:rPr>
              <a:t>Attachment</a:t>
            </a:r>
            <a:r>
              <a:rPr lang="en-CA" sz="3800" dirty="0" smtClean="0">
                <a:latin typeface="Arial Rounded MT Bold" panose="020F0704030504030204" pitchFamily="34" charset="0"/>
              </a:rPr>
              <a:t> </a:t>
            </a:r>
            <a:r>
              <a:rPr lang="en-CA" sz="2800" dirty="0" smtClean="0">
                <a:latin typeface="Arial Rounded MT Bold" panose="020F0704030504030204" pitchFamily="34" charset="0"/>
              </a:rPr>
              <a:t>(</a:t>
            </a:r>
            <a:r>
              <a:rPr lang="en-US" sz="2800" i="1" dirty="0" smtClean="0">
                <a:latin typeface="Arial Rounded MT Bold" panose="020F0704030504030204" pitchFamily="34" charset="0"/>
              </a:rPr>
              <a:t>Bowlby </a:t>
            </a:r>
            <a:r>
              <a:rPr lang="en-US" sz="2800" i="1" dirty="0">
                <a:latin typeface="Arial Rounded MT Bold" panose="020F0704030504030204" pitchFamily="34" charset="0"/>
              </a:rPr>
              <a:t>and </a:t>
            </a:r>
            <a:r>
              <a:rPr lang="en-US" sz="2800" i="1" dirty="0" smtClean="0">
                <a:latin typeface="Arial Rounded MT Bold" panose="020F0704030504030204" pitchFamily="34" charset="0"/>
              </a:rPr>
              <a:t>Ainsworth):</a:t>
            </a:r>
            <a:endParaRPr lang="en-CA" sz="3800" u="sng" dirty="0" smtClean="0">
              <a:latin typeface="Arial Rounded MT Bold" panose="020F0704030504030204" pitchFamily="34" charset="0"/>
            </a:endParaRP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Different types of attachments: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Secure 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Anxious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Avoidant 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Disorganized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Fretful/Trepidation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3778" y1="40889" x2="34889" y2="43111"/>
                        <a14:foregroundMark x1="66667" y1="40889" x2="64444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00400"/>
            <a:ext cx="4800600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9259" y1="48560" x2="62346" y2="62963"/>
                        <a14:foregroundMark x1="43519" y1="46091" x2="44136" y2="60494"/>
                        <a14:foregroundMark x1="20679" y1="5350" x2="45370" y2="13169"/>
                        <a14:foregroundMark x1="70679" y1="5350" x2="90741" y2="21399"/>
                        <a14:foregroundMark x1="46914" y1="44856" x2="46914" y2="6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4086225"/>
            <a:ext cx="3086100" cy="2314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6448" y1="5000" x2="90159" y2="14875"/>
                        <a14:foregroundMark x1="38707" y1="43125" x2="52765" y2="65500"/>
                        <a14:foregroundMark x1="60169" y1="46000" x2="59231" y2="62500"/>
                        <a14:foregroundMark x1="58013" y1="47750" x2="65698" y2="54750"/>
                        <a14:foregroundMark x1="43018" y1="46375" x2="37957" y2="56750"/>
                        <a14:foregroundMark x1="40300" y1="59875" x2="47142" y2="60625"/>
                        <a14:foregroundMark x1="42362" y1="43125" x2="47142" y2="46875"/>
                        <a14:foregroundMark x1="64292" y1="57375" x2="60918" y2="61250"/>
                        <a14:foregroundMark x1="87535" y1="18375" x2="89128" y2="42125"/>
                        <a14:foregroundMark x1="48079" y1="49500" x2="49110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02" y="4086225"/>
            <a:ext cx="3267996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5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438400"/>
            <a:ext cx="8686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CA" sz="3800" u="sng" dirty="0" smtClean="0">
                <a:latin typeface="Arial Rounded MT Bold" panose="020F0704030504030204" pitchFamily="34" charset="0"/>
              </a:rPr>
              <a:t>Attachment: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Stored </a:t>
            </a:r>
            <a:r>
              <a:rPr lang="en-US" sz="2800" dirty="0">
                <a:latin typeface="Arial Rounded MT Bold" panose="020F0704030504030204" pitchFamily="34" charset="0"/>
              </a:rPr>
              <a:t>as ‘mental images’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Create ‘Inner World Model’ (hard drive)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Pair ‘stored attachments’ to ‘new environment’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Fretful/Trepidation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7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77142</TotalTime>
  <Words>1261</Words>
  <Application>Microsoft Office PowerPoint</Application>
  <PresentationFormat>On-screen Show (4:3)</PresentationFormat>
  <Paragraphs>229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Aharoni</vt:lpstr>
      <vt:lpstr>Arial</vt:lpstr>
      <vt:lpstr>Arial Rounded MT Bold</vt:lpstr>
      <vt:lpstr>Book Antiqua</vt:lpstr>
      <vt:lpstr>Bookman Old Style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www.dementiabehaviors.com</dc:title>
  <dc:creator>Admin</dc:creator>
  <cp:lastModifiedBy>Natalia Chernykh</cp:lastModifiedBy>
  <cp:revision>1080</cp:revision>
  <cp:lastPrinted>2019-05-13T19:21:09Z</cp:lastPrinted>
  <dcterms:created xsi:type="dcterms:W3CDTF">2018-01-29T20:08:37Z</dcterms:created>
  <dcterms:modified xsi:type="dcterms:W3CDTF">2020-08-14T14:58:50Z</dcterms:modified>
</cp:coreProperties>
</file>