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92" r:id="rId1"/>
  </p:sldMasterIdLst>
  <p:notesMasterIdLst>
    <p:notesMasterId r:id="rId25"/>
  </p:notesMasterIdLst>
  <p:handoutMasterIdLst>
    <p:handoutMasterId r:id="rId26"/>
  </p:handoutMasterIdLst>
  <p:sldIdLst>
    <p:sldId id="862" r:id="rId2"/>
    <p:sldId id="695" r:id="rId3"/>
    <p:sldId id="696" r:id="rId4"/>
    <p:sldId id="809" r:id="rId5"/>
    <p:sldId id="697" r:id="rId6"/>
    <p:sldId id="698" r:id="rId7"/>
    <p:sldId id="699" r:id="rId8"/>
    <p:sldId id="700" r:id="rId9"/>
    <p:sldId id="701" r:id="rId10"/>
    <p:sldId id="702" r:id="rId11"/>
    <p:sldId id="703" r:id="rId12"/>
    <p:sldId id="704" r:id="rId13"/>
    <p:sldId id="705" r:id="rId14"/>
    <p:sldId id="706" r:id="rId15"/>
    <p:sldId id="707" r:id="rId16"/>
    <p:sldId id="793" r:id="rId17"/>
    <p:sldId id="811" r:id="rId18"/>
    <p:sldId id="812" r:id="rId19"/>
    <p:sldId id="810" r:id="rId20"/>
    <p:sldId id="710" r:id="rId21"/>
    <p:sldId id="711" r:id="rId22"/>
    <p:sldId id="813" r:id="rId23"/>
    <p:sldId id="814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D"/>
    <a:srgbClr val="FFFF6D"/>
    <a:srgbClr val="81FF81"/>
    <a:srgbClr val="F1FAB8"/>
    <a:srgbClr val="FFB685"/>
    <a:srgbClr val="FF8989"/>
    <a:srgbClr val="8F8FFF"/>
    <a:srgbClr val="6161FF"/>
    <a:srgbClr val="FF3333"/>
    <a:srgbClr val="2AC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81670" autoAdjust="0"/>
  </p:normalViewPr>
  <p:slideViewPr>
    <p:cSldViewPr>
      <p:cViewPr varScale="1">
        <p:scale>
          <a:sx n="94" d="100"/>
          <a:sy n="94" d="100"/>
        </p:scale>
        <p:origin x="23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5868"/>
    </p:cViewPr>
  </p:sorterViewPr>
  <p:notesViewPr>
    <p:cSldViewPr>
      <p:cViewPr varScale="1">
        <p:scale>
          <a:sx n="114" d="100"/>
          <a:sy n="114" d="100"/>
        </p:scale>
        <p:origin x="-2292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D4206-1841-48F1-A0BB-661AD6A84442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E7476AC-12A1-4CCD-9E81-D68ACBA96083}">
      <dgm:prSet phldrT="[Text]" custT="1"/>
      <dgm:spPr>
        <a:xfrm>
          <a:off x="1335490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1F154D37-FBDE-4948-9DF3-FD4C07AA283B}" type="par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80CF9F67-8485-4836-94A1-6CD3B2749229}" type="sibTrans" cxnId="{335A5600-559F-407E-B2A2-632373547CA8}">
      <dgm:prSet/>
      <dgm:spPr/>
      <dgm:t>
        <a:bodyPr/>
        <a:lstStyle/>
        <a:p>
          <a:pPr algn="ctr"/>
          <a:endParaRPr lang="en-CA" sz="3200" b="1"/>
        </a:p>
      </dgm:t>
    </dgm:pt>
    <dgm:pt modelId="{6BDBDDFD-03FF-4FEA-B042-D5294A2B246F}">
      <dgm:prSet phldrT="[Text]" custT="1"/>
      <dgm:spPr>
        <a:xfrm rot="5400000">
          <a:off x="2789586" y="182965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 rIns="64008"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4813428D-3C96-4354-9EF2-A08368DEDF8C}" type="par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5DE32896-1420-4C09-84A4-6AB762118BDC}" type="sibTrans" cxnId="{7443AD65-EA80-4B5D-B2BE-F003A6484804}">
      <dgm:prSet/>
      <dgm:spPr/>
      <dgm:t>
        <a:bodyPr/>
        <a:lstStyle/>
        <a:p>
          <a:pPr algn="ctr"/>
          <a:endParaRPr lang="en-CA" sz="3200" b="1"/>
        </a:p>
      </dgm:t>
    </dgm:pt>
    <dgm:pt modelId="{C4317CD5-8BA5-4833-993A-EF0F65610CC7}">
      <dgm:prSet phldrT="[Text]" custT="1"/>
      <dgm:spPr>
        <a:xfrm rot="10800000">
          <a:off x="2789586" y="1637061"/>
          <a:ext cx="1389897" cy="1389897"/>
        </a:xfrm>
        <a:solidFill>
          <a:srgbClr val="F1FAB8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CA" sz="1800" b="1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Emotional Regulatory Circuits</a:t>
          </a:r>
        </a:p>
      </dgm:t>
    </dgm:pt>
    <dgm:pt modelId="{F6C15282-CB05-4E76-84D4-EA37ED227253}" type="par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A034068D-6037-43AB-A5EF-0BBC1DA47591}" type="sibTrans" cxnId="{AB221E37-8BEA-4DC9-9A47-103A89146E3B}">
      <dgm:prSet/>
      <dgm:spPr/>
      <dgm:t>
        <a:bodyPr/>
        <a:lstStyle/>
        <a:p>
          <a:pPr algn="ctr"/>
          <a:endParaRPr lang="en-CA" sz="3200" b="1"/>
        </a:p>
      </dgm:t>
    </dgm:pt>
    <dgm:pt modelId="{4B12BB1A-6F4D-4D01-BA2D-C5DC8C924F20}">
      <dgm:prSet phldrT="[Text]" custT="1"/>
      <dgm:spPr>
        <a:xfrm rot="16200000">
          <a:off x="1335490" y="1637061"/>
          <a:ext cx="1389897" cy="1389897"/>
        </a:xfr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 algn="ctr"/>
          <a:endParaRPr lang="en-CA" sz="1800" b="1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gm:t>
    </dgm:pt>
    <dgm:pt modelId="{8E86FA51-DC96-425E-A2D0-31D930B2DF61}" type="par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FE54B19C-8825-4D67-A142-23196C5895AD}" type="sibTrans" cxnId="{31AF9EEF-9F55-41FB-8EF8-31070978ADD9}">
      <dgm:prSet/>
      <dgm:spPr/>
      <dgm:t>
        <a:bodyPr/>
        <a:lstStyle/>
        <a:p>
          <a:pPr algn="ctr"/>
          <a:endParaRPr lang="en-CA" sz="3200" b="1"/>
        </a:p>
      </dgm:t>
    </dgm:pt>
    <dgm:pt modelId="{3C3F9F88-D18D-4B53-8A09-4517EA20FB79}" type="pres">
      <dgm:prSet presAssocID="{14ED4206-1841-48F1-A0BB-661AD6A844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C172904-0E0F-48C0-834C-C131143236FD}" type="pres">
      <dgm:prSet presAssocID="{14ED4206-1841-48F1-A0BB-661AD6A84442}" presName="children" presStyleCnt="0"/>
      <dgm:spPr/>
    </dgm:pt>
    <dgm:pt modelId="{B7C991F5-105E-4ADE-9CBA-8CF9A7E681AD}" type="pres">
      <dgm:prSet presAssocID="{14ED4206-1841-48F1-A0BB-661AD6A84442}" presName="childPlaceholder" presStyleCnt="0"/>
      <dgm:spPr/>
    </dgm:pt>
    <dgm:pt modelId="{3177EBE1-11FF-4C75-AF75-4F1B4B2BE0C9}" type="pres">
      <dgm:prSet presAssocID="{14ED4206-1841-48F1-A0BB-661AD6A84442}" presName="circle" presStyleCnt="0"/>
      <dgm:spPr/>
    </dgm:pt>
    <dgm:pt modelId="{60A9F77C-9928-4712-94E8-776330C81AD7}" type="pres">
      <dgm:prSet presAssocID="{14ED4206-1841-48F1-A0BB-661AD6A84442}" presName="quadrant1" presStyleLbl="node1" presStyleIdx="0" presStyleCnt="4" custLinFactNeighborY="2510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3B1705FC-D93C-4CCA-BF1F-077100556E12}" type="pres">
      <dgm:prSet presAssocID="{14ED4206-1841-48F1-A0BB-661AD6A84442}" presName="quadrant2" presStyleLbl="node1" presStyleIdx="1" presStyleCnt="4" custLinFactNeighborY="2346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44944ADF-60D0-4C61-BDF9-72B0901E7FAD}" type="pres">
      <dgm:prSet presAssocID="{14ED4206-1841-48F1-A0BB-661AD6A84442}" presName="quadrant3" presStyleLbl="node1" presStyleIdx="2" presStyleCnt="4" custScaleY="75436" custLinFactNeighborY="-551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FEABE245-4E48-4017-BFE7-45E0FD7F126B}" type="pres">
      <dgm:prSet presAssocID="{14ED4206-1841-48F1-A0BB-661AD6A8444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n-CA"/>
        </a:p>
      </dgm:t>
    </dgm:pt>
    <dgm:pt modelId="{197E6CDB-C097-4870-9BED-83FEEEDB74D9}" type="pres">
      <dgm:prSet presAssocID="{14ED4206-1841-48F1-A0BB-661AD6A84442}" presName="quadrantPlaceholder" presStyleCnt="0"/>
      <dgm:spPr/>
    </dgm:pt>
    <dgm:pt modelId="{5459FCAA-D102-4722-A5C3-6C6E6A7B2D65}" type="pres">
      <dgm:prSet presAssocID="{14ED4206-1841-48F1-A0BB-661AD6A84442}" presName="center1" presStyleLbl="fgShp" presStyleIdx="0" presStyleCnt="2"/>
      <dgm:spPr>
        <a:xfrm>
          <a:off x="2517545" y="1316069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  <dgm:pt modelId="{C5EE75AB-5F0A-4E46-9893-70B56524ADE4}" type="pres">
      <dgm:prSet presAssocID="{14ED4206-1841-48F1-A0BB-661AD6A84442}" presName="center2" presStyleLbl="fgShp" presStyleIdx="1" presStyleCnt="2"/>
      <dgm:spPr>
        <a:xfrm rot="10800000">
          <a:off x="2517545" y="1476565"/>
          <a:ext cx="479883" cy="417290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CA"/>
        </a:p>
      </dgm:t>
    </dgm:pt>
  </dgm:ptLst>
  <dgm:cxnLst>
    <dgm:cxn modelId="{2587232B-85DE-46AD-B460-26E915859D4C}" type="presOf" srcId="{6BDBDDFD-03FF-4FEA-B042-D5294A2B246F}" destId="{3B1705FC-D93C-4CCA-BF1F-077100556E12}" srcOrd="0" destOrd="0" presId="urn:microsoft.com/office/officeart/2005/8/layout/cycle4"/>
    <dgm:cxn modelId="{BBFB5162-C170-420E-82E1-0DDBD5F08BA0}" type="presOf" srcId="{14ED4206-1841-48F1-A0BB-661AD6A84442}" destId="{3C3F9F88-D18D-4B53-8A09-4517EA20FB79}" srcOrd="0" destOrd="0" presId="urn:microsoft.com/office/officeart/2005/8/layout/cycle4"/>
    <dgm:cxn modelId="{B3411944-18AD-42A7-AF61-8712546E08C5}" type="presOf" srcId="{C4317CD5-8BA5-4833-993A-EF0F65610CC7}" destId="{44944ADF-60D0-4C61-BDF9-72B0901E7FAD}" srcOrd="0" destOrd="0" presId="urn:microsoft.com/office/officeart/2005/8/layout/cycle4"/>
    <dgm:cxn modelId="{AB221E37-8BEA-4DC9-9A47-103A89146E3B}" srcId="{14ED4206-1841-48F1-A0BB-661AD6A84442}" destId="{C4317CD5-8BA5-4833-993A-EF0F65610CC7}" srcOrd="2" destOrd="0" parTransId="{F6C15282-CB05-4E76-84D4-EA37ED227253}" sibTransId="{A034068D-6037-43AB-A5EF-0BBC1DA47591}"/>
    <dgm:cxn modelId="{31AF9EEF-9F55-41FB-8EF8-31070978ADD9}" srcId="{14ED4206-1841-48F1-A0BB-661AD6A84442}" destId="{4B12BB1A-6F4D-4D01-BA2D-C5DC8C924F20}" srcOrd="3" destOrd="0" parTransId="{8E86FA51-DC96-425E-A2D0-31D930B2DF61}" sibTransId="{FE54B19C-8825-4D67-A142-23196C5895AD}"/>
    <dgm:cxn modelId="{36F1B3BD-31CC-46C2-BC8C-F14E615054FD}" type="presOf" srcId="{3E7476AC-12A1-4CCD-9E81-D68ACBA96083}" destId="{60A9F77C-9928-4712-94E8-776330C81AD7}" srcOrd="0" destOrd="0" presId="urn:microsoft.com/office/officeart/2005/8/layout/cycle4"/>
    <dgm:cxn modelId="{335A5600-559F-407E-B2A2-632373547CA8}" srcId="{14ED4206-1841-48F1-A0BB-661AD6A84442}" destId="{3E7476AC-12A1-4CCD-9E81-D68ACBA96083}" srcOrd="0" destOrd="0" parTransId="{1F154D37-FBDE-4948-9DF3-FD4C07AA283B}" sibTransId="{80CF9F67-8485-4836-94A1-6CD3B2749229}"/>
    <dgm:cxn modelId="{5F0E33C8-F249-400C-9CCA-F2929C21BB91}" type="presOf" srcId="{4B12BB1A-6F4D-4D01-BA2D-C5DC8C924F20}" destId="{FEABE245-4E48-4017-BFE7-45E0FD7F126B}" srcOrd="0" destOrd="0" presId="urn:microsoft.com/office/officeart/2005/8/layout/cycle4"/>
    <dgm:cxn modelId="{7443AD65-EA80-4B5D-B2BE-F003A6484804}" srcId="{14ED4206-1841-48F1-A0BB-661AD6A84442}" destId="{6BDBDDFD-03FF-4FEA-B042-D5294A2B246F}" srcOrd="1" destOrd="0" parTransId="{4813428D-3C96-4354-9EF2-A08368DEDF8C}" sibTransId="{5DE32896-1420-4C09-84A4-6AB762118BDC}"/>
    <dgm:cxn modelId="{6B915A0B-9288-4BE5-B7DA-70329CB11A49}" type="presParOf" srcId="{3C3F9F88-D18D-4B53-8A09-4517EA20FB79}" destId="{8C172904-0E0F-48C0-834C-C131143236FD}" srcOrd="0" destOrd="0" presId="urn:microsoft.com/office/officeart/2005/8/layout/cycle4"/>
    <dgm:cxn modelId="{0798A0C3-E37E-4881-96FA-6358AD6B6421}" type="presParOf" srcId="{8C172904-0E0F-48C0-834C-C131143236FD}" destId="{B7C991F5-105E-4ADE-9CBA-8CF9A7E681AD}" srcOrd="0" destOrd="0" presId="urn:microsoft.com/office/officeart/2005/8/layout/cycle4"/>
    <dgm:cxn modelId="{13996758-1EFA-4870-933C-9ECBE746400A}" type="presParOf" srcId="{3C3F9F88-D18D-4B53-8A09-4517EA20FB79}" destId="{3177EBE1-11FF-4C75-AF75-4F1B4B2BE0C9}" srcOrd="1" destOrd="0" presId="urn:microsoft.com/office/officeart/2005/8/layout/cycle4"/>
    <dgm:cxn modelId="{ED547C65-5C24-49EA-B576-39BD84520C7B}" type="presParOf" srcId="{3177EBE1-11FF-4C75-AF75-4F1B4B2BE0C9}" destId="{60A9F77C-9928-4712-94E8-776330C81AD7}" srcOrd="0" destOrd="0" presId="urn:microsoft.com/office/officeart/2005/8/layout/cycle4"/>
    <dgm:cxn modelId="{33356289-64F9-4F73-83A3-B4452C0051B2}" type="presParOf" srcId="{3177EBE1-11FF-4C75-AF75-4F1B4B2BE0C9}" destId="{3B1705FC-D93C-4CCA-BF1F-077100556E12}" srcOrd="1" destOrd="0" presId="urn:microsoft.com/office/officeart/2005/8/layout/cycle4"/>
    <dgm:cxn modelId="{8B9A7A07-EAA8-4B06-8DAF-5FAC4383236D}" type="presParOf" srcId="{3177EBE1-11FF-4C75-AF75-4F1B4B2BE0C9}" destId="{44944ADF-60D0-4C61-BDF9-72B0901E7FAD}" srcOrd="2" destOrd="0" presId="urn:microsoft.com/office/officeart/2005/8/layout/cycle4"/>
    <dgm:cxn modelId="{AA4EEBD0-D719-4FCB-B6A8-A06523B7C394}" type="presParOf" srcId="{3177EBE1-11FF-4C75-AF75-4F1B4B2BE0C9}" destId="{FEABE245-4E48-4017-BFE7-45E0FD7F126B}" srcOrd="3" destOrd="0" presId="urn:microsoft.com/office/officeart/2005/8/layout/cycle4"/>
    <dgm:cxn modelId="{14540813-B8E6-4559-986C-9A5DDC35A0E6}" type="presParOf" srcId="{3177EBE1-11FF-4C75-AF75-4F1B4B2BE0C9}" destId="{197E6CDB-C097-4870-9BED-83FEEEDB74D9}" srcOrd="4" destOrd="0" presId="urn:microsoft.com/office/officeart/2005/8/layout/cycle4"/>
    <dgm:cxn modelId="{57BEA6AE-6AF1-4709-A4BA-3B422FACD7A6}" type="presParOf" srcId="{3C3F9F88-D18D-4B53-8A09-4517EA20FB79}" destId="{5459FCAA-D102-4722-A5C3-6C6E6A7B2D65}" srcOrd="2" destOrd="0" presId="urn:microsoft.com/office/officeart/2005/8/layout/cycle4"/>
    <dgm:cxn modelId="{8830E267-AF52-4ACA-B6ED-3A93F74319FC}" type="presParOf" srcId="{3C3F9F88-D18D-4B53-8A09-4517EA20FB79}" destId="{C5EE75AB-5F0A-4E46-9893-70B56524AD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9228B-860B-4DD3-A2E8-78F296EBFC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03FA976-C4EF-42D7-BB02-C4F1FBB92721}">
      <dgm:prSet phldrT="[Text]"/>
      <dgm:spPr>
        <a:solidFill>
          <a:srgbClr val="0070C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BD857707-0BAF-401E-BAF2-FE6CE75C96AC}" type="parTrans" cxnId="{2EA1AD32-070E-45D2-8A71-2A6F04398099}">
      <dgm:prSet/>
      <dgm:spPr/>
      <dgm:t>
        <a:bodyPr/>
        <a:lstStyle/>
        <a:p>
          <a:endParaRPr lang="en-US"/>
        </a:p>
      </dgm:t>
    </dgm:pt>
    <dgm:pt modelId="{C4CD4514-893A-4B2E-AE61-ED5504E4B61C}" type="sibTrans" cxnId="{2EA1AD32-070E-45D2-8A71-2A6F04398099}">
      <dgm:prSet/>
      <dgm:spPr/>
      <dgm:t>
        <a:bodyPr/>
        <a:lstStyle/>
        <a:p>
          <a:endParaRPr lang="en-US"/>
        </a:p>
      </dgm:t>
    </dgm:pt>
    <dgm:pt modelId="{28242A2A-D8A8-40CC-B6D4-4F3C1E06F37D}">
      <dgm:prSet phldrT="[Text]"/>
      <dgm:spPr>
        <a:solidFill>
          <a:srgbClr val="00B0F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78573EC-85D2-4AFC-A616-DA660442B197}" type="parTrans" cxnId="{4701AF2E-38D0-4337-AAA6-A42E070D286D}">
      <dgm:prSet/>
      <dgm:spPr/>
      <dgm:t>
        <a:bodyPr/>
        <a:lstStyle/>
        <a:p>
          <a:endParaRPr lang="en-US"/>
        </a:p>
      </dgm:t>
    </dgm:pt>
    <dgm:pt modelId="{408A0139-A989-43FC-9680-C5C664CC37B1}" type="sibTrans" cxnId="{4701AF2E-38D0-4337-AAA6-A42E070D286D}">
      <dgm:prSet/>
      <dgm:spPr/>
      <dgm:t>
        <a:bodyPr/>
        <a:lstStyle/>
        <a:p>
          <a:endParaRPr lang="en-US"/>
        </a:p>
      </dgm:t>
    </dgm:pt>
    <dgm:pt modelId="{E5F219DD-B6BA-4859-9173-787297FC3C9D}" type="pres">
      <dgm:prSet presAssocID="{8F19228B-860B-4DD3-A2E8-78F296EBFC43}" presName="compositeShape" presStyleCnt="0">
        <dgm:presLayoutVars>
          <dgm:chMax val="7"/>
          <dgm:dir/>
          <dgm:resizeHandles val="exact"/>
        </dgm:presLayoutVars>
      </dgm:prSet>
      <dgm:spPr/>
    </dgm:pt>
    <dgm:pt modelId="{276BDF18-1AA8-4218-BBAC-00F1761882CC}" type="pres">
      <dgm:prSet presAssocID="{503FA976-C4EF-42D7-BB02-C4F1FBB92721}" presName="circ1" presStyleLbl="vennNode1" presStyleIdx="0" presStyleCnt="2" custScaleX="88755" custScaleY="91119"/>
      <dgm:spPr/>
      <dgm:t>
        <a:bodyPr/>
        <a:lstStyle/>
        <a:p>
          <a:endParaRPr lang="en-US"/>
        </a:p>
      </dgm:t>
    </dgm:pt>
    <dgm:pt modelId="{9807E18E-86DF-48A9-AA07-92D294DC44B9}" type="pres">
      <dgm:prSet presAssocID="{503FA976-C4EF-42D7-BB02-C4F1FBB927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679A2-1449-4A3C-9F7D-229AAB442CFA}" type="pres">
      <dgm:prSet presAssocID="{28242A2A-D8A8-40CC-B6D4-4F3C1E06F37D}" presName="circ2" presStyleLbl="vennNode1" presStyleIdx="1" presStyleCnt="2" custScaleX="88755" custScaleY="91119"/>
      <dgm:spPr/>
      <dgm:t>
        <a:bodyPr/>
        <a:lstStyle/>
        <a:p>
          <a:endParaRPr lang="en-US"/>
        </a:p>
      </dgm:t>
    </dgm:pt>
    <dgm:pt modelId="{52A81C6A-6032-43C5-B208-F6874C47D55F}" type="pres">
      <dgm:prSet presAssocID="{28242A2A-D8A8-40CC-B6D4-4F3C1E06F3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01AF2E-38D0-4337-AAA6-A42E070D286D}" srcId="{8F19228B-860B-4DD3-A2E8-78F296EBFC43}" destId="{28242A2A-D8A8-40CC-B6D4-4F3C1E06F37D}" srcOrd="1" destOrd="0" parTransId="{378573EC-85D2-4AFC-A616-DA660442B197}" sibTransId="{408A0139-A989-43FC-9680-C5C664CC37B1}"/>
    <dgm:cxn modelId="{76A026FB-2D87-4230-9821-DA2DE5E8FEE6}" type="presOf" srcId="{28242A2A-D8A8-40CC-B6D4-4F3C1E06F37D}" destId="{5B7679A2-1449-4A3C-9F7D-229AAB442CFA}" srcOrd="0" destOrd="0" presId="urn:microsoft.com/office/officeart/2005/8/layout/venn1"/>
    <dgm:cxn modelId="{E6DDCBF6-9F5D-4B84-B086-353665476AF6}" type="presOf" srcId="{503FA976-C4EF-42D7-BB02-C4F1FBB92721}" destId="{9807E18E-86DF-48A9-AA07-92D294DC44B9}" srcOrd="1" destOrd="0" presId="urn:microsoft.com/office/officeart/2005/8/layout/venn1"/>
    <dgm:cxn modelId="{12EF955E-4491-48CE-8713-C071E1132DE2}" type="presOf" srcId="{8F19228B-860B-4DD3-A2E8-78F296EBFC43}" destId="{E5F219DD-B6BA-4859-9173-787297FC3C9D}" srcOrd="0" destOrd="0" presId="urn:microsoft.com/office/officeart/2005/8/layout/venn1"/>
    <dgm:cxn modelId="{2EA1AD32-070E-45D2-8A71-2A6F04398099}" srcId="{8F19228B-860B-4DD3-A2E8-78F296EBFC43}" destId="{503FA976-C4EF-42D7-BB02-C4F1FBB92721}" srcOrd="0" destOrd="0" parTransId="{BD857707-0BAF-401E-BAF2-FE6CE75C96AC}" sibTransId="{C4CD4514-893A-4B2E-AE61-ED5504E4B61C}"/>
    <dgm:cxn modelId="{0D01882F-2495-4856-930A-3D02E19964C3}" type="presOf" srcId="{28242A2A-D8A8-40CC-B6D4-4F3C1E06F37D}" destId="{52A81C6A-6032-43C5-B208-F6874C47D55F}" srcOrd="1" destOrd="0" presId="urn:microsoft.com/office/officeart/2005/8/layout/venn1"/>
    <dgm:cxn modelId="{8A9F60B4-8BF1-47DC-B21B-28592DDF1B67}" type="presOf" srcId="{503FA976-C4EF-42D7-BB02-C4F1FBB92721}" destId="{276BDF18-1AA8-4218-BBAC-00F1761882CC}" srcOrd="0" destOrd="0" presId="urn:microsoft.com/office/officeart/2005/8/layout/venn1"/>
    <dgm:cxn modelId="{BCED3887-A4B5-4CB0-865B-7ADA3271E3FD}" type="presParOf" srcId="{E5F219DD-B6BA-4859-9173-787297FC3C9D}" destId="{276BDF18-1AA8-4218-BBAC-00F1761882CC}" srcOrd="0" destOrd="0" presId="urn:microsoft.com/office/officeart/2005/8/layout/venn1"/>
    <dgm:cxn modelId="{FDD4015A-162D-4B74-8DD4-084557137510}" type="presParOf" srcId="{E5F219DD-B6BA-4859-9173-787297FC3C9D}" destId="{9807E18E-86DF-48A9-AA07-92D294DC44B9}" srcOrd="1" destOrd="0" presId="urn:microsoft.com/office/officeart/2005/8/layout/venn1"/>
    <dgm:cxn modelId="{C1682AB5-D164-4626-9225-3F67A99C354F}" type="presParOf" srcId="{E5F219DD-B6BA-4859-9173-787297FC3C9D}" destId="{5B7679A2-1449-4A3C-9F7D-229AAB442CFA}" srcOrd="2" destOrd="0" presId="urn:microsoft.com/office/officeart/2005/8/layout/venn1"/>
    <dgm:cxn modelId="{75AAEADB-8796-487A-8EF8-DFF7C7DDB4B1}" type="presParOf" srcId="{E5F219DD-B6BA-4859-9173-787297FC3C9D}" destId="{52A81C6A-6032-43C5-B208-F6874C47D55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F77C-9928-4712-94E8-776330C81AD7}">
      <dsp:nvSpPr>
        <dsp:cNvPr id="0" name=""/>
        <dsp:cNvSpPr/>
      </dsp:nvSpPr>
      <dsp:spPr>
        <a:xfrm>
          <a:off x="1306189" y="383587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>
        <a:off x="2022984" y="1100382"/>
        <a:ext cx="1730496" cy="1730496"/>
      </dsp:txXfrm>
    </dsp:sp>
    <dsp:sp modelId="{3B1705FC-D93C-4CCA-BF1F-077100556E12}">
      <dsp:nvSpPr>
        <dsp:cNvPr id="0" name=""/>
        <dsp:cNvSpPr/>
      </dsp:nvSpPr>
      <dsp:spPr>
        <a:xfrm rot="5400000">
          <a:off x="3866519" y="379574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64008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-5400000">
        <a:off x="3866519" y="1096369"/>
        <a:ext cx="1730496" cy="1730496"/>
      </dsp:txXfrm>
    </dsp:sp>
    <dsp:sp modelId="{44944ADF-60D0-4C61-BDF9-72B0901E7FAD}">
      <dsp:nvSpPr>
        <dsp:cNvPr id="0" name=""/>
        <dsp:cNvSpPr/>
      </dsp:nvSpPr>
      <dsp:spPr>
        <a:xfrm rot="10800000">
          <a:off x="3866519" y="3048001"/>
          <a:ext cx="2447291" cy="1846138"/>
        </a:xfrm>
        <a:prstGeom prst="pieWedge">
          <a:avLst/>
        </a:prstGeom>
        <a:solidFill>
          <a:srgbClr val="F1FAB8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>
              <a:solidFill>
                <a:sysClr val="windowText" lastClr="000000"/>
              </a:solidFill>
              <a:latin typeface="Bookman Old Style" panose="02050604050505020204" pitchFamily="18" charset="0"/>
              <a:ea typeface="+mn-ea"/>
              <a:cs typeface="+mn-cs"/>
            </a:rPr>
            <a:t>Emotional Regulatory Circuits</a:t>
          </a:r>
        </a:p>
      </dsp:txBody>
      <dsp:txXfrm rot="10800000">
        <a:off x="3866519" y="3048001"/>
        <a:ext cx="1730496" cy="1305417"/>
      </dsp:txXfrm>
    </dsp:sp>
    <dsp:sp modelId="{FEABE245-4E48-4017-BFE7-45E0FD7F126B}">
      <dsp:nvSpPr>
        <dsp:cNvPr id="0" name=""/>
        <dsp:cNvSpPr/>
      </dsp:nvSpPr>
      <dsp:spPr>
        <a:xfrm rot="16200000">
          <a:off x="1306189" y="2882490"/>
          <a:ext cx="2447291" cy="2447291"/>
        </a:xfrm>
        <a:prstGeom prst="pieWedg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800" b="1" kern="1200" dirty="0">
            <a:solidFill>
              <a:sysClr val="windowText" lastClr="000000"/>
            </a:solidFill>
            <a:latin typeface="Bookman Old Style" panose="02050604050505020204" pitchFamily="18" charset="0"/>
            <a:ea typeface="+mn-ea"/>
            <a:cs typeface="+mn-cs"/>
          </a:endParaRPr>
        </a:p>
      </dsp:txBody>
      <dsp:txXfrm rot="5400000">
        <a:off x="2022984" y="2882490"/>
        <a:ext cx="1730496" cy="1730496"/>
      </dsp:txXfrm>
    </dsp:sp>
    <dsp:sp modelId="{5459FCAA-D102-4722-A5C3-6C6E6A7B2D65}">
      <dsp:nvSpPr>
        <dsp:cNvPr id="0" name=""/>
        <dsp:cNvSpPr/>
      </dsp:nvSpPr>
      <dsp:spPr>
        <a:xfrm>
          <a:off x="3387517" y="2317296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75AB-5F0A-4E46-9893-70B56524ADE4}">
      <dsp:nvSpPr>
        <dsp:cNvPr id="0" name=""/>
        <dsp:cNvSpPr/>
      </dsp:nvSpPr>
      <dsp:spPr>
        <a:xfrm rot="10800000">
          <a:off x="3387517" y="2599893"/>
          <a:ext cx="844965" cy="734752"/>
        </a:xfrm>
        <a:prstGeom prst="circular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BDF18-1AA8-4218-BBAC-00F1761882CC}">
      <dsp:nvSpPr>
        <dsp:cNvPr id="0" name=""/>
        <dsp:cNvSpPr/>
      </dsp:nvSpPr>
      <dsp:spPr>
        <a:xfrm>
          <a:off x="457210" y="342897"/>
          <a:ext cx="4193607" cy="4305305"/>
        </a:xfrm>
        <a:prstGeom prst="ellipse">
          <a:avLst/>
        </a:prstGeom>
        <a:solidFill>
          <a:srgbClr val="0070C0">
            <a:alpha val="50000"/>
          </a:srgb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042803" y="850585"/>
        <a:ext cx="2417936" cy="3289929"/>
      </dsp:txXfrm>
    </dsp:sp>
    <dsp:sp modelId="{5B7679A2-1449-4A3C-9F7D-229AAB442CFA}">
      <dsp:nvSpPr>
        <dsp:cNvPr id="0" name=""/>
        <dsp:cNvSpPr/>
      </dsp:nvSpPr>
      <dsp:spPr>
        <a:xfrm>
          <a:off x="3862562" y="342897"/>
          <a:ext cx="4193607" cy="4305305"/>
        </a:xfrm>
        <a:prstGeom prst="ellipse">
          <a:avLst/>
        </a:prstGeom>
        <a:solidFill>
          <a:srgbClr val="00B0F0">
            <a:alpha val="50000"/>
          </a:srgbClr>
        </a:solid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5052639" y="850585"/>
        <a:ext cx="2417936" cy="3289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F4D26F1-9070-44DB-BCCB-7C5DB65F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61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2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5/22/2019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9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99F027-DED2-4070-9645-681DA509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48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3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slides.  Purpose</a:t>
            </a:r>
            <a:r>
              <a:rPr lang="en-US" baseline="0" dirty="0" smtClean="0"/>
              <a:t> of Measure for </a:t>
            </a:r>
            <a:r>
              <a:rPr lang="en-US" baseline="0" dirty="0" err="1" smtClean="0"/>
              <a:t>Meloncholy</a:t>
            </a:r>
            <a:r>
              <a:rPr lang="en-US" baseline="0" dirty="0" smtClean="0"/>
              <a:t>.  Awareness of ‘coping’ with pain.  Purpose of measure for discontentment.  Awareness of ‘avoidance’ of pain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 smtClean="0"/>
              <a:t>Two</a:t>
            </a:r>
            <a:r>
              <a:rPr lang="en-US" baseline="0" dirty="0" smtClean="0"/>
              <a:t> slides.  Meaning of the Expression based in melancholy.  </a:t>
            </a:r>
            <a:r>
              <a:rPr lang="en-US" b="1" baseline="0" dirty="0" smtClean="0"/>
              <a:t>I am not </a:t>
            </a:r>
            <a:r>
              <a:rPr lang="en-US" b="1" baseline="0" dirty="0" err="1" smtClean="0"/>
              <a:t>surffering</a:t>
            </a:r>
            <a:r>
              <a:rPr lang="en-US" b="1" baseline="0" dirty="0" smtClean="0"/>
              <a:t> (this does not make sense to me – they *are* suffering otherwise why would they be sad? They are trying not to suffer – “I’m trying to relieve my suffering” makes a lot more sense); </a:t>
            </a:r>
            <a:r>
              <a:rPr lang="en-US" baseline="0" dirty="0" smtClean="0"/>
              <a:t>please help me in releasing my emotions.  Meaning of the Expression based in discontentment.  Please don’t take me for a ‘jerk’; I am simply trying to protect myself from ‘pain’.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slides.  Purpose</a:t>
            </a:r>
            <a:r>
              <a:rPr lang="en-US" baseline="0" dirty="0" smtClean="0"/>
              <a:t> of Measure for </a:t>
            </a:r>
            <a:r>
              <a:rPr lang="en-US" baseline="0" dirty="0" err="1" smtClean="0"/>
              <a:t>Meloncholy</a:t>
            </a:r>
            <a:r>
              <a:rPr lang="en-US" baseline="0" dirty="0" smtClean="0"/>
              <a:t>.  Awareness of ‘coping’ with pain.  Purpose of measure for discontentment.  Awareness of ‘avoidance’ of pain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4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 smtClean="0"/>
              <a:t>Two</a:t>
            </a:r>
            <a:r>
              <a:rPr lang="en-US" baseline="0" dirty="0" smtClean="0"/>
              <a:t> slides.  Meaning of the Expression based in melancholy.  I am not </a:t>
            </a:r>
            <a:r>
              <a:rPr lang="en-US" baseline="0" dirty="0" err="1" smtClean="0"/>
              <a:t>surffering</a:t>
            </a:r>
            <a:r>
              <a:rPr lang="en-US" baseline="0" dirty="0" smtClean="0"/>
              <a:t>; please help me in releasing my emotions.  Meaning of the Expression based in discontentment.  Please don’t take me for a ‘jerk’; I am simply trying to protect myself from ‘pain’.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4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0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0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Is this good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The Meaning of Behavioral Expressions in Persons with Dementia (</a:t>
            </a:r>
            <a:r>
              <a:rPr lang="en-US" dirty="0" err="1" smtClean="0"/>
              <a:t>PwD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9F027-DED2-4070-9645-681DA5095638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S. Luthra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The Meaning of Behavioral Expressions in Persons with Dementia (PwD)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5/22/2019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9" y="666749"/>
            <a:ext cx="42922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152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fld id="{800A0DDF-9B95-4961-8F3C-303932E2D1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7640" y="228601"/>
            <a:ext cx="8671560" cy="1371599"/>
          </a:xfrm>
        </p:spPr>
        <p:txBody>
          <a:bodyPr>
            <a:norm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# 13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Based in Impairment of Emotional Regulatory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Circuits.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expressions.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5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362200"/>
            <a:ext cx="89916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Avoidance of Pain (Discontentment)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“I feel good by putting you down” (verbal)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Pro-active shut down of </a:t>
            </a:r>
            <a:r>
              <a:rPr lang="en-US" sz="2800" dirty="0" smtClean="0">
                <a:latin typeface="Arial Rounded MT Bold" panose="020F0704030504030204" pitchFamily="34" charset="0"/>
              </a:rPr>
              <a:t>communication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7200">
              <a:spcAft>
                <a:spcPts val="12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(non-verbal</a:t>
            </a:r>
            <a:r>
              <a:rPr lang="en-US" sz="2800" dirty="0">
                <a:latin typeface="Arial Rounded MT Bold" panose="020F0704030504030204" pitchFamily="34" charset="0"/>
              </a:rPr>
              <a:t>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Creates barriers or distance with others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Protect exposure to ‘hurt’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Prevent experiencing of ‘pain’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45492"/>
              </p:ext>
            </p:extLst>
          </p:nvPr>
        </p:nvGraphicFramePr>
        <p:xfrm>
          <a:off x="1447800" y="2514600"/>
          <a:ext cx="60198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0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APPEARING SAD, TEARFUL, OR IRRITABLE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778" y1="2115" x2="41778" y2="14808"/>
                        <a14:foregroundMark x1="68333" y1="1346" x2="69556" y2="18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6400800" cy="369824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44878"/>
              </p:ext>
            </p:extLst>
          </p:nvPr>
        </p:nvGraphicFramePr>
        <p:xfrm>
          <a:off x="685800" y="2514600"/>
          <a:ext cx="77724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EXPRESSING THEMES OF DESPAIR, MORBIDITY, SOMATIC COMPLAINTS, OR SELF-DEPRICATING COMMENTS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5"/>
          <a:stretch/>
        </p:blipFill>
        <p:spPr>
          <a:xfrm>
            <a:off x="3015909" y="3352800"/>
            <a:ext cx="3112181" cy="35074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05257"/>
              </p:ext>
            </p:extLst>
          </p:nvPr>
        </p:nvGraphicFramePr>
        <p:xfrm>
          <a:off x="1447800" y="2514600"/>
          <a:ext cx="60960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MIMICKING/MOCKING OR BEING DISMISSIVE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463119"/>
            <a:ext cx="4800600" cy="3200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07927"/>
              </p:ext>
            </p:extLst>
          </p:nvPr>
        </p:nvGraphicFramePr>
        <p:xfrm>
          <a:off x="1164020" y="2514600"/>
          <a:ext cx="660838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608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SARCASTIC OR TEASING, BEING DEROGATORY, CRITICAL AND NEGATIVE OF OTHERS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901" y="3400936"/>
            <a:ext cx="7144238" cy="35332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72111"/>
              </p:ext>
            </p:extLst>
          </p:nvPr>
        </p:nvGraphicFramePr>
        <p:xfrm>
          <a:off x="1143000" y="2514600"/>
          <a:ext cx="662940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66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 EXPRESSING FEELINGS OF REJECTION OR INCREASED SENSITIVITY TO OTHERS’ COMMENTS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121" y1="16596" x2="75758" y2="32766"/>
                        <a14:foregroundMark x1="7576" y1="20000" x2="12879" y2="24681"/>
                        <a14:foregroundMark x1="82576" y1="42128" x2="88636" y2="38298"/>
                        <a14:foregroundMark x1="25000" y1="89362" x2="39394" y2="90213"/>
                        <a14:foregroundMark x1="54545" y1="87234" x2="65909" y2="90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3225512"/>
            <a:ext cx="2171700" cy="38662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</a:t>
            </a:r>
            <a:r>
              <a:rPr lang="en-CA" sz="4000" u="sng" dirty="0">
                <a:latin typeface="Arial Rounded MT Bold" panose="020F0704030504030204" pitchFamily="34" charset="0"/>
              </a:rPr>
              <a:t>Expressions </a:t>
            </a:r>
            <a:r>
              <a:rPr lang="en-CA" sz="2000" u="sng" dirty="0" smtClean="0">
                <a:latin typeface="Arial Rounded MT Bold" panose="020F0704030504030204" pitchFamily="34" charset="0"/>
              </a:rPr>
              <a:t>(Melancholy)</a:t>
            </a:r>
            <a:endParaRPr lang="en-CA" sz="2000" u="sng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painful states – </a:t>
            </a:r>
            <a:r>
              <a:rPr lang="en-CA" sz="3600" dirty="0" err="1" smtClean="0">
                <a:latin typeface="Arial Rounded MT Bold" panose="020F0704030504030204" pitchFamily="34" charset="0"/>
              </a:rPr>
              <a:t>PwD</a:t>
            </a:r>
            <a:r>
              <a:rPr lang="en-CA" sz="3600" dirty="0" smtClean="0">
                <a:latin typeface="Arial Rounded MT Bold" panose="020F0704030504030204" pitchFamily="34" charset="0"/>
              </a:rPr>
              <a:t> is ‘coping’ with pain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92774" l="5529" r="95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7" y="5372405"/>
            <a:ext cx="1893733" cy="12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</a:t>
            </a:r>
            <a:r>
              <a:rPr lang="en-CA" sz="4000" u="sng" dirty="0">
                <a:latin typeface="Arial Rounded MT Bold" panose="020F0704030504030204" pitchFamily="34" charset="0"/>
              </a:rPr>
              <a:t>Expressions </a:t>
            </a:r>
            <a:r>
              <a:rPr lang="en-CA" sz="2000" u="sng" dirty="0" smtClean="0">
                <a:latin typeface="Arial Rounded MT Bold" panose="020F0704030504030204" pitchFamily="34" charset="0"/>
              </a:rPr>
              <a:t>(Melancholy)</a:t>
            </a:r>
            <a:endParaRPr lang="en-CA" sz="2000" u="sng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help me in my catharsis”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92774" l="5529" r="95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7" y="5372405"/>
            <a:ext cx="1893733" cy="12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Purpose of </a:t>
            </a:r>
            <a:r>
              <a:rPr lang="en-CA" sz="4000" u="sng" dirty="0">
                <a:latin typeface="Arial Rounded MT Bold" panose="020F0704030504030204" pitchFamily="34" charset="0"/>
              </a:rPr>
              <a:t>Expressions </a:t>
            </a:r>
            <a:r>
              <a:rPr lang="en-CA" sz="2000" u="sng" dirty="0" smtClean="0">
                <a:latin typeface="Arial Rounded MT Bold" panose="020F0704030504030204" pitchFamily="34" charset="0"/>
              </a:rPr>
              <a:t>(Discontentment)</a:t>
            </a:r>
            <a:endParaRPr lang="en-CA" sz="2000" u="sng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Presence of painful states – </a:t>
            </a:r>
            <a:r>
              <a:rPr lang="en-CA" sz="3600" dirty="0" err="1" smtClean="0">
                <a:latin typeface="Arial Rounded MT Bold" panose="020F0704030504030204" pitchFamily="34" charset="0"/>
              </a:rPr>
              <a:t>PwD</a:t>
            </a:r>
            <a:r>
              <a:rPr lang="en-CA" sz="3600" dirty="0" smtClean="0">
                <a:latin typeface="Arial Rounded MT Bold" panose="020F0704030504030204" pitchFamily="34" charset="0"/>
              </a:rPr>
              <a:t> is ‘avoiding’ pain</a:t>
            </a:r>
            <a:endParaRPr lang="en-CA" sz="3600" b="1" u="sng" dirty="0" smtClean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97" y="5594360"/>
            <a:ext cx="1944303" cy="1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0490" y="2819400"/>
            <a:ext cx="840302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CA" sz="4000" u="sng" dirty="0" smtClean="0">
                <a:latin typeface="Arial Rounded MT Bold" panose="020F0704030504030204" pitchFamily="34" charset="0"/>
              </a:rPr>
              <a:t>Meaning of </a:t>
            </a:r>
            <a:r>
              <a:rPr lang="en-CA" sz="4000" u="sng" dirty="0">
                <a:latin typeface="Arial Rounded MT Bold" panose="020F0704030504030204" pitchFamily="34" charset="0"/>
              </a:rPr>
              <a:t>Expressions </a:t>
            </a:r>
            <a:r>
              <a:rPr lang="en-CA" sz="2000" u="sng" dirty="0" smtClean="0">
                <a:latin typeface="Arial Rounded MT Bold" panose="020F0704030504030204" pitchFamily="34" charset="0"/>
              </a:rPr>
              <a:t>(Discontentment)</a:t>
            </a:r>
            <a:endParaRPr lang="en-CA" sz="2000" u="sng" dirty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endParaRPr lang="en-CA" sz="1400" u="sng" dirty="0" smtClean="0"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CA" sz="3600" dirty="0" smtClean="0">
                <a:latin typeface="Arial Rounded MT Bold" panose="020F0704030504030204" pitchFamily="34" charset="0"/>
              </a:rPr>
              <a:t>“Please don’t take me for a ‘jerk’ – I am simply trying to protect 		myself from pain”</a:t>
            </a:r>
            <a:endParaRPr lang="en-CA" sz="3600" b="1" u="sng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697" y="5594360"/>
            <a:ext cx="1944303" cy="1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0" y="4871545"/>
            <a:ext cx="9240156" cy="19102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9045529"/>
              </p:ext>
            </p:extLst>
          </p:nvPr>
        </p:nvGraphicFramePr>
        <p:xfrm>
          <a:off x="-381000" y="-533400"/>
          <a:ext cx="7620000" cy="56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Lightning Bolt 11"/>
          <p:cNvSpPr/>
          <p:nvPr/>
        </p:nvSpPr>
        <p:spPr>
          <a:xfrm rot="6101547">
            <a:off x="5484350" y="3029334"/>
            <a:ext cx="457200" cy="9906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3000" fill="remove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P spid="1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2250484"/>
            <a:ext cx="9143999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18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63550">
              <a:spcAft>
                <a:spcPts val="18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It depends…</a:t>
            </a:r>
          </a:p>
          <a:p>
            <a:pPr marL="920750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Does </a:t>
            </a:r>
            <a:r>
              <a:rPr lang="en-US" sz="2800" dirty="0">
                <a:latin typeface="Arial Rounded MT Bold" panose="020F0704030504030204" pitchFamily="34" charset="0"/>
              </a:rPr>
              <a:t>the behavioral expression appear to be</a:t>
            </a:r>
            <a:r>
              <a:rPr lang="en-US" sz="2800" dirty="0" smtClean="0">
                <a:latin typeface="Arial Rounded MT Bold" panose="020F0704030504030204" pitchFamily="34" charset="0"/>
              </a:rPr>
              <a:t>: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Melancholy 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920750" lvl="1">
              <a:spcAft>
                <a:spcPts val="2000"/>
              </a:spcAft>
            </a:pPr>
            <a:r>
              <a:rPr lang="en-US" sz="2800" dirty="0">
                <a:latin typeface="Arial Rounded MT Bold" panose="020F0704030504030204" pitchFamily="34" charset="0"/>
              </a:rPr>
              <a:t>	</a:t>
            </a:r>
            <a:r>
              <a:rPr lang="en-US" sz="2800" dirty="0" smtClean="0">
                <a:latin typeface="Arial Rounded MT Bold" panose="020F0704030504030204" pitchFamily="34" charset="0"/>
              </a:rPr>
              <a:t>    or</a:t>
            </a:r>
          </a:p>
          <a:p>
            <a:pPr marL="1377950" lvl="1" indent="-457200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Discontentment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4038600" y="4662844"/>
            <a:ext cx="1219200" cy="1966556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0" y="48897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This is important information! </a:t>
            </a:r>
          </a:p>
          <a:p>
            <a:pPr algn="ctr"/>
            <a:r>
              <a:rPr lang="en-US" sz="2800" dirty="0" smtClean="0">
                <a:latin typeface="Arial Rounded MT Bold" panose="020F0704030504030204" pitchFamily="34" charset="0"/>
              </a:rPr>
              <a:t>Please pass it on to the team!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2250484"/>
            <a:ext cx="9143999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87363">
              <a:spcAft>
                <a:spcPts val="48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If it appears to be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Acknowledge </a:t>
            </a:r>
            <a:r>
              <a:rPr lang="en-US" sz="2800" dirty="0">
                <a:latin typeface="Arial Rounded MT Bold" panose="020F0704030504030204" pitchFamily="34" charset="0"/>
              </a:rPr>
              <a:t>they are hurting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Validate and accept the ‘state of catharsis’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Create a safe environment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Facilitate ‘catharsis’ through verbal and non-verbal communication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3230" y="3200400"/>
            <a:ext cx="2283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 Rounded MT Bold" panose="020F0704030504030204" pitchFamily="34" charset="0"/>
              </a:rPr>
              <a:t>melancholy: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92774" l="5529" r="95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21" y="3200400"/>
            <a:ext cx="1693199" cy="11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2250484"/>
            <a:ext cx="9143999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87363">
              <a:spcAft>
                <a:spcPts val="48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If it appears to be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Understand </a:t>
            </a:r>
            <a:r>
              <a:rPr lang="en-US" sz="2800" dirty="0">
                <a:latin typeface="Arial Rounded MT Bold" panose="020F0704030504030204" pitchFamily="34" charset="0"/>
              </a:rPr>
              <a:t>the “contradiction” (they might seem like a </a:t>
            </a:r>
            <a:r>
              <a:rPr lang="en-US" sz="2800" dirty="0" smtClean="0">
                <a:latin typeface="Arial Rounded MT Bold" panose="020F0704030504030204" pitchFamily="34" charset="0"/>
              </a:rPr>
              <a:t>jerk</a:t>
            </a:r>
            <a:r>
              <a:rPr lang="en-US" sz="2800" dirty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</a:rPr>
              <a:t>but </a:t>
            </a:r>
            <a:r>
              <a:rPr lang="en-US" sz="2800" dirty="0">
                <a:latin typeface="Arial Rounded MT Bold" panose="020F0704030504030204" pitchFamily="34" charset="0"/>
              </a:rPr>
              <a:t>they’re </a:t>
            </a:r>
            <a:r>
              <a:rPr lang="en-US" sz="2800" dirty="0" smtClean="0">
                <a:latin typeface="Arial Rounded MT Bold" panose="020F0704030504030204" pitchFamily="34" charset="0"/>
              </a:rPr>
              <a:t>just protecting </a:t>
            </a:r>
            <a:r>
              <a:rPr lang="en-US" sz="2800" dirty="0">
                <a:latin typeface="Arial Rounded MT Bold" panose="020F0704030504030204" pitchFamily="34" charset="0"/>
              </a:rPr>
              <a:t>themselves)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Make them feel good about themselves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Use ‘reverse psychology’ (say the opposite of what would normally be said)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3230" y="3200400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Arial Rounded MT Bold" panose="020F0704030504030204" pitchFamily="34" charset="0"/>
              </a:rPr>
              <a:t>discontentment: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30" y="3200400"/>
            <a:ext cx="1765641" cy="114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2250484"/>
            <a:ext cx="9143999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  <a:spcAft>
                <a:spcPts val="6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Approach to Care</a:t>
            </a:r>
          </a:p>
          <a:p>
            <a:pPr marL="457200">
              <a:spcAft>
                <a:spcPts val="3600"/>
              </a:spcAft>
            </a:pPr>
            <a:r>
              <a:rPr lang="en-US" sz="2800" dirty="0" smtClean="0">
                <a:latin typeface="Arial Rounded MT Bold" panose="020F0704030504030204" pitchFamily="34" charset="0"/>
              </a:rPr>
              <a:t>Remember…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It’s </a:t>
            </a:r>
            <a:r>
              <a:rPr lang="en-US" sz="2800" dirty="0">
                <a:latin typeface="Arial Rounded MT Bold" panose="020F0704030504030204" pitchFamily="34" charset="0"/>
              </a:rPr>
              <a:t>NOT personal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They aren’t trying to be mean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They don’t want to suffer</a:t>
            </a:r>
          </a:p>
          <a:p>
            <a:pPr algn="ctr">
              <a:lnSpc>
                <a:spcPct val="160000"/>
              </a:lnSpc>
              <a:spcAft>
                <a:spcPts val="600"/>
              </a:spcAft>
            </a:pPr>
            <a:endParaRPr lang="en-CA" sz="3600" u="sng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44" y1="10700" x2="39815" y2="17284"/>
                        <a14:foregroundMark x1="45833" y1="24280" x2="79630" y2="23045"/>
                        <a14:foregroundMark x1="39815" y1="29218" x2="42130" y2="88066"/>
                        <a14:foregroundMark x1="90741" y1="46914" x2="82870" y2="42798"/>
                        <a14:foregroundMark x1="92130" y1="44444" x2="86111" y2="42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63" y="3276600"/>
            <a:ext cx="331470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1120" y="2647294"/>
            <a:ext cx="7543800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Represents two primary emotions:</a:t>
            </a:r>
          </a:p>
        </p:txBody>
      </p:sp>
      <p:sp>
        <p:nvSpPr>
          <p:cNvPr id="2" name="Rectangle 1"/>
          <p:cNvSpPr/>
          <p:nvPr/>
        </p:nvSpPr>
        <p:spPr>
          <a:xfrm>
            <a:off x="821120" y="5149840"/>
            <a:ext cx="7893270" cy="17979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0" lvl="2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r>
              <a:rPr lang="en-US" sz="3200" dirty="0" smtClean="0">
                <a:latin typeface="Arial Rounded MT Bold" panose="020F0704030504030204" pitchFamily="34" charset="0"/>
              </a:rPr>
              <a:t>Melancholy	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    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&amp;</a:t>
            </a:r>
            <a:endParaRPr lang="en-US" sz="3200" b="1" dirty="0" smtClean="0">
              <a:latin typeface="Arial Rounded MT Bold" panose="020F0704030504030204" pitchFamily="34" charset="0"/>
            </a:endParaRPr>
          </a:p>
          <a:p>
            <a:pPr lvl="2">
              <a:lnSpc>
                <a:spcPct val="150000"/>
              </a:lnSpc>
              <a:spcBef>
                <a:spcPts val="1800"/>
              </a:spcBef>
              <a:buClr>
                <a:schemeClr val="tx2"/>
              </a:buClr>
              <a:buSzPct val="70000"/>
            </a:pPr>
            <a:endParaRPr 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0206" y="5334000"/>
            <a:ext cx="33489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3200" dirty="0" smtClean="0">
                <a:latin typeface="Arial Rounded MT Bold" panose="020F0704030504030204" pitchFamily="34" charset="0"/>
              </a:rPr>
              <a:t>Discontentment</a:t>
            </a:r>
            <a:endParaRPr lang="en-US" sz="32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92774" l="5529" r="95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9" y="3854303"/>
            <a:ext cx="1893733" cy="1283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67" y="3854303"/>
            <a:ext cx="1944303" cy="12636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17790354"/>
              </p:ext>
            </p:extLst>
          </p:nvPr>
        </p:nvGraphicFramePr>
        <p:xfrm>
          <a:off x="249620" y="2057400"/>
          <a:ext cx="851338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98" b="92774" l="5529" r="955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81400"/>
            <a:ext cx="1574089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41038"/>
            <a:ext cx="1765641" cy="114752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7120" y="51816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Discontentment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6144" y="4966156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>
              <a:spcAft>
                <a:spcPts val="3000"/>
              </a:spcAft>
              <a:buClr>
                <a:schemeClr val="tx1"/>
              </a:buClr>
              <a:buSzPct val="100000"/>
            </a:pPr>
            <a:r>
              <a:rPr lang="en-US" sz="2800" dirty="0" smtClean="0">
                <a:latin typeface="Arial Rounded MT Bold" panose="020F0704030504030204" pitchFamily="34" charset="0"/>
              </a:rPr>
              <a:t>Sadness or Melancholy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884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438400"/>
            <a:ext cx="86868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Melancholy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Appearing sad, </a:t>
            </a:r>
            <a:r>
              <a:rPr lang="en-US" sz="2800" dirty="0" smtClean="0">
                <a:latin typeface="Arial Rounded MT Bold" panose="020F0704030504030204" pitchFamily="34" charset="0"/>
              </a:rPr>
              <a:t>despondent, </a:t>
            </a:r>
            <a:r>
              <a:rPr lang="en-US" sz="2800" dirty="0">
                <a:latin typeface="Arial Rounded MT Bold" panose="020F0704030504030204" pitchFamily="34" charset="0"/>
              </a:rPr>
              <a:t>or tearful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Expression </a:t>
            </a:r>
            <a:r>
              <a:rPr lang="en-US" sz="2800" dirty="0">
                <a:latin typeface="Arial Rounded MT Bold" panose="020F0704030504030204" pitchFamily="34" charset="0"/>
              </a:rPr>
              <a:t>of themes of despair, morbidity, gloominess, and </a:t>
            </a:r>
            <a:r>
              <a:rPr lang="en-US" sz="2800" dirty="0" smtClean="0">
                <a:latin typeface="Arial Rounded MT Bold" panose="020F0704030504030204" pitchFamily="34" charset="0"/>
              </a:rPr>
              <a:t>somatic complaints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Feeling </a:t>
            </a:r>
            <a:r>
              <a:rPr lang="en-US" sz="2800" dirty="0">
                <a:latin typeface="Arial Rounded MT Bold" panose="020F0704030504030204" pitchFamily="34" charset="0"/>
              </a:rPr>
              <a:t>rejected or increased sensitivity to comments from others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435679"/>
            <a:ext cx="86868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Discontentment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Low frustration tolerance, irritable, </a:t>
            </a:r>
            <a:r>
              <a:rPr lang="en-US" sz="2800" dirty="0" smtClean="0">
                <a:latin typeface="Arial Rounded MT Bold" panose="020F0704030504030204" pitchFamily="34" charset="0"/>
              </a:rPr>
              <a:t>short-tempered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Mimicking </a:t>
            </a:r>
            <a:r>
              <a:rPr lang="en-US" sz="2800" dirty="0">
                <a:latin typeface="Arial Rounded MT Bold" panose="020F0704030504030204" pitchFamily="34" charset="0"/>
              </a:rPr>
              <a:t>or mocking and being dismissive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Sarcastic </a:t>
            </a:r>
            <a:r>
              <a:rPr lang="en-US" sz="2800" dirty="0">
                <a:latin typeface="Arial Rounded MT Bold" panose="020F0704030504030204" pitchFamily="34" charset="0"/>
              </a:rPr>
              <a:t>or teasing, derogatory comments, being critical and negative of others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620" y="2599759"/>
            <a:ext cx="86868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1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Humans are innately averse to </a:t>
            </a:r>
            <a:r>
              <a:rPr lang="en-US" sz="2800" dirty="0">
                <a:latin typeface="Arial Rounded MT Bold" panose="020F0704030504030204" pitchFamily="34" charset="0"/>
              </a:rPr>
              <a:t>pain; emotional or physical </a:t>
            </a:r>
          </a:p>
          <a:p>
            <a:pPr lvl="1" indent="-457200">
              <a:spcBef>
                <a:spcPts val="1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Protection from pain becomes primary defense </a:t>
            </a:r>
            <a:r>
              <a:rPr lang="en-US" sz="2800" dirty="0" smtClean="0">
                <a:latin typeface="Arial Rounded MT Bold" panose="020F0704030504030204" pitchFamily="34" charset="0"/>
              </a:rPr>
              <a:t>mechanism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 indent="-457200">
              <a:spcBef>
                <a:spcPts val="1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Does not change regardless of stage of </a:t>
            </a:r>
            <a:r>
              <a:rPr lang="en-US" sz="2800" dirty="0" smtClean="0">
                <a:latin typeface="Arial Rounded MT Bold" panose="020F0704030504030204" pitchFamily="34" charset="0"/>
              </a:rPr>
              <a:t>dementia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 indent="-457200">
              <a:spcBef>
                <a:spcPts val="18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Likely heightened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620" y="2432715"/>
            <a:ext cx="86868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n-US" sz="3200" dirty="0" smtClean="0">
                <a:latin typeface="Arial Rounded MT Bold" panose="020F0704030504030204" pitchFamily="34" charset="0"/>
              </a:rPr>
              <a:t>Two approaches to dealing with pain:</a:t>
            </a:r>
          </a:p>
          <a:p>
            <a:pPr marL="1377950" lvl="4" indent="-982663">
              <a:lnSpc>
                <a:spcPct val="15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b="1" u="sng" dirty="0" smtClean="0">
                <a:latin typeface="Arial Rounded MT Bold" panose="020F0704030504030204" pitchFamily="34" charset="0"/>
              </a:rPr>
              <a:t>Coping</a:t>
            </a:r>
            <a:r>
              <a:rPr lang="en-US" sz="3200" dirty="0" smtClean="0">
                <a:latin typeface="Arial Rounded MT Bold" panose="020F0704030504030204" pitchFamily="34" charset="0"/>
              </a:rPr>
              <a:t> with pain </a:t>
            </a:r>
          </a:p>
          <a:p>
            <a:pPr marL="909638" lvl="4" indent="-514350">
              <a:lnSpc>
                <a:spcPct val="150000"/>
              </a:lnSpc>
              <a:spcBef>
                <a:spcPts val="1800"/>
              </a:spcBef>
              <a:buClr>
                <a:schemeClr val="tx1"/>
              </a:buClr>
              <a:buSzPct val="100000"/>
            </a:pPr>
            <a:r>
              <a:rPr lang="en-US" sz="3200" dirty="0">
                <a:latin typeface="Arial Rounded MT Bold" panose="020F0704030504030204" pitchFamily="34" charset="0"/>
              </a:rPr>
              <a:t>	</a:t>
            </a:r>
            <a:r>
              <a:rPr lang="en-US" sz="3200" dirty="0" smtClean="0">
                <a:latin typeface="Arial Rounded MT Bold" panose="020F0704030504030204" pitchFamily="34" charset="0"/>
              </a:rPr>
              <a:t>			&amp;</a:t>
            </a:r>
          </a:p>
          <a:p>
            <a:pPr marL="1377950" lvl="4" indent="-982663">
              <a:lnSpc>
                <a:spcPct val="15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+mj-lt"/>
              <a:buAutoNum type="arabicPeriod" startAt="2"/>
            </a:pPr>
            <a:r>
              <a:rPr lang="en-US" sz="3200" b="1" u="sng" dirty="0" smtClean="0">
                <a:latin typeface="Arial Rounded MT Bold" panose="020F0704030504030204" pitchFamily="34" charset="0"/>
              </a:rPr>
              <a:t>Avoidance</a:t>
            </a:r>
            <a:r>
              <a:rPr lang="en-US" sz="3200" dirty="0" smtClean="0">
                <a:latin typeface="Arial Rounded MT Bold" panose="020F0704030504030204" pitchFamily="34" charset="0"/>
              </a:rPr>
              <a:t> of pain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6" y="2979757"/>
            <a:ext cx="4449974" cy="387824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49620" y="304800"/>
            <a:ext cx="86868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CA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LuBAIR</a:t>
            </a:r>
            <a:r>
              <a:rPr lang="en-CA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™ Inventory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362200"/>
            <a:ext cx="86868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CA" sz="3600" u="sng" dirty="0" smtClean="0">
                <a:latin typeface="Arial Rounded MT Bold" panose="020F0704030504030204" pitchFamily="34" charset="0"/>
              </a:rPr>
              <a:t>Coping with Pain (Melancholy)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‘</a:t>
            </a:r>
            <a:r>
              <a:rPr lang="en-US" sz="2800" dirty="0">
                <a:latin typeface="Arial Rounded MT Bold" panose="020F0704030504030204" pitchFamily="34" charset="0"/>
              </a:rPr>
              <a:t>Catharsis’ of </a:t>
            </a:r>
            <a:r>
              <a:rPr lang="en-US" sz="2800" dirty="0" smtClean="0">
                <a:latin typeface="Arial Rounded MT Bold" panose="020F0704030504030204" pitchFamily="34" charset="0"/>
              </a:rPr>
              <a:t>pain - </a:t>
            </a:r>
            <a:r>
              <a:rPr lang="en-US" sz="2800" dirty="0">
                <a:latin typeface="Arial Rounded MT Bold" panose="020F0704030504030204" pitchFamily="34" charset="0"/>
              </a:rPr>
              <a:t>crying and talking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Measured ‘decompression’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Observer’s perspective: suffering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Individual’s perspective:  relief from </a:t>
            </a:r>
            <a:r>
              <a:rPr lang="en-US" sz="2800" dirty="0" smtClean="0">
                <a:latin typeface="Arial Rounded MT Bold" panose="020F0704030504030204" pitchFamily="34" charset="0"/>
              </a:rPr>
              <a:t>suffering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9144000" cy="990600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Based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Impairment of </a:t>
            </a:r>
            <a:r>
              <a:rPr lang="en-CA" sz="2800" dirty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Regulatory </a:t>
            </a:r>
            <a:r>
              <a:rPr lang="en-CA" sz="2800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Circuits</a:t>
            </a:r>
          </a:p>
          <a:p>
            <a:pPr marL="0" lvl="0" indent="0" algn="ctr">
              <a:buNone/>
            </a:pPr>
            <a:r>
              <a:rPr lang="en-CA" u="sng" dirty="0" smtClean="0">
                <a:ln>
                  <a:solidFill>
                    <a:schemeClr val="tx1"/>
                  </a:solidFill>
                </a:ln>
                <a:solidFill>
                  <a:srgbClr val="FFFF6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Emotional Expressions</a:t>
            </a:r>
            <a:endParaRPr lang="en-CA" u="sng" dirty="0">
              <a:ln>
                <a:solidFill>
                  <a:schemeClr val="tx1"/>
                </a:solidFill>
              </a:ln>
              <a:solidFill>
                <a:srgbClr val="FF781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A0DDF-9B95-4961-8F3C-303932E2D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2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77141</TotalTime>
  <Words>1439</Words>
  <Application>Microsoft Office PowerPoint</Application>
  <PresentationFormat>On-screen Show (4:3)</PresentationFormat>
  <Paragraphs>263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Aharoni</vt:lpstr>
      <vt:lpstr>Arial</vt:lpstr>
      <vt:lpstr>Arial Rounded MT Bold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www.dementiabehaviors.com</dc:title>
  <dc:creator>Admin</dc:creator>
  <cp:lastModifiedBy>Natalia Chernykh</cp:lastModifiedBy>
  <cp:revision>1080</cp:revision>
  <cp:lastPrinted>2019-05-13T19:21:09Z</cp:lastPrinted>
  <dcterms:created xsi:type="dcterms:W3CDTF">2018-01-29T20:08:37Z</dcterms:created>
  <dcterms:modified xsi:type="dcterms:W3CDTF">2020-08-14T14:55:41Z</dcterms:modified>
</cp:coreProperties>
</file>