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860" r:id="rId2"/>
    <p:sldId id="676" r:id="rId3"/>
    <p:sldId id="677" r:id="rId4"/>
    <p:sldId id="678" r:id="rId5"/>
    <p:sldId id="788" r:id="rId6"/>
    <p:sldId id="818" r:id="rId7"/>
    <p:sldId id="790" r:id="rId8"/>
    <p:sldId id="679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81D"/>
    <a:srgbClr val="FFFF6D"/>
    <a:srgbClr val="81FF81"/>
    <a:srgbClr val="F1FAB8"/>
    <a:srgbClr val="FFB685"/>
    <a:srgbClr val="FF8989"/>
    <a:srgbClr val="8F8FFF"/>
    <a:srgbClr val="6161FF"/>
    <a:srgbClr val="FF3333"/>
    <a:srgbClr val="2AC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9" autoAdjust="0"/>
    <p:restoredTop sz="81670" autoAdjust="0"/>
  </p:normalViewPr>
  <p:slideViewPr>
    <p:cSldViewPr>
      <p:cViewPr varScale="1">
        <p:scale>
          <a:sx n="94" d="100"/>
          <a:sy n="94" d="100"/>
        </p:scale>
        <p:origin x="23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5868"/>
    </p:cViewPr>
  </p:sorterViewPr>
  <p:notesViewPr>
    <p:cSldViewPr>
      <p:cViewPr varScale="1">
        <p:scale>
          <a:sx n="114" d="100"/>
          <a:sy n="114" d="100"/>
        </p:scale>
        <p:origin x="-2292" y="-96"/>
      </p:cViewPr>
      <p:guideLst>
        <p:guide orient="horz" pos="2929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19228B-860B-4DD3-A2E8-78F296EBFC4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03FA976-C4EF-42D7-BB02-C4F1FBB92721}">
      <dgm:prSet phldrT="[Text]"/>
      <dgm:spPr>
        <a:solidFill>
          <a:srgbClr val="0070C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en-US" dirty="0"/>
        </a:p>
      </dgm:t>
    </dgm:pt>
    <dgm:pt modelId="{BD857707-0BAF-401E-BAF2-FE6CE75C96AC}" type="parTrans" cxnId="{2EA1AD32-070E-45D2-8A71-2A6F04398099}">
      <dgm:prSet/>
      <dgm:spPr/>
      <dgm:t>
        <a:bodyPr/>
        <a:lstStyle/>
        <a:p>
          <a:endParaRPr lang="en-US"/>
        </a:p>
      </dgm:t>
    </dgm:pt>
    <dgm:pt modelId="{C4CD4514-893A-4B2E-AE61-ED5504E4B61C}" type="sibTrans" cxnId="{2EA1AD32-070E-45D2-8A71-2A6F04398099}">
      <dgm:prSet/>
      <dgm:spPr/>
      <dgm:t>
        <a:bodyPr/>
        <a:lstStyle/>
        <a:p>
          <a:endParaRPr lang="en-US"/>
        </a:p>
      </dgm:t>
    </dgm:pt>
    <dgm:pt modelId="{28242A2A-D8A8-40CC-B6D4-4F3C1E06F37D}">
      <dgm:prSet phldrT="[Text]"/>
      <dgm:spPr>
        <a:solidFill>
          <a:srgbClr val="00B0F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78573EC-85D2-4AFC-A616-DA660442B197}" type="parTrans" cxnId="{4701AF2E-38D0-4337-AAA6-A42E070D286D}">
      <dgm:prSet/>
      <dgm:spPr/>
      <dgm:t>
        <a:bodyPr/>
        <a:lstStyle/>
        <a:p>
          <a:endParaRPr lang="en-US"/>
        </a:p>
      </dgm:t>
    </dgm:pt>
    <dgm:pt modelId="{408A0139-A989-43FC-9680-C5C664CC37B1}" type="sibTrans" cxnId="{4701AF2E-38D0-4337-AAA6-A42E070D286D}">
      <dgm:prSet/>
      <dgm:spPr/>
      <dgm:t>
        <a:bodyPr/>
        <a:lstStyle/>
        <a:p>
          <a:endParaRPr lang="en-US"/>
        </a:p>
      </dgm:t>
    </dgm:pt>
    <dgm:pt modelId="{E5F219DD-B6BA-4859-9173-787297FC3C9D}" type="pres">
      <dgm:prSet presAssocID="{8F19228B-860B-4DD3-A2E8-78F296EBFC43}" presName="compositeShape" presStyleCnt="0">
        <dgm:presLayoutVars>
          <dgm:chMax val="7"/>
          <dgm:dir/>
          <dgm:resizeHandles val="exact"/>
        </dgm:presLayoutVars>
      </dgm:prSet>
      <dgm:spPr/>
    </dgm:pt>
    <dgm:pt modelId="{276BDF18-1AA8-4218-BBAC-00F1761882CC}" type="pres">
      <dgm:prSet presAssocID="{503FA976-C4EF-42D7-BB02-C4F1FBB92721}" presName="circ1" presStyleLbl="vennNode1" presStyleIdx="0" presStyleCnt="2"/>
      <dgm:spPr/>
      <dgm:t>
        <a:bodyPr/>
        <a:lstStyle/>
        <a:p>
          <a:endParaRPr lang="en-US"/>
        </a:p>
      </dgm:t>
    </dgm:pt>
    <dgm:pt modelId="{9807E18E-86DF-48A9-AA07-92D294DC44B9}" type="pres">
      <dgm:prSet presAssocID="{503FA976-C4EF-42D7-BB02-C4F1FBB9272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679A2-1449-4A3C-9F7D-229AAB442CFA}" type="pres">
      <dgm:prSet presAssocID="{28242A2A-D8A8-40CC-B6D4-4F3C1E06F37D}" presName="circ2" presStyleLbl="vennNode1" presStyleIdx="1" presStyleCnt="2"/>
      <dgm:spPr/>
      <dgm:t>
        <a:bodyPr/>
        <a:lstStyle/>
        <a:p>
          <a:endParaRPr lang="en-US"/>
        </a:p>
      </dgm:t>
    </dgm:pt>
    <dgm:pt modelId="{52A81C6A-6032-43C5-B208-F6874C47D55F}" type="pres">
      <dgm:prSet presAssocID="{28242A2A-D8A8-40CC-B6D4-4F3C1E06F37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C416F8-DB74-469D-AF1E-7108262B22B5}" type="presOf" srcId="{503FA976-C4EF-42D7-BB02-C4F1FBB92721}" destId="{9807E18E-86DF-48A9-AA07-92D294DC44B9}" srcOrd="1" destOrd="0" presId="urn:microsoft.com/office/officeart/2005/8/layout/venn1"/>
    <dgm:cxn modelId="{4701AF2E-38D0-4337-AAA6-A42E070D286D}" srcId="{8F19228B-860B-4DD3-A2E8-78F296EBFC43}" destId="{28242A2A-D8A8-40CC-B6D4-4F3C1E06F37D}" srcOrd="1" destOrd="0" parTransId="{378573EC-85D2-4AFC-A616-DA660442B197}" sibTransId="{408A0139-A989-43FC-9680-C5C664CC37B1}"/>
    <dgm:cxn modelId="{AD4BC26F-F55E-4355-826F-01DAE80C4A8B}" type="presOf" srcId="{503FA976-C4EF-42D7-BB02-C4F1FBB92721}" destId="{276BDF18-1AA8-4218-BBAC-00F1761882CC}" srcOrd="0" destOrd="0" presId="urn:microsoft.com/office/officeart/2005/8/layout/venn1"/>
    <dgm:cxn modelId="{2EA1AD32-070E-45D2-8A71-2A6F04398099}" srcId="{8F19228B-860B-4DD3-A2E8-78F296EBFC43}" destId="{503FA976-C4EF-42D7-BB02-C4F1FBB92721}" srcOrd="0" destOrd="0" parTransId="{BD857707-0BAF-401E-BAF2-FE6CE75C96AC}" sibTransId="{C4CD4514-893A-4B2E-AE61-ED5504E4B61C}"/>
    <dgm:cxn modelId="{F0A617A7-A8F3-4DB7-B78B-FE8390BF8F1A}" type="presOf" srcId="{28242A2A-D8A8-40CC-B6D4-4F3C1E06F37D}" destId="{5B7679A2-1449-4A3C-9F7D-229AAB442CFA}" srcOrd="0" destOrd="0" presId="urn:microsoft.com/office/officeart/2005/8/layout/venn1"/>
    <dgm:cxn modelId="{47FAC060-7AD1-4A1F-8E15-190E2B36E3E0}" type="presOf" srcId="{28242A2A-D8A8-40CC-B6D4-4F3C1E06F37D}" destId="{52A81C6A-6032-43C5-B208-F6874C47D55F}" srcOrd="1" destOrd="0" presId="urn:microsoft.com/office/officeart/2005/8/layout/venn1"/>
    <dgm:cxn modelId="{BF99247C-C1DB-4955-985A-5ECE89B23802}" type="presOf" srcId="{8F19228B-860B-4DD3-A2E8-78F296EBFC43}" destId="{E5F219DD-B6BA-4859-9173-787297FC3C9D}" srcOrd="0" destOrd="0" presId="urn:microsoft.com/office/officeart/2005/8/layout/venn1"/>
    <dgm:cxn modelId="{88DAFCC6-1F42-420C-AB84-76F9B3A64A1D}" type="presParOf" srcId="{E5F219DD-B6BA-4859-9173-787297FC3C9D}" destId="{276BDF18-1AA8-4218-BBAC-00F1761882CC}" srcOrd="0" destOrd="0" presId="urn:microsoft.com/office/officeart/2005/8/layout/venn1"/>
    <dgm:cxn modelId="{2AF1F19C-49BE-4223-8F3F-F5483A0E8A82}" type="presParOf" srcId="{E5F219DD-B6BA-4859-9173-787297FC3C9D}" destId="{9807E18E-86DF-48A9-AA07-92D294DC44B9}" srcOrd="1" destOrd="0" presId="urn:microsoft.com/office/officeart/2005/8/layout/venn1"/>
    <dgm:cxn modelId="{3F5ED0EB-F431-47B2-A597-08058070D6AD}" type="presParOf" srcId="{E5F219DD-B6BA-4859-9173-787297FC3C9D}" destId="{5B7679A2-1449-4A3C-9F7D-229AAB442CFA}" srcOrd="2" destOrd="0" presId="urn:microsoft.com/office/officeart/2005/8/layout/venn1"/>
    <dgm:cxn modelId="{5E1E3552-B330-4F74-ACE6-E0EC5B099E19}" type="presParOf" srcId="{E5F219DD-B6BA-4859-9173-787297FC3C9D}" destId="{52A81C6A-6032-43C5-B208-F6874C47D55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BDF18-1AA8-4218-BBAC-00F1761882CC}">
      <dsp:nvSpPr>
        <dsp:cNvPr id="0" name=""/>
        <dsp:cNvSpPr/>
      </dsp:nvSpPr>
      <dsp:spPr>
        <a:xfrm>
          <a:off x="191551" y="133087"/>
          <a:ext cx="4724925" cy="4724925"/>
        </a:xfrm>
        <a:prstGeom prst="ellipse">
          <a:avLst/>
        </a:prstGeom>
        <a:solidFill>
          <a:srgbClr val="0070C0">
            <a:alpha val="50000"/>
          </a:srgb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851337" y="690257"/>
        <a:ext cx="2724281" cy="3610585"/>
      </dsp:txXfrm>
    </dsp:sp>
    <dsp:sp modelId="{5B7679A2-1449-4A3C-9F7D-229AAB442CFA}">
      <dsp:nvSpPr>
        <dsp:cNvPr id="0" name=""/>
        <dsp:cNvSpPr/>
      </dsp:nvSpPr>
      <dsp:spPr>
        <a:xfrm>
          <a:off x="3596903" y="133087"/>
          <a:ext cx="4724925" cy="4724925"/>
        </a:xfrm>
        <a:prstGeom prst="ellipse">
          <a:avLst/>
        </a:prstGeom>
        <a:solidFill>
          <a:srgbClr val="00B0F0">
            <a:alpha val="50000"/>
          </a:srgb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4937760" y="690257"/>
        <a:ext cx="2724281" cy="3610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5/22/2019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F4D26F1-9070-44DB-BCCB-7C5DB65F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5614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5/22/2019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299F027-DED2-4070-9645-681DA5095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248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The Meaning of Behavioral Expressions in Persons with Dementia (</a:t>
            </a:r>
            <a:r>
              <a:rPr lang="en-US" dirty="0" err="1" smtClean="0"/>
              <a:t>PwD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7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The Meaning of Behavioral Expressions in Persons with Dementia (</a:t>
            </a:r>
            <a:r>
              <a:rPr lang="en-US" dirty="0" err="1" smtClean="0"/>
              <a:t>PwD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7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a slide of sigmoid curve; discontentment</a:t>
            </a:r>
            <a:r>
              <a:rPr lang="en-US" baseline="0" dirty="0" smtClean="0"/>
              <a:t> at the bottom and anger at the top.  Need another slide of bell curve; joy at the left end and discontentment / anger at the right end.  Another slide of two intersecting circles; one has melancholy an the other is discontentment</a:t>
            </a:r>
          </a:p>
          <a:p>
            <a:r>
              <a:rPr lang="en-US" baseline="0" dirty="0" smtClean="0"/>
              <a:t>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The Meaning of Behavioral Expressions in Persons with Dementia (</a:t>
            </a:r>
            <a:r>
              <a:rPr lang="en-US" dirty="0" err="1" smtClean="0"/>
              <a:t>PwD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7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a slide of sigmoid curve; discontentment</a:t>
            </a:r>
            <a:r>
              <a:rPr lang="en-US" baseline="0" dirty="0" smtClean="0"/>
              <a:t> at the bottom and anger at the top.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The Meaning of Behavioral Expressions in Persons with Dementia (</a:t>
            </a:r>
            <a:r>
              <a:rPr lang="en-US" dirty="0" err="1" smtClean="0"/>
              <a:t>PwD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7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Need another slide of bell curve; joy at the left end and discontentment / anger at the right end.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The Meaning of Behavioral Expressions in Persons with Dementia (</a:t>
            </a:r>
            <a:r>
              <a:rPr lang="en-US" dirty="0" err="1" smtClean="0"/>
              <a:t>PwD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7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Another slide of two intersecting circles; one has melancholy an the other is discontentment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The Meaning of Behavioral Expressions in Persons with Dementia (</a:t>
            </a:r>
            <a:r>
              <a:rPr lang="en-US" dirty="0" err="1" smtClean="0"/>
              <a:t>PwD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7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The Meaning of Behavioral Expressions in Persons with Dementia (</a:t>
            </a:r>
            <a:r>
              <a:rPr lang="en-US" dirty="0" err="1" smtClean="0"/>
              <a:t>PwD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49"/>
            <a:ext cx="4290556" cy="639763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9" y="666749"/>
            <a:ext cx="4292241" cy="639763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5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1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152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microsoft.com/office/2007/relationships/hdphoto" Target="../media/hdphoto6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microsoft.com/office/2007/relationships/hdphoto" Target="../media/hdphoto5.wdp"/><Relationship Id="rId4" Type="http://schemas.microsoft.com/office/2007/relationships/hdphoto" Target="../media/hdphoto2.wdp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10" Type="http://schemas.microsoft.com/office/2007/relationships/hdphoto" Target="../media/hdphoto4.wdp"/><Relationship Id="rId4" Type="http://schemas.microsoft.com/office/2007/relationships/hdphoto" Target="../media/hdphoto7.wdp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microsoft.com/office/2007/relationships/hdphoto" Target="../media/hdphoto2.wdp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microsoft.com/office/2007/relationships/hdphoto" Target="../media/hdphoto6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9.wdp"/><Relationship Id="rId5" Type="http://schemas.openxmlformats.org/officeDocument/2006/relationships/image" Target="../media/image12.png"/><Relationship Id="rId4" Type="http://schemas.microsoft.com/office/2007/relationships/hdphoto" Target="../media/hdphoto8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9400" y="157480"/>
            <a:ext cx="8686800" cy="655636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# 11. Based in Impairment of Emotional Regulatory Circuits.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5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819400"/>
            <a:ext cx="9144000" cy="31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Vocal Expressions</a:t>
            </a:r>
            <a:endParaRPr lang="en-CA" sz="3600" dirty="0">
              <a:ln>
                <a:solidFill>
                  <a:schemeClr val="tx1"/>
                </a:solidFill>
              </a:ln>
              <a:solidFill>
                <a:srgbClr val="FFFF6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914400" lvl="1" indent="-457200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Emotional </a:t>
            </a: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Expressions</a:t>
            </a:r>
            <a:endParaRPr lang="en-CA" sz="3600" dirty="0">
              <a:ln>
                <a:solidFill>
                  <a:schemeClr val="tx1"/>
                </a:solidFill>
              </a:ln>
              <a:solidFill>
                <a:srgbClr val="FFFF6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914400" lvl="1" indent="-457200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Fretful/Trepidation </a:t>
            </a: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Expressions</a:t>
            </a:r>
            <a:endParaRPr lang="en-CA" sz="3600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40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40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CA" sz="40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of Emotional Regulatory Circuits</a:t>
            </a:r>
            <a:endParaRPr lang="en-CA" sz="4000" dirty="0">
              <a:ln>
                <a:solidFill>
                  <a:schemeClr val="tx1"/>
                </a:solidFill>
              </a:ln>
              <a:solidFill>
                <a:srgbClr val="FFFF6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1657" y1="21302" x2="26627" y2="23964"/>
                        <a14:foregroundMark x1="39053" y1="18047" x2="44083" y2="18047"/>
                        <a14:foregroundMark x1="76923" y1="43491" x2="76923" y2="52071"/>
                        <a14:foregroundMark x1="62426" y1="21598" x2="68343" y2="25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14600"/>
            <a:ext cx="3219450" cy="321945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4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905000"/>
            <a:ext cx="9144000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b="1" u="sng" dirty="0" smtClean="0">
                <a:latin typeface="Arial Rounded MT Bold" panose="020F0704030504030204" pitchFamily="34" charset="0"/>
              </a:rPr>
              <a:t>Mood</a:t>
            </a:r>
            <a:r>
              <a:rPr lang="en-US" sz="2800" b="1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>
                <a:latin typeface="Arial Rounded MT Bold" panose="020F0704030504030204" pitchFamily="34" charset="0"/>
              </a:rPr>
              <a:t>and </a:t>
            </a:r>
            <a:r>
              <a:rPr lang="en-US" sz="2800" b="1" u="sng" dirty="0" smtClean="0">
                <a:latin typeface="Arial Rounded MT Bold" panose="020F0704030504030204" pitchFamily="34" charset="0"/>
              </a:rPr>
              <a:t>Emotions</a:t>
            </a:r>
            <a:endParaRPr lang="en-US" sz="2800" b="1" dirty="0">
              <a:latin typeface="Arial Rounded MT Bold" panose="020F0704030504030204" pitchFamily="34" charset="0"/>
            </a:endParaRPr>
          </a:p>
          <a:p>
            <a:pPr lvl="2" indent="-284163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Distinctly </a:t>
            </a:r>
            <a:r>
              <a:rPr lang="en-US" sz="2800" dirty="0">
                <a:latin typeface="Arial Rounded MT Bold" panose="020F0704030504030204" pitchFamily="34" charset="0"/>
              </a:rPr>
              <a:t>different </a:t>
            </a:r>
            <a:r>
              <a:rPr lang="en-US" sz="2800" dirty="0" smtClean="0">
                <a:latin typeface="Arial Rounded MT Bold" panose="020F0704030504030204" pitchFamily="34" charset="0"/>
              </a:rPr>
              <a:t>Psychological Constructs</a:t>
            </a:r>
            <a:endParaRPr lang="en-US" sz="2800" dirty="0">
              <a:latin typeface="Arial Rounded MT Bold" panose="020F0704030504030204" pitchFamily="34" charset="0"/>
            </a:endParaRPr>
          </a:p>
          <a:p>
            <a:pPr lvl="2" indent="-284163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u="sng" dirty="0" smtClean="0">
                <a:latin typeface="Arial Rounded MT Bold" panose="020F0704030504030204" pitchFamily="34" charset="0"/>
              </a:rPr>
              <a:t>Cannot </a:t>
            </a:r>
            <a:r>
              <a:rPr lang="en-US" sz="2800" u="sng" dirty="0">
                <a:latin typeface="Arial Rounded MT Bold" panose="020F0704030504030204" pitchFamily="34" charset="0"/>
              </a:rPr>
              <a:t>be used interchangeably </a:t>
            </a:r>
          </a:p>
          <a:p>
            <a:pPr marL="630237" lvl="2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buSzPct val="100000"/>
            </a:pPr>
            <a:endParaRPr lang="en-US" sz="900" u="sng" dirty="0" smtClean="0">
              <a:latin typeface="Arial Rounded MT Bold" panose="020F0704030504030204" pitchFamily="34" charset="0"/>
            </a:endParaRPr>
          </a:p>
          <a:p>
            <a:pPr marL="173037" lvl="1" algn="ctr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buSzPct val="100000"/>
            </a:pPr>
            <a:r>
              <a:rPr lang="en-US" sz="3200" dirty="0" smtClean="0">
                <a:latin typeface="Arial Rounded MT Bold" panose="020F0704030504030204" pitchFamily="34" charset="0"/>
              </a:rPr>
              <a:t>Persistence </a:t>
            </a:r>
            <a:r>
              <a:rPr lang="en-US" sz="3200" dirty="0">
                <a:latin typeface="Arial Rounded MT Bold" panose="020F0704030504030204" pitchFamily="34" charset="0"/>
              </a:rPr>
              <a:t>of the </a:t>
            </a:r>
            <a:r>
              <a:rPr lang="en-US" sz="3200" dirty="0" smtClean="0">
                <a:latin typeface="Arial Rounded MT Bold" panose="020F0704030504030204" pitchFamily="34" charset="0"/>
              </a:rPr>
              <a:t>same </a:t>
            </a:r>
            <a:r>
              <a:rPr lang="en-US" sz="3200" dirty="0">
                <a:latin typeface="Arial Rounded MT Bold" panose="020F0704030504030204" pitchFamily="34" charset="0"/>
              </a:rPr>
              <a:t>emotion for a </a:t>
            </a:r>
            <a:r>
              <a:rPr lang="en-US" sz="3200" u="sng" dirty="0">
                <a:latin typeface="Arial Rounded MT Bold" panose="020F0704030504030204" pitchFamily="34" charset="0"/>
              </a:rPr>
              <a:t>specified</a:t>
            </a:r>
            <a:r>
              <a:rPr lang="en-US" sz="3200" dirty="0">
                <a:latin typeface="Arial Rounded MT Bold" panose="020F0704030504030204" pitchFamily="34" charset="0"/>
              </a:rPr>
              <a:t> duration is ‘mood</a:t>
            </a:r>
            <a:r>
              <a:rPr lang="en-US" sz="2800" dirty="0" smtClean="0">
                <a:latin typeface="Arial Rounded MT Bold" panose="020F0704030504030204" pitchFamily="34" charset="0"/>
              </a:rPr>
              <a:t>’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of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Emotional Regulatory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  <a:endParaRPr lang="en-CA" sz="2800" u="sng" dirty="0">
              <a:ln>
                <a:solidFill>
                  <a:schemeClr val="tx1"/>
                </a:solidFill>
              </a:ln>
              <a:solidFill>
                <a:srgbClr val="FF781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9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828800"/>
            <a:ext cx="8077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  <a:buClr>
                <a:schemeClr val="tx1"/>
              </a:buClr>
              <a:buSzPct val="100000"/>
            </a:pPr>
            <a:r>
              <a:rPr lang="en-US" sz="3200" dirty="0" smtClean="0">
                <a:latin typeface="Arial Rounded MT Bold" panose="020F0704030504030204" pitchFamily="34" charset="0"/>
              </a:rPr>
              <a:t>Five Primary Emotions:</a:t>
            </a:r>
            <a:endParaRPr lang="en-US" sz="3200" dirty="0">
              <a:latin typeface="Arial Rounded MT Bold" panose="020F0704030504030204" pitchFamily="34" charset="0"/>
            </a:endParaRPr>
          </a:p>
          <a:p>
            <a:pPr marL="2114550" lvl="4" indent="-285750">
              <a:spcAft>
                <a:spcPts val="30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Joy or Happiness</a:t>
            </a:r>
          </a:p>
          <a:p>
            <a:pPr marL="3657600" lvl="7" indent="-457200">
              <a:spcAft>
                <a:spcPts val="30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Discontentment</a:t>
            </a:r>
          </a:p>
          <a:p>
            <a:pPr marL="2743200" lvl="5" indent="-457200">
              <a:spcAft>
                <a:spcPts val="30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Fear</a:t>
            </a:r>
          </a:p>
          <a:p>
            <a:pPr marL="4114800" lvl="8" indent="-457200">
              <a:spcAft>
                <a:spcPts val="30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Anger</a:t>
            </a:r>
          </a:p>
          <a:p>
            <a:pPr marL="1828800" lvl="3" indent="-457200">
              <a:spcAft>
                <a:spcPts val="300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Sadness or Melancholy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289" y="3115439"/>
            <a:ext cx="1765641" cy="1147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773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138" y="4407383"/>
            <a:ext cx="1869201" cy="14412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5506" l="402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1745498" cy="1250800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of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Emotional Regulatory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  <a:endParaRPr lang="en-CA" sz="2800" u="sng" dirty="0">
              <a:ln>
                <a:solidFill>
                  <a:schemeClr val="tx1"/>
                </a:solidFill>
              </a:ln>
              <a:solidFill>
                <a:srgbClr val="FF781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1072" r="100000">
                        <a14:foregroundMark x1="48851" y1="6337" x2="52374" y2="17426"/>
                        <a14:foregroundMark x1="56355" y1="7921" x2="56662" y2="17624"/>
                        <a14:foregroundMark x1="60796" y1="18416" x2="65391" y2="871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63" y="3689200"/>
            <a:ext cx="1777637" cy="13747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2098" b="92774" l="5529" r="9557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20" y="5504198"/>
            <a:ext cx="1824613" cy="123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79" y="4495800"/>
            <a:ext cx="1765641" cy="1147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773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638300"/>
            <a:ext cx="1869201" cy="1441276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of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Emotional Regulatory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  <a:endParaRPr lang="en-CA" sz="2800" u="sng" dirty="0">
              <a:ln>
                <a:solidFill>
                  <a:schemeClr val="tx1"/>
                </a:solidFill>
              </a:ln>
              <a:solidFill>
                <a:srgbClr val="FF781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 rot="10800000" flipV="1">
            <a:off x="1011621" y="3103858"/>
            <a:ext cx="7162800" cy="2839741"/>
          </a:xfrm>
          <a:prstGeom prst="curvedConnector3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6172200"/>
            <a:ext cx="312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7" algn="ctr">
              <a:spcAft>
                <a:spcPts val="3000"/>
              </a:spcAft>
              <a:buClr>
                <a:schemeClr val="tx1"/>
              </a:buClr>
              <a:buSzPct val="100000"/>
            </a:pPr>
            <a:r>
              <a:rPr lang="en-US" sz="2800" dirty="0" smtClean="0">
                <a:latin typeface="Arial Rounded MT Bold" panose="020F0704030504030204" pitchFamily="34" charset="0"/>
              </a:rPr>
              <a:t>Discontentment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68700" y="3264611"/>
            <a:ext cx="144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7" algn="ctr">
              <a:spcAft>
                <a:spcPts val="3000"/>
              </a:spcAft>
              <a:buClr>
                <a:schemeClr val="tx1"/>
              </a:buClr>
              <a:buSzPct val="100000"/>
            </a:pPr>
            <a:r>
              <a:rPr lang="en-US" sz="2800" dirty="0" smtClean="0">
                <a:latin typeface="Arial Rounded MT Bold" panose="020F0704030504030204" pitchFamily="34" charset="0"/>
              </a:rPr>
              <a:t>Anger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5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78" b="94667" l="2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20" y="1043152"/>
            <a:ext cx="8432800" cy="632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80" y="5307724"/>
            <a:ext cx="1765641" cy="1147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773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846" y="4165248"/>
            <a:ext cx="1869201" cy="14412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5506" l="402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43" y="4260486"/>
            <a:ext cx="1745498" cy="1250800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431546" y="3545763"/>
            <a:ext cx="144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7" algn="ctr">
              <a:spcAft>
                <a:spcPts val="3000"/>
              </a:spcAft>
              <a:buClr>
                <a:schemeClr val="tx1"/>
              </a:buClr>
              <a:buSzPct val="100000"/>
            </a:pPr>
            <a:r>
              <a:rPr lang="en-US" sz="2800" dirty="0" smtClean="0">
                <a:latin typeface="Arial Rounded MT Bold" panose="020F0704030504030204" pitchFamily="34" charset="0"/>
              </a:rPr>
              <a:t>Anger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876800" y="6334780"/>
            <a:ext cx="312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7" algn="ctr">
              <a:spcAft>
                <a:spcPts val="3000"/>
              </a:spcAft>
              <a:buClr>
                <a:schemeClr val="tx1"/>
              </a:buClr>
              <a:buSzPct val="100000"/>
            </a:pPr>
            <a:r>
              <a:rPr lang="en-US" sz="2800" dirty="0" smtClean="0">
                <a:latin typeface="Arial Rounded MT Bold" panose="020F0704030504030204" pitchFamily="34" charset="0"/>
              </a:rPr>
              <a:t>Discontentment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-21308" y="5867400"/>
            <a:ext cx="228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7" algn="ctr">
              <a:spcAft>
                <a:spcPts val="3000"/>
              </a:spcAft>
              <a:buClr>
                <a:schemeClr val="tx1"/>
              </a:buClr>
              <a:buSzPct val="100000"/>
            </a:pPr>
            <a:r>
              <a:rPr lang="en-US" sz="2800" dirty="0" smtClean="0">
                <a:latin typeface="Arial Rounded MT Bold" panose="020F0704030504030204" pitchFamily="34" charset="0"/>
              </a:rPr>
              <a:t>Joy or Happiness</a:t>
            </a: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of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Emotional Regulatory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  <a:endParaRPr lang="en-CA" sz="2800" u="sng" dirty="0">
              <a:ln>
                <a:solidFill>
                  <a:schemeClr val="tx1"/>
                </a:solidFill>
              </a:ln>
              <a:solidFill>
                <a:srgbClr val="FF781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742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51892652"/>
              </p:ext>
            </p:extLst>
          </p:nvPr>
        </p:nvGraphicFramePr>
        <p:xfrm>
          <a:off x="249620" y="1638300"/>
          <a:ext cx="8513380" cy="499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098" b="92774" l="5529" r="9557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01" y="3541038"/>
            <a:ext cx="1693199" cy="1147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541038"/>
            <a:ext cx="1765641" cy="114752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of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Emotional Regulatory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  <a:endParaRPr lang="en-CA" sz="2800" u="sng" dirty="0">
              <a:ln>
                <a:solidFill>
                  <a:schemeClr val="tx1"/>
                </a:solidFill>
              </a:ln>
              <a:solidFill>
                <a:srgbClr val="FF781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7120" y="5181600"/>
            <a:ext cx="312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7" algn="ctr">
              <a:spcAft>
                <a:spcPts val="3000"/>
              </a:spcAft>
              <a:buClr>
                <a:schemeClr val="tx1"/>
              </a:buClr>
              <a:buSzPct val="100000"/>
            </a:pPr>
            <a:r>
              <a:rPr lang="en-US" sz="2800" dirty="0" smtClean="0">
                <a:latin typeface="Arial Rounded MT Bold" panose="020F0704030504030204" pitchFamily="34" charset="0"/>
              </a:rPr>
              <a:t>Discontentment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06144" y="4966156"/>
            <a:ext cx="3124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7" algn="ctr">
              <a:spcAft>
                <a:spcPts val="3000"/>
              </a:spcAft>
              <a:buClr>
                <a:schemeClr val="tx1"/>
              </a:buClr>
              <a:buSzPct val="100000"/>
            </a:pPr>
            <a:r>
              <a:rPr lang="en-US" sz="2800" dirty="0" smtClean="0">
                <a:latin typeface="Arial Rounded MT Bold" panose="020F0704030504030204" pitchFamily="34" charset="0"/>
              </a:rPr>
              <a:t>Sadness or Melancholy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8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905000"/>
            <a:ext cx="9144000" cy="65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  <a:spcBef>
                <a:spcPts val="1800"/>
              </a:spcBef>
              <a:buClr>
                <a:schemeClr val="tx2"/>
              </a:buClr>
              <a:buSzPct val="70000"/>
            </a:pPr>
            <a:r>
              <a:rPr lang="en-US" sz="2800" dirty="0" smtClean="0">
                <a:latin typeface="Arial Rounded MT Bold" panose="020F0704030504030204" pitchFamily="34" charset="0"/>
              </a:rPr>
              <a:t>Combination of emotions = secondary emotions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4072352"/>
            <a:ext cx="8360980" cy="393954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0" lvl="2" indent="46355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Arial Rounded MT Bold" panose="020F0704030504030204" pitchFamily="34" charset="0"/>
              </a:rPr>
              <a:t>Optimism</a:t>
            </a:r>
          </a:p>
          <a:p>
            <a:pPr marL="0" lvl="2" indent="46355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Arial Rounded MT Bold" panose="020F0704030504030204" pitchFamily="34" charset="0"/>
              </a:rPr>
              <a:t>Love</a:t>
            </a:r>
          </a:p>
          <a:p>
            <a:pPr marL="0" lvl="2" indent="46355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Awe</a:t>
            </a:r>
          </a:p>
          <a:p>
            <a:pPr marL="1200150" lvl="2" indent="-28575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 smtClean="0">
              <a:latin typeface="Arial Rounded MT Bold" panose="020F0704030504030204" pitchFamily="34" charset="0"/>
            </a:endParaRPr>
          </a:p>
          <a:p>
            <a:pPr marL="1200150" lvl="2" indent="-28575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latin typeface="Arial Rounded MT Bold" panose="020F0704030504030204" pitchFamily="34" charset="0"/>
            </a:endParaRPr>
          </a:p>
          <a:p>
            <a:pPr marL="0" lvl="2" indent="46355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Arial Rounded MT Bold" panose="020F0704030504030204" pitchFamily="34" charset="0"/>
              </a:rPr>
              <a:t>Disappointment</a:t>
            </a:r>
          </a:p>
          <a:p>
            <a:pPr marL="0" lvl="2" indent="46355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Remorse/Guilt</a:t>
            </a:r>
            <a:endParaRPr lang="en-US" sz="2800" dirty="0">
              <a:latin typeface="Arial Rounded MT Bold" panose="020F0704030504030204" pitchFamily="34" charset="0"/>
            </a:endParaRPr>
          </a:p>
          <a:p>
            <a:pPr marL="0" lvl="2" indent="46355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Arial Rounded MT Bold" panose="020F0704030504030204" pitchFamily="34" charset="0"/>
              </a:rPr>
              <a:t>Contempt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8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604672"/>
            <a:ext cx="2148796" cy="15475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680870"/>
            <a:ext cx="2057400" cy="152039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of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Emotional Regulatory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  <a:endParaRPr lang="en-CA" sz="2800" u="sng" dirty="0">
              <a:ln>
                <a:solidFill>
                  <a:schemeClr val="tx1"/>
                </a:solidFill>
              </a:ln>
              <a:solidFill>
                <a:srgbClr val="FF781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1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77120</TotalTime>
  <Words>411</Words>
  <Application>Microsoft Office PowerPoint</Application>
  <PresentationFormat>On-screen Show (4:3)</PresentationFormat>
  <Paragraphs>87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Aharoni</vt:lpstr>
      <vt:lpstr>Arial</vt:lpstr>
      <vt:lpstr>Arial Rounded MT Bold</vt:lpstr>
      <vt:lpstr>Bookman Old Style</vt:lpstr>
      <vt:lpstr>Calibri</vt:lpstr>
      <vt:lpstr>Franklin Gothic Book</vt:lpstr>
      <vt:lpstr>Franklin Gothic Medium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www.dementiabehaviors.com</dc:title>
  <dc:creator>Admin</dc:creator>
  <cp:lastModifiedBy>Natalia Chernykh</cp:lastModifiedBy>
  <cp:revision>1080</cp:revision>
  <cp:lastPrinted>2019-05-13T19:21:09Z</cp:lastPrinted>
  <dcterms:created xsi:type="dcterms:W3CDTF">2018-01-29T20:08:37Z</dcterms:created>
  <dcterms:modified xsi:type="dcterms:W3CDTF">2020-08-14T14:47:43Z</dcterms:modified>
</cp:coreProperties>
</file>